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68" r:id="rId2"/>
    <p:sldId id="396" r:id="rId3"/>
    <p:sldId id="411" r:id="rId4"/>
    <p:sldId id="272" r:id="rId5"/>
    <p:sldId id="271" r:id="rId6"/>
    <p:sldId id="273" r:id="rId7"/>
    <p:sldId id="413" r:id="rId8"/>
    <p:sldId id="412" r:id="rId9"/>
    <p:sldId id="415" r:id="rId10"/>
    <p:sldId id="416" r:id="rId11"/>
    <p:sldId id="417" r:id="rId12"/>
    <p:sldId id="418" r:id="rId13"/>
    <p:sldId id="419" r:id="rId14"/>
    <p:sldId id="420" r:id="rId15"/>
    <p:sldId id="421" r:id="rId16"/>
    <p:sldId id="422" r:id="rId17"/>
    <p:sldId id="425" r:id="rId18"/>
    <p:sldId id="423" r:id="rId19"/>
    <p:sldId id="424" r:id="rId20"/>
    <p:sldId id="426" r:id="rId21"/>
    <p:sldId id="427" r:id="rId22"/>
    <p:sldId id="428" r:id="rId23"/>
    <p:sldId id="429" r:id="rId24"/>
    <p:sldId id="434" r:id="rId25"/>
    <p:sldId id="430" r:id="rId26"/>
    <p:sldId id="431" r:id="rId27"/>
    <p:sldId id="432" r:id="rId28"/>
    <p:sldId id="433" r:id="rId29"/>
    <p:sldId id="446" r:id="rId30"/>
    <p:sldId id="438" r:id="rId31"/>
    <p:sldId id="437" r:id="rId32"/>
    <p:sldId id="441" r:id="rId33"/>
    <p:sldId id="439" r:id="rId34"/>
    <p:sldId id="440" r:id="rId35"/>
    <p:sldId id="442" r:id="rId36"/>
    <p:sldId id="443" r:id="rId37"/>
    <p:sldId id="444" r:id="rId38"/>
    <p:sldId id="445" r:id="rId39"/>
    <p:sldId id="345" r:id="rId40"/>
    <p:sldId id="322" r:id="rId41"/>
    <p:sldId id="41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iem Bezgali" initials="MB" lastIdx="1" clrIdx="0">
    <p:extLst>
      <p:ext uri="{19B8F6BF-5375-455C-9EA6-DF929625EA0E}">
        <p15:presenceInfo xmlns:p15="http://schemas.microsoft.com/office/powerpoint/2012/main" userId="8de832ffcc776e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9E"/>
    <a:srgbClr val="002142"/>
    <a:srgbClr val="003366"/>
    <a:srgbClr val="003F7E"/>
    <a:srgbClr val="003468"/>
    <a:srgbClr val="DDDDDD"/>
    <a:srgbClr val="002E5C"/>
    <a:srgbClr val="D1F6FF"/>
    <a:srgbClr val="00366C"/>
    <a:srgbClr val="00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55801" autoAdjust="0"/>
  </p:normalViewPr>
  <p:slideViewPr>
    <p:cSldViewPr snapToGrid="0">
      <p:cViewPr varScale="1">
        <p:scale>
          <a:sx n="40" d="100"/>
          <a:sy n="40" d="100"/>
        </p:scale>
        <p:origin x="1776"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F601A-D667-4BBC-8DB9-CDAD353418A2}" type="datetimeFigureOut">
              <a:rPr lang="fr-FR" smtClean="0"/>
              <a:t>13/07/2019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00062-FDF9-4DB5-8136-15665AA337BA}" type="slidenum">
              <a:rPr lang="fr-FR" smtClean="0"/>
              <a:t>‹N°›</a:t>
            </a:fld>
            <a:endParaRPr lang="fr-FR"/>
          </a:p>
        </p:txBody>
      </p:sp>
    </p:spTree>
    <p:extLst>
      <p:ext uri="{BB962C8B-B14F-4D97-AF65-F5344CB8AC3E}">
        <p14:creationId xmlns:p14="http://schemas.microsoft.com/office/powerpoint/2010/main" val="680838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54DDF1C-3B4E-442B-BF66-A23173AD2F2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55151A0-6B76-4D9D-A0B1-9CAF9D8A4802}"/>
              </a:ext>
            </a:extLst>
          </p:cNvPr>
          <p:cNvSpPr txBox="1">
            <a:spLocks noGrp="1"/>
          </p:cNvSpPr>
          <p:nvPr>
            <p:ph type="body" sz="quarter" idx="1"/>
          </p:nvPr>
        </p:nvSpPr>
        <p:spPr/>
        <p:txBody>
          <a:bodyPr/>
          <a:lstStyle/>
          <a:p>
            <a:r>
              <a:rPr lang="fr-FR" dirty="0"/>
              <a:t>Monsieur le président, madame membre du jury, Madame la promotrice et honorable assistance , Bonjour.</a:t>
            </a:r>
          </a:p>
          <a:p>
            <a:r>
              <a:rPr lang="fr-FR" b="1" dirty="0"/>
              <a:t>Dans</a:t>
            </a:r>
            <a:r>
              <a:rPr lang="fr-FR" dirty="0"/>
              <a:t> le cadre de l’obtention du diplôme de master en SII, nous avons le plaisir de vous présentant notre travaille qui s’intitule  </a:t>
            </a:r>
          </a:p>
          <a:p>
            <a:r>
              <a:rPr lang="fr-FR" dirty="0"/>
              <a:t>« Recommandation par Filtrage Collaboratif et Sémantique basée sur une classification optimisée »</a:t>
            </a:r>
          </a:p>
          <a:p>
            <a:pPr lvl="0"/>
            <a:endParaRPr lang="fr-FR" dirty="0"/>
          </a:p>
        </p:txBody>
      </p:sp>
      <p:sp>
        <p:nvSpPr>
          <p:cNvPr id="4" name="Espace réservé du numéro de diapositive 3">
            <a:extLst>
              <a:ext uri="{FF2B5EF4-FFF2-40B4-BE49-F238E27FC236}">
                <a16:creationId xmlns:a16="http://schemas.microsoft.com/office/drawing/2014/main" id="{FB7A1E0D-8970-4406-9F31-DA21C01F2DD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EA763E0-0856-40EE-A606-A7EEBD2871C1}" type="slidenum">
              <a:t>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u="none" strike="noStrike" kern="1200" baseline="0" dirty="0">
                <a:solidFill>
                  <a:schemeClr val="tx1"/>
                </a:solidFill>
                <a:latin typeface="+mn-lt"/>
                <a:ea typeface="+mn-ea"/>
                <a:cs typeface="+mn-cs"/>
              </a:rPr>
              <a:t>Le filtrage collaboratif  </a:t>
            </a:r>
            <a:r>
              <a:rPr lang="fr-FR" sz="1200" b="0" i="0" u="none" strike="noStrike" kern="1200" baseline="0" dirty="0">
                <a:solidFill>
                  <a:schemeClr val="tx1"/>
                </a:solidFill>
                <a:latin typeface="+mn-lt"/>
                <a:ea typeface="+mn-ea"/>
                <a:cs typeface="+mn-cs"/>
              </a:rPr>
              <a:t>les évaluations fournies par plusieurs utilisateurs pour formuler des recommandations,</a:t>
            </a:r>
          </a:p>
          <a:p>
            <a:r>
              <a:rPr lang="fr-FR" sz="1200" b="0" i="0" u="none" strike="noStrike" kern="1200" baseline="0" dirty="0">
                <a:solidFill>
                  <a:schemeClr val="tx1"/>
                </a:solidFill>
                <a:latin typeface="+mn-lt"/>
                <a:ea typeface="+mn-ea"/>
                <a:cs typeface="+mn-cs"/>
              </a:rPr>
              <a:t> </a:t>
            </a:r>
          </a:p>
          <a:p>
            <a:r>
              <a:rPr lang="fr-FR" sz="1200" b="0" i="0" u="none" strike="noStrike" kern="1200" baseline="0" dirty="0">
                <a:solidFill>
                  <a:schemeClr val="tx1"/>
                </a:solidFill>
                <a:latin typeface="+mn-lt"/>
                <a:ea typeface="+mn-ea"/>
                <a:cs typeface="+mn-cs"/>
              </a:rPr>
              <a:t>Ce filtrage est le plus </a:t>
            </a:r>
            <a:r>
              <a:rPr lang="fr-FR" sz="1200" b="1" i="0" u="none" strike="noStrike" kern="1200" baseline="0" dirty="0">
                <a:solidFill>
                  <a:schemeClr val="tx1"/>
                </a:solidFill>
                <a:latin typeface="+mn-lt"/>
                <a:ea typeface="+mn-ea"/>
                <a:cs typeface="+mn-cs"/>
              </a:rPr>
              <a:t>répondu car il fait resurgir des items qui so</a:t>
            </a:r>
            <a:r>
              <a:rPr lang="fr-FR" sz="1200" b="0" i="0" u="none" strike="noStrike" kern="1200" baseline="0" dirty="0">
                <a:solidFill>
                  <a:schemeClr val="tx1"/>
                </a:solidFill>
                <a:latin typeface="+mn-lt"/>
                <a:ea typeface="+mn-ea"/>
                <a:cs typeface="+mn-cs"/>
              </a:rPr>
              <a:t>nt bien évalués par la majorité des utilisateurs.</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effectLst/>
                <a:latin typeface="+mn-lt"/>
                <a:ea typeface="+mn-ea"/>
                <a:cs typeface="+mn-cs"/>
              </a:rPr>
              <a:t>Il existe 2 types de FC: </a:t>
            </a:r>
          </a:p>
          <a:p>
            <a:pPr marL="171450" indent="-171450">
              <a:buFont typeface="Arial" panose="020B0604020202020204" pitchFamily="34" charset="0"/>
              <a:buChar char="•"/>
            </a:pPr>
            <a:r>
              <a:rPr lang="fr-FR" sz="1200" b="0" i="0" u="none" strike="noStrike" kern="1200" baseline="0" dirty="0">
                <a:solidFill>
                  <a:schemeClr val="tx1"/>
                </a:solidFill>
                <a:effectLst/>
                <a:latin typeface="+mn-lt"/>
                <a:ea typeface="+mn-ea"/>
                <a:cs typeface="+mn-cs"/>
              </a:rPr>
              <a:t>Le FC basé mémoire et basé modelé</a:t>
            </a:r>
          </a:p>
          <a:p>
            <a:pPr marL="171450" indent="-171450">
              <a:buFont typeface="Arial" panose="020B0604020202020204" pitchFamily="34" charset="0"/>
              <a:buChar cha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On s’intéressent dans notre </a:t>
            </a:r>
            <a:r>
              <a:rPr lang="fr-FR" sz="1200" kern="1200" dirty="0">
                <a:solidFill>
                  <a:schemeClr val="tx1"/>
                </a:solidFill>
                <a:effectLst/>
                <a:latin typeface="+mn-lt"/>
                <a:ea typeface="+mn-ea"/>
                <a:cs typeface="+mn-cs"/>
              </a:rPr>
              <a:t>travail au filtrage FC basé mémoire, qui utilise le calcul de similarité entre les lignes ou les colonnes de la matrice d’usage.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00062-FDF9-4DB5-8136-15665AA337BA}" type="slidenum">
              <a:rPr lang="fr-FR" smtClean="0"/>
              <a:t>10</a:t>
            </a:fld>
            <a:endParaRPr lang="fr-FR"/>
          </a:p>
        </p:txBody>
      </p:sp>
    </p:spTree>
    <p:extLst>
      <p:ext uri="{BB962C8B-B14F-4D97-AF65-F5344CB8AC3E}">
        <p14:creationId xmlns:p14="http://schemas.microsoft.com/office/powerpoint/2010/main" val="2741172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 filtrage s’effectue en 3 étapes et qui sont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t>
            </a:r>
            <a:r>
              <a:rPr lang="fr-FR" sz="1200" b="1" kern="1200" dirty="0">
                <a:solidFill>
                  <a:schemeClr val="tx1"/>
                </a:solidFill>
                <a:effectLst/>
                <a:latin typeface="+mn-lt"/>
                <a:ea typeface="+mn-ea"/>
                <a:cs typeface="+mn-cs"/>
              </a:rPr>
              <a:t>La mise en place de la matrice d’usage </a:t>
            </a:r>
            <a:r>
              <a:rPr lang="fr-FR" sz="1200" kern="1200" dirty="0">
                <a:solidFill>
                  <a:schemeClr val="tx1"/>
                </a:solidFill>
                <a:effectLst/>
                <a:latin typeface="+mn-lt"/>
                <a:ea typeface="+mn-ea"/>
                <a:cs typeface="+mn-cs"/>
              </a:rPr>
              <a:t>contenant les </a:t>
            </a:r>
            <a:r>
              <a:rPr lang="fr-FR" sz="1200" kern="1200" dirty="0" err="1">
                <a:solidFill>
                  <a:schemeClr val="tx1"/>
                </a:solidFill>
                <a:effectLst/>
                <a:latin typeface="+mn-lt"/>
                <a:ea typeface="+mn-ea"/>
                <a:cs typeface="+mn-cs"/>
              </a:rPr>
              <a:t>ids</a:t>
            </a:r>
            <a:r>
              <a:rPr lang="fr-FR" sz="1200" kern="1200" dirty="0">
                <a:solidFill>
                  <a:schemeClr val="tx1"/>
                </a:solidFill>
                <a:effectLst/>
                <a:latin typeface="+mn-lt"/>
                <a:ea typeface="+mn-ea"/>
                <a:cs typeface="+mn-cs"/>
              </a:rPr>
              <a:t> des </a:t>
            </a:r>
            <a:r>
              <a:rPr lang="fr-FR" sz="1200" kern="1200" dirty="0" err="1">
                <a:solidFill>
                  <a:schemeClr val="tx1"/>
                </a:solidFill>
                <a:effectLst/>
                <a:latin typeface="+mn-lt"/>
                <a:ea typeface="+mn-ea"/>
                <a:cs typeface="+mn-cs"/>
              </a:rPr>
              <a:t>users</a:t>
            </a:r>
            <a:r>
              <a:rPr lang="fr-FR" sz="1200" kern="1200" dirty="0">
                <a:solidFill>
                  <a:schemeClr val="tx1"/>
                </a:solidFill>
                <a:effectLst/>
                <a:latin typeface="+mn-lt"/>
                <a:ea typeface="+mn-ea"/>
                <a:cs typeface="+mn-cs"/>
              </a:rPr>
              <a:t> dans les lignes et les </a:t>
            </a:r>
            <a:r>
              <a:rPr lang="fr-FR" sz="1200" kern="1200" dirty="0" err="1">
                <a:solidFill>
                  <a:schemeClr val="tx1"/>
                </a:solidFill>
                <a:effectLst/>
                <a:latin typeface="+mn-lt"/>
                <a:ea typeface="+mn-ea"/>
                <a:cs typeface="+mn-cs"/>
              </a:rPr>
              <a:t>ids</a:t>
            </a:r>
            <a:r>
              <a:rPr lang="fr-FR" sz="1200" kern="1200" dirty="0">
                <a:solidFill>
                  <a:schemeClr val="tx1"/>
                </a:solidFill>
                <a:effectLst/>
                <a:latin typeface="+mn-lt"/>
                <a:ea typeface="+mn-ea"/>
                <a:cs typeface="+mn-cs"/>
              </a:rPr>
              <a:t> des items </a:t>
            </a:r>
            <a:r>
              <a:rPr lang="fr-FR" sz="1200" kern="1200" dirty="0" err="1">
                <a:solidFill>
                  <a:schemeClr val="tx1"/>
                </a:solidFill>
                <a:effectLst/>
                <a:latin typeface="+mn-lt"/>
                <a:ea typeface="+mn-ea"/>
                <a:cs typeface="+mn-cs"/>
              </a:rPr>
              <a:t>dns</a:t>
            </a:r>
            <a:r>
              <a:rPr lang="fr-FR" sz="1200" kern="1200" dirty="0">
                <a:solidFill>
                  <a:schemeClr val="tx1"/>
                </a:solidFill>
                <a:effectLst/>
                <a:latin typeface="+mn-lt"/>
                <a:ea typeface="+mn-ea"/>
                <a:cs typeface="+mn-cs"/>
              </a:rPr>
              <a:t> les colonnes, le contenu de chaque cellule est donc le rating d’un user sur un item donné.</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11</a:t>
            </a:fld>
            <a:endParaRPr lang="fr-FR"/>
          </a:p>
        </p:txBody>
      </p:sp>
    </p:spTree>
    <p:extLst>
      <p:ext uri="{BB962C8B-B14F-4D97-AF65-F5344CB8AC3E}">
        <p14:creationId xmlns:p14="http://schemas.microsoft.com/office/powerpoint/2010/main" val="1471837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sz="1200" kern="1200" dirty="0">
                <a:solidFill>
                  <a:schemeClr val="tx1"/>
                </a:solidFill>
                <a:effectLst/>
                <a:latin typeface="+mn-lt"/>
                <a:ea typeface="+mn-ea"/>
                <a:cs typeface="+mn-cs"/>
              </a:rPr>
              <a:t>Après la création de la matrice d’usage, vient l’étape d’identification de voisinages des utilisateurs ou des items, </a:t>
            </a:r>
            <a:r>
              <a:rPr lang="fr-FR" sz="1200" b="0" kern="1200" dirty="0">
                <a:solidFill>
                  <a:schemeClr val="tx1"/>
                </a:solidFill>
                <a:effectLst/>
                <a:latin typeface="+mn-lt"/>
                <a:ea typeface="+mn-ea"/>
                <a:cs typeface="+mn-cs"/>
              </a:rPr>
              <a:t>Généralement avec la formule Pearson.</a:t>
            </a:r>
          </a:p>
          <a:p>
            <a:pPr marL="171450" indent="-171450">
              <a:buFontTx/>
              <a:buChar char="-"/>
            </a:pPr>
            <a:endParaRPr lang="fr-FR" sz="1200" b="0" kern="1200" dirty="0">
              <a:solidFill>
                <a:schemeClr val="tx1"/>
              </a:solidFill>
              <a:effectLst/>
              <a:latin typeface="+mn-lt"/>
              <a:ea typeface="+mn-ea"/>
              <a:cs typeface="+mn-cs"/>
            </a:endParaRPr>
          </a:p>
          <a:p>
            <a:pPr marL="171450" indent="-171450">
              <a:buFontTx/>
              <a:buChar char="-"/>
            </a:pPr>
            <a:r>
              <a:rPr lang="fr-FR" sz="1200" b="0" kern="1200" dirty="0">
                <a:solidFill>
                  <a:schemeClr val="tx1"/>
                </a:solidFill>
                <a:effectLst/>
                <a:latin typeface="+mn-lt"/>
                <a:ea typeface="+mn-ea"/>
                <a:cs typeface="+mn-cs"/>
              </a:rPr>
              <a:t>après avoir identifier les voisins des utilisateur la prédiction </a:t>
            </a:r>
            <a:r>
              <a:rPr lang="fr-FR" sz="1200" kern="1200" dirty="0">
                <a:solidFill>
                  <a:schemeClr val="tx1"/>
                </a:solidFill>
                <a:effectLst/>
                <a:latin typeface="+mn-lt"/>
                <a:ea typeface="+mn-ea"/>
                <a:cs typeface="+mn-cs"/>
              </a:rPr>
              <a:t>de leurs évaluations se fait avec la formule de la somme pondéré.</a:t>
            </a:r>
            <a:endParaRPr lang="fr-FR" dirty="0"/>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12</a:t>
            </a:fld>
            <a:endParaRPr lang="fr-FR"/>
          </a:p>
        </p:txBody>
      </p:sp>
    </p:spTree>
    <p:extLst>
      <p:ext uri="{BB962C8B-B14F-4D97-AF65-F5344CB8AC3E}">
        <p14:creationId xmlns:p14="http://schemas.microsoft.com/office/powerpoint/2010/main" val="962469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kern="1200" dirty="0">
                <a:solidFill>
                  <a:schemeClr val="tx1"/>
                </a:solidFill>
                <a:effectLst/>
                <a:latin typeface="+mn-lt"/>
                <a:ea typeface="+mn-ea"/>
                <a:cs typeface="+mn-cs"/>
              </a:rPr>
              <a:t>Il existe deux types </a:t>
            </a:r>
            <a:r>
              <a:rPr lang="fr-FR" sz="1200" kern="1200" dirty="0">
                <a:solidFill>
                  <a:schemeClr val="tx1"/>
                </a:solidFill>
                <a:effectLst/>
                <a:latin typeface="+mn-lt"/>
                <a:ea typeface="+mn-ea"/>
                <a:cs typeface="+mn-cs"/>
              </a:rPr>
              <a:t>de filtrage basé mémoire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FC user-user qui effectue un calcule de similarité entre les lignes de la matrice d’usage qui représentent les utilisateur</a:t>
            </a:r>
          </a:p>
          <a:p>
            <a:r>
              <a:rPr lang="fr-FR" sz="1200" b="1" kern="1200" dirty="0">
                <a:solidFill>
                  <a:schemeClr val="tx1"/>
                </a:solidFill>
                <a:effectLst/>
                <a:latin typeface="+mn-lt"/>
                <a:ea typeface="+mn-ea"/>
                <a:cs typeface="+mn-cs"/>
              </a:rPr>
              <a:t>Et </a:t>
            </a:r>
            <a:r>
              <a:rPr lang="fr-FR" sz="1200" kern="1200" dirty="0">
                <a:solidFill>
                  <a:schemeClr val="tx1"/>
                </a:solidFill>
                <a:effectLst/>
                <a:latin typeface="+mn-lt"/>
                <a:ea typeface="+mn-ea"/>
                <a:cs typeface="+mn-cs"/>
              </a:rPr>
              <a:t>le FC item-item dans lequel le calcule de similarité s’est effectué entre les colonnes de la matrice représentant les identificateurs des items</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13</a:t>
            </a:fld>
            <a:endParaRPr lang="fr-FR"/>
          </a:p>
        </p:txBody>
      </p:sp>
    </p:spTree>
    <p:extLst>
      <p:ext uri="{BB962C8B-B14F-4D97-AF65-F5344CB8AC3E}">
        <p14:creationId xmlns:p14="http://schemas.microsoft.com/office/powerpoint/2010/main" val="1993124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Quant au filtrage sémantique</a:t>
            </a:r>
            <a:r>
              <a:rPr lang="fr-FR" dirty="0"/>
              <a:t>, il utilise la représentation sous forme d’ontologie des items pour calculer la similarité entre eux, généralement avec la formule de similarité wu and palmer.</a:t>
            </a:r>
          </a:p>
          <a:p>
            <a:endParaRPr lang="fr-FR" dirty="0"/>
          </a:p>
          <a:p>
            <a:r>
              <a:rPr lang="fr-FR" dirty="0"/>
              <a:t>Après avoir calculer les similarité entre les items, il effectue un calcul de similarité entre utilisateurs avec la formule de distance d’</a:t>
            </a:r>
            <a:r>
              <a:rPr lang="fr-FR" dirty="0" err="1"/>
              <a:t>interet</a:t>
            </a:r>
            <a:endParaRPr lang="fr-FR" dirty="0"/>
          </a:p>
          <a:p>
            <a:endParaRPr lang="fr-FR" dirty="0"/>
          </a:p>
          <a:p>
            <a:r>
              <a:rPr lang="fr-FR" dirty="0"/>
              <a:t>Enfin </a:t>
            </a:r>
            <a:r>
              <a:rPr lang="fr-FR" sz="1200" b="0" kern="1200" dirty="0">
                <a:solidFill>
                  <a:schemeClr val="tx1"/>
                </a:solidFill>
                <a:effectLst/>
                <a:latin typeface="+mn-lt"/>
                <a:ea typeface="+mn-ea"/>
                <a:cs typeface="+mn-cs"/>
              </a:rPr>
              <a:t>la prédiction </a:t>
            </a:r>
            <a:r>
              <a:rPr lang="fr-FR" sz="1200" kern="1200" dirty="0">
                <a:solidFill>
                  <a:schemeClr val="tx1"/>
                </a:solidFill>
                <a:effectLst/>
                <a:latin typeface="+mn-lt"/>
                <a:ea typeface="+mn-ea"/>
                <a:cs typeface="+mn-cs"/>
              </a:rPr>
              <a:t>des ratings des utilisateurs se fait avec la formule de la somme pondéré.</a:t>
            </a:r>
            <a:endParaRPr lang="fr-FR" dirty="0"/>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14</a:t>
            </a:fld>
            <a:endParaRPr lang="fr-FR"/>
          </a:p>
        </p:txBody>
      </p:sp>
    </p:spTree>
    <p:extLst>
      <p:ext uri="{BB962C8B-B14F-4D97-AF65-F5344CB8AC3E}">
        <p14:creationId xmlns:p14="http://schemas.microsoft.com/office/powerpoint/2010/main" val="2334433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La classification est un processus qui prend un ensemble de données en entré et essaye de créer un modèle de classification qui les </a:t>
            </a:r>
            <a:r>
              <a:rPr lang="fr-FR" sz="1200" b="1" i="0" u="none" strike="noStrike" kern="1200" baseline="0" dirty="0">
                <a:solidFill>
                  <a:schemeClr val="tx1"/>
                </a:solidFill>
                <a:latin typeface="+mn-lt"/>
                <a:ea typeface="+mn-ea"/>
                <a:cs typeface="+mn-cs"/>
              </a:rPr>
              <a:t>répartis </a:t>
            </a:r>
            <a:r>
              <a:rPr lang="fr-FR" sz="1200" b="0" i="0" u="none" strike="noStrike" kern="1200" baseline="0" dirty="0">
                <a:solidFill>
                  <a:schemeClr val="tx1"/>
                </a:solidFill>
                <a:latin typeface="+mn-lt"/>
                <a:ea typeface="+mn-ea"/>
                <a:cs typeface="+mn-cs"/>
              </a:rPr>
              <a:t>d’une façon correcte. </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il existe 2 modèles de classification, le premier modèle est dit supervisé </a:t>
            </a:r>
            <a:r>
              <a:rPr lang="fr-FR" sz="1200" b="1" i="0" u="none" strike="noStrike" kern="1200" baseline="0" dirty="0">
                <a:solidFill>
                  <a:schemeClr val="tx1"/>
                </a:solidFill>
                <a:latin typeface="+mn-lt"/>
                <a:ea typeface="+mn-ea"/>
                <a:cs typeface="+mn-cs"/>
              </a:rPr>
              <a:t>qui se déroule en 2 phases</a:t>
            </a:r>
            <a:r>
              <a:rPr lang="fr-FR" sz="1200" b="0" i="0" u="none" strike="noStrike" kern="1200" baseline="0" dirty="0">
                <a:solidFill>
                  <a:schemeClr val="tx1"/>
                </a:solidFill>
                <a:latin typeface="+mn-lt"/>
                <a:ea typeface="+mn-ea"/>
                <a:cs typeface="+mn-cs"/>
              </a:rPr>
              <a:t>  ( l’apprentissage puis le teste), la connaissance des classes et leurs nombre est obligatoire.</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Le 2eme types est dit modèle non supervisé qui ne nécessite ni apprentissage, ni connaissance des classes et leurs nombres.</a:t>
            </a:r>
            <a:endParaRPr lang="fr-FR" dirty="0"/>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15</a:t>
            </a:fld>
            <a:endParaRPr lang="fr-FR"/>
          </a:p>
        </p:txBody>
      </p:sp>
    </p:spTree>
    <p:extLst>
      <p:ext uri="{BB962C8B-B14F-4D97-AF65-F5344CB8AC3E}">
        <p14:creationId xmlns:p14="http://schemas.microsoft.com/office/powerpoint/2010/main" val="4056187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u="none" strike="noStrike" kern="1200" baseline="0" dirty="0">
                <a:solidFill>
                  <a:schemeClr val="tx1"/>
                </a:solidFill>
                <a:latin typeface="+mn-lt"/>
                <a:ea typeface="+mn-ea"/>
                <a:cs typeface="+mn-cs"/>
              </a:rPr>
              <a:t>Nous nous intéressons à l’optimisation </a:t>
            </a:r>
            <a:r>
              <a:rPr lang="fr-FR" sz="1200" b="0" i="0" u="none" strike="noStrike" kern="1200" baseline="0" dirty="0">
                <a:solidFill>
                  <a:schemeClr val="tx1"/>
                </a:solidFill>
                <a:latin typeface="+mn-lt"/>
                <a:ea typeface="+mn-ea"/>
                <a:cs typeface="+mn-cs"/>
              </a:rPr>
              <a:t>faite grâce à la métaheuristiques </a:t>
            </a:r>
            <a:r>
              <a:rPr lang="fr-FR" sz="1200" b="1" i="0" u="none" strike="noStrike" kern="1200" baseline="0" dirty="0">
                <a:solidFill>
                  <a:schemeClr val="tx1"/>
                </a:solidFill>
                <a:latin typeface="+mn-lt"/>
                <a:ea typeface="+mn-ea"/>
                <a:cs typeface="+mn-cs"/>
              </a:rPr>
              <a:t>qui peut trouver des réponses à des problèmes </a:t>
            </a:r>
            <a:r>
              <a:rPr lang="fr-FR" sz="1200" b="0" i="0" u="none" strike="noStrike" kern="1200" baseline="0" dirty="0">
                <a:solidFill>
                  <a:schemeClr val="tx1"/>
                </a:solidFill>
                <a:latin typeface="+mn-lt"/>
                <a:ea typeface="+mn-ea"/>
                <a:cs typeface="+mn-cs"/>
              </a:rPr>
              <a:t>dont on</a:t>
            </a:r>
          </a:p>
          <a:p>
            <a:r>
              <a:rPr lang="fr-FR" sz="1200" b="0" i="0" u="none" strike="noStrike" kern="1200" baseline="0" dirty="0">
                <a:solidFill>
                  <a:schemeClr val="tx1"/>
                </a:solidFill>
                <a:latin typeface="+mn-lt"/>
                <a:ea typeface="+mn-ea"/>
                <a:cs typeface="+mn-cs"/>
              </a:rPr>
              <a:t>n’a que très peu d’éléments pour le résoudre, néanmoins, si une solution candidate au problème nous est fournie, nous sommes capables de la tester et d’évaluer sa qualité et de répéter le processus jusqu’à avoir la solution qui nous est adéquate.</a:t>
            </a:r>
          </a:p>
          <a:p>
            <a:endParaRPr lang="fr-FR" sz="1200" b="0" i="0" u="none" strike="noStrike" kern="1200" baseline="0" dirty="0">
              <a:solidFill>
                <a:schemeClr val="tx1"/>
              </a:solidFill>
              <a:latin typeface="+mn-lt"/>
              <a:ea typeface="+mn-ea"/>
              <a:cs typeface="+mn-cs"/>
            </a:endParaRPr>
          </a:p>
          <a:p>
            <a:r>
              <a:rPr lang="fr-FR" sz="1200" b="1" i="0" u="none" strike="noStrike" kern="1200" baseline="0" dirty="0">
                <a:solidFill>
                  <a:schemeClr val="tx1"/>
                </a:solidFill>
                <a:latin typeface="+mn-lt"/>
                <a:ea typeface="+mn-ea"/>
                <a:cs typeface="+mn-cs"/>
              </a:rPr>
              <a:t>Je passe mnt la parole à mon binôme pour continuer la suite de la présentation</a:t>
            </a:r>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16</a:t>
            </a:fld>
            <a:endParaRPr lang="fr-FR"/>
          </a:p>
        </p:txBody>
      </p:sp>
    </p:spTree>
    <p:extLst>
      <p:ext uri="{BB962C8B-B14F-4D97-AF65-F5344CB8AC3E}">
        <p14:creationId xmlns:p14="http://schemas.microsoft.com/office/powerpoint/2010/main" val="683381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17</a:t>
            </a:fld>
            <a:endParaRPr lang="fr-FR"/>
          </a:p>
        </p:txBody>
      </p:sp>
    </p:spTree>
    <p:extLst>
      <p:ext uri="{BB962C8B-B14F-4D97-AF65-F5344CB8AC3E}">
        <p14:creationId xmlns:p14="http://schemas.microsoft.com/office/powerpoint/2010/main" val="2746125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Pour la conception de nos approches, nous nous sommes basé sur les différents techniques vu précédemment dans la recommandation, la classification et l’optimisation.</a:t>
            </a:r>
          </a:p>
          <a:p>
            <a:r>
              <a:rPr lang="fr-FR" sz="1200" kern="1200" dirty="0">
                <a:solidFill>
                  <a:schemeClr val="tx1"/>
                </a:solidFill>
                <a:effectLst/>
                <a:latin typeface="+mn-lt"/>
                <a:ea typeface="+mn-ea"/>
                <a:cs typeface="+mn-cs"/>
              </a:rPr>
              <a:t>Nous avons implémenté les filtrages collaboratif et sémantiques standard puis nous avons effectué différente hybridations de ces derniers.</a:t>
            </a:r>
          </a:p>
          <a:p>
            <a:r>
              <a:rPr lang="fr-FR" sz="1200" kern="1200" dirty="0">
                <a:solidFill>
                  <a:schemeClr val="tx1"/>
                </a:solidFill>
                <a:effectLst/>
                <a:latin typeface="+mn-lt"/>
                <a:ea typeface="+mn-ea"/>
                <a:cs typeface="+mn-cs"/>
              </a:rPr>
              <a:t>Chaque approches conçu a été améliorer avec la classification et la classification optimisée.</a:t>
            </a:r>
          </a:p>
          <a:p>
            <a:r>
              <a:rPr lang="fr-FR" sz="1200" kern="1200" dirty="0">
                <a:solidFill>
                  <a:schemeClr val="tx1"/>
                </a:solidFill>
                <a:effectLst/>
                <a:latin typeface="+mn-lt"/>
                <a:ea typeface="+mn-ea"/>
                <a:cs typeface="+mn-cs"/>
              </a:rPr>
              <a:t>De plus, une approche KNN </a:t>
            </a:r>
            <a:r>
              <a:rPr lang="fr-FR" sz="1200" kern="1200" dirty="0" err="1">
                <a:solidFill>
                  <a:schemeClr val="tx1"/>
                </a:solidFill>
                <a:effectLst/>
                <a:latin typeface="+mn-lt"/>
                <a:ea typeface="+mn-ea"/>
                <a:cs typeface="+mn-cs"/>
              </a:rPr>
              <a:t>multivue</a:t>
            </a:r>
            <a:r>
              <a:rPr lang="fr-FR" sz="1200" kern="1200" dirty="0">
                <a:solidFill>
                  <a:schemeClr val="tx1"/>
                </a:solidFill>
                <a:effectLst/>
                <a:latin typeface="+mn-lt"/>
                <a:ea typeface="+mn-ea"/>
                <a:cs typeface="+mn-cs"/>
              </a:rPr>
              <a:t> a été réaliser. </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18</a:t>
            </a:fld>
            <a:endParaRPr lang="fr-FR"/>
          </a:p>
        </p:txBody>
      </p:sp>
    </p:spTree>
    <p:extLst>
      <p:ext uri="{BB962C8B-B14F-4D97-AF65-F5344CB8AC3E}">
        <p14:creationId xmlns:p14="http://schemas.microsoft.com/office/powerpoint/2010/main" val="2942340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le filtrage collaboratif standard nous avons implémenté 3 variantes qui sont user-user, Item-item et SVD qui est une méthode de décomposition matricielle de la matrice d’usage.</a:t>
            </a:r>
          </a:p>
          <a:p>
            <a:endParaRPr lang="fr-FR" dirty="0"/>
          </a:p>
          <a:p>
            <a:r>
              <a:rPr lang="fr-FR" dirty="0"/>
              <a:t>Pour le filtrage sémantique nous avons calculé la similarité entre les items avec la formule de wu and palmer et </a:t>
            </a:r>
            <a:r>
              <a:rPr lang="fr-FR" dirty="0" err="1"/>
              <a:t>jaccard</a:t>
            </a:r>
            <a:r>
              <a:rPr lang="fr-FR" dirty="0"/>
              <a:t> . </a:t>
            </a:r>
          </a:p>
          <a:p>
            <a:r>
              <a:rPr lang="fr-FR" dirty="0"/>
              <a:t>Et pour le calcul de similarité entre </a:t>
            </a:r>
            <a:r>
              <a:rPr lang="fr-FR" dirty="0" err="1"/>
              <a:t>users</a:t>
            </a:r>
            <a:r>
              <a:rPr lang="fr-FR" dirty="0"/>
              <a:t> nous avons utilisé la distance d’</a:t>
            </a:r>
            <a:r>
              <a:rPr lang="fr-FR" dirty="0" err="1"/>
              <a:t>interet</a:t>
            </a:r>
            <a:r>
              <a:rPr lang="fr-FR" dirty="0"/>
              <a:t>.</a:t>
            </a:r>
          </a:p>
          <a:p>
            <a:r>
              <a:rPr lang="fr-FR" dirty="0"/>
              <a:t>En ce qui concerne le filtrage hybride, nous avons implémenté 3 variantes qui sont:</a:t>
            </a:r>
          </a:p>
          <a:p>
            <a:r>
              <a:rPr lang="fr-FR" dirty="0"/>
              <a:t>-Le </a:t>
            </a:r>
            <a:r>
              <a:rPr lang="fr-FR" dirty="0" err="1"/>
              <a:t>Fhyb</a:t>
            </a:r>
            <a:r>
              <a:rPr lang="fr-FR" dirty="0"/>
              <a:t> pondéré </a:t>
            </a:r>
          </a:p>
          <a:p>
            <a:r>
              <a:rPr lang="fr-FR" dirty="0"/>
              <a:t>-Le  </a:t>
            </a:r>
            <a:r>
              <a:rPr lang="fr-FR" dirty="0" err="1"/>
              <a:t>fhyb</a:t>
            </a:r>
            <a:r>
              <a:rPr lang="fr-FR" dirty="0"/>
              <a:t> sémantique basé collab</a:t>
            </a:r>
          </a:p>
          <a:p>
            <a:r>
              <a:rPr lang="fr-FR" dirty="0"/>
              <a:t>-Le </a:t>
            </a:r>
            <a:r>
              <a:rPr lang="fr-FR" dirty="0" err="1"/>
              <a:t>Fhyb</a:t>
            </a:r>
            <a:r>
              <a:rPr lang="fr-FR" dirty="0"/>
              <a:t> collab basé sémantique</a:t>
            </a:r>
          </a:p>
          <a:p>
            <a:r>
              <a:rPr lang="fr-FR" dirty="0"/>
              <a:t>Ces filtrages utilise un seuil de distance maximal entre utilisateurs pour la sélection de leurs voisins.</a:t>
            </a:r>
          </a:p>
        </p:txBody>
      </p:sp>
      <p:sp>
        <p:nvSpPr>
          <p:cNvPr id="4" name="Slide Number Placeholder 3"/>
          <p:cNvSpPr>
            <a:spLocks noGrp="1"/>
          </p:cNvSpPr>
          <p:nvPr>
            <p:ph type="sldNum" sz="quarter" idx="5"/>
          </p:nvPr>
        </p:nvSpPr>
        <p:spPr/>
        <p:txBody>
          <a:bodyPr/>
          <a:lstStyle/>
          <a:p>
            <a:fld id="{73300062-FDF9-4DB5-8136-15665AA337BA}" type="slidenum">
              <a:rPr lang="fr-FR" smtClean="0"/>
              <a:t>19</a:t>
            </a:fld>
            <a:endParaRPr lang="fr-FR"/>
          </a:p>
        </p:txBody>
      </p:sp>
    </p:spTree>
    <p:extLst>
      <p:ext uri="{BB962C8B-B14F-4D97-AF65-F5344CB8AC3E}">
        <p14:creationId xmlns:p14="http://schemas.microsoft.com/office/powerpoint/2010/main" val="236593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vous présenter le travail réalisé nous allons suivre le plan suivant: </a:t>
            </a:r>
          </a:p>
          <a:p>
            <a:endParaRPr lang="fr-FR" dirty="0"/>
          </a:p>
          <a:p>
            <a:r>
              <a:rPr lang="fr-FR" dirty="0"/>
              <a:t>-Nous commencerons par une introduction </a:t>
            </a:r>
            <a:r>
              <a:rPr lang="fr-FR" b="1" dirty="0"/>
              <a:t>pour </a:t>
            </a:r>
            <a:r>
              <a:rPr lang="fr-FR" dirty="0"/>
              <a:t>présenter la thématique de notre </a:t>
            </a:r>
            <a:r>
              <a:rPr lang="fr-FR" dirty="0" err="1"/>
              <a:t>pfe</a:t>
            </a:r>
            <a:r>
              <a:rPr lang="fr-FR" dirty="0"/>
              <a:t>,</a:t>
            </a:r>
          </a:p>
          <a:p>
            <a:endParaRPr lang="fr-FR" dirty="0"/>
          </a:p>
          <a:p>
            <a:r>
              <a:rPr lang="fr-FR" b="1" dirty="0"/>
              <a:t>-puis l’état de l art </a:t>
            </a:r>
            <a:r>
              <a:rPr lang="fr-FR" dirty="0"/>
              <a:t>contenant des notions lié a la recommandation, la classification et l’optimisation,</a:t>
            </a:r>
          </a:p>
          <a:p>
            <a:endParaRPr lang="fr-FR" dirty="0"/>
          </a:p>
          <a:p>
            <a:r>
              <a:rPr lang="fr-FR" dirty="0"/>
              <a:t>-la partie conception comportera les approches que nous avons proposé,</a:t>
            </a:r>
          </a:p>
          <a:p>
            <a:endParaRPr lang="fr-FR" dirty="0"/>
          </a:p>
          <a:p>
            <a:r>
              <a:rPr lang="fr-FR" dirty="0"/>
              <a:t>-</a:t>
            </a:r>
            <a:r>
              <a:rPr lang="fr-FR" b="1" dirty="0"/>
              <a:t>suivie de l implémentation et </a:t>
            </a:r>
            <a:r>
              <a:rPr lang="fr-FR" dirty="0"/>
              <a:t>l’expérimentation de ces dernières,</a:t>
            </a:r>
          </a:p>
          <a:p>
            <a:endParaRPr lang="fr-FR" dirty="0"/>
          </a:p>
          <a:p>
            <a:r>
              <a:rPr lang="fr-FR" dirty="0"/>
              <a:t>-</a:t>
            </a:r>
            <a:r>
              <a:rPr lang="fr-FR" b="1" dirty="0"/>
              <a:t>enfin nous terminerons </a:t>
            </a:r>
            <a:r>
              <a:rPr lang="fr-FR" dirty="0"/>
              <a:t>avec une conclusions et quelques perspectives.</a:t>
            </a:r>
          </a:p>
        </p:txBody>
      </p:sp>
      <p:sp>
        <p:nvSpPr>
          <p:cNvPr id="4" name="Espace réservé du numéro de diapositive 3"/>
          <p:cNvSpPr>
            <a:spLocks noGrp="1"/>
          </p:cNvSpPr>
          <p:nvPr>
            <p:ph type="sldNum" sz="quarter" idx="5"/>
          </p:nvPr>
        </p:nvSpPr>
        <p:spPr/>
        <p:txBody>
          <a:bodyPr/>
          <a:lstStyle/>
          <a:p>
            <a:fld id="{73300062-FDF9-4DB5-8136-15665AA337BA}" type="slidenum">
              <a:rPr lang="fr-FR" smtClean="0"/>
              <a:t>2</a:t>
            </a:fld>
            <a:endParaRPr lang="fr-FR"/>
          </a:p>
        </p:txBody>
      </p:sp>
    </p:spTree>
    <p:extLst>
      <p:ext uri="{BB962C8B-B14F-4D97-AF65-F5344CB8AC3E}">
        <p14:creationId xmlns:p14="http://schemas.microsoft.com/office/powerpoint/2010/main" val="3849667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Voici un exemple de sélection de voisins d’un user avec le seuil de distance, dans cet exemple la distance séparant u1 et u2 est &lt; au seuil introduit donc u1 et u2 seront considéré comme voisins.</a:t>
            </a:r>
          </a:p>
          <a:p>
            <a:r>
              <a:rPr lang="fr-FR" dirty="0"/>
              <a:t>Donc on peut se basé sur les évaluation faites par U1 pour prédire les évaluation non faite par U2 et inversement.</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20</a:t>
            </a:fld>
            <a:endParaRPr lang="fr-FR"/>
          </a:p>
        </p:txBody>
      </p:sp>
    </p:spTree>
    <p:extLst>
      <p:ext uri="{BB962C8B-B14F-4D97-AF65-F5344CB8AC3E}">
        <p14:creationId xmlns:p14="http://schemas.microsoft.com/office/powerpoint/2010/main" val="1863611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Pour le filtrage hybride pondéré, on commence par calculer les 2 matrice de distance des utilisateur collaborative et sémantique respectivement avec les formule </a:t>
            </a:r>
            <a:r>
              <a:rPr lang="fr-FR" sz="1200" b="0" i="0" u="none" strike="noStrike" kern="1200" baseline="0" dirty="0" err="1">
                <a:solidFill>
                  <a:schemeClr val="tx1"/>
                </a:solidFill>
                <a:latin typeface="+mn-lt"/>
                <a:ea typeface="+mn-ea"/>
                <a:cs typeface="+mn-cs"/>
              </a:rPr>
              <a:t>pearson</a:t>
            </a:r>
            <a:r>
              <a:rPr lang="fr-FR" sz="1200" b="0" i="0" u="none" strike="noStrike" kern="1200" baseline="0" dirty="0">
                <a:solidFill>
                  <a:schemeClr val="tx1"/>
                </a:solidFill>
                <a:latin typeface="+mn-lt"/>
                <a:ea typeface="+mn-ea"/>
                <a:cs typeface="+mn-cs"/>
              </a:rPr>
              <a:t> et distance d’</a:t>
            </a:r>
            <a:r>
              <a:rPr lang="fr-FR" sz="1200" b="0" i="0" u="none" strike="noStrike" kern="1200" baseline="0" dirty="0" err="1">
                <a:solidFill>
                  <a:schemeClr val="tx1"/>
                </a:solidFill>
                <a:latin typeface="+mn-lt"/>
                <a:ea typeface="+mn-ea"/>
                <a:cs typeface="+mn-cs"/>
              </a:rPr>
              <a:t>interet</a:t>
            </a:r>
            <a:r>
              <a:rPr lang="fr-FR" sz="1200" b="0" i="0" u="none" strike="noStrike" kern="1200" baseline="0" dirty="0">
                <a:solidFill>
                  <a:schemeClr val="tx1"/>
                </a:solidFill>
                <a:latin typeface="+mn-lt"/>
                <a:ea typeface="+mn-ea"/>
                <a:cs typeface="+mn-cs"/>
              </a:rPr>
              <a:t> </a:t>
            </a:r>
          </a:p>
          <a:p>
            <a:r>
              <a:rPr lang="fr-FR" sz="1200" b="0" i="0" u="none" strike="noStrike" kern="1200" baseline="0" dirty="0">
                <a:solidFill>
                  <a:schemeClr val="tx1"/>
                </a:solidFill>
                <a:latin typeface="+mn-lt"/>
                <a:ea typeface="+mn-ea"/>
                <a:cs typeface="+mn-cs"/>
              </a:rPr>
              <a:t>En suite on associe à la matrice de distance collaborative un poids </a:t>
            </a:r>
            <a:r>
              <a:rPr lang="fr-FR" sz="1200" b="0" i="1" u="none" strike="noStrike" kern="1200" baseline="0" dirty="0">
                <a:solidFill>
                  <a:schemeClr val="tx1"/>
                </a:solidFill>
                <a:latin typeface="+mn-lt"/>
                <a:ea typeface="+mn-ea"/>
                <a:cs typeface="+mn-cs"/>
              </a:rPr>
              <a:t>alpha </a:t>
            </a:r>
            <a:r>
              <a:rPr lang="fr-FR" sz="1200" b="0" i="0" u="none" strike="noStrike" kern="1200" baseline="0" dirty="0">
                <a:solidFill>
                  <a:schemeClr val="tx1"/>
                </a:solidFill>
                <a:latin typeface="+mn-lt"/>
                <a:ea typeface="+mn-ea"/>
                <a:cs typeface="+mn-cs"/>
              </a:rPr>
              <a:t>et à la matrice de distance </a:t>
            </a:r>
            <a:r>
              <a:rPr lang="fr-FR" sz="1200" b="0" i="0" u="none" strike="noStrike" kern="1200" baseline="0" dirty="0" err="1">
                <a:solidFill>
                  <a:schemeClr val="tx1"/>
                </a:solidFill>
                <a:latin typeface="+mn-lt"/>
                <a:ea typeface="+mn-ea"/>
                <a:cs typeface="+mn-cs"/>
              </a:rPr>
              <a:t>sémantuque</a:t>
            </a:r>
            <a:r>
              <a:rPr lang="fr-FR" sz="1200" b="0" i="0" u="none" strike="noStrike" kern="1200" baseline="0" dirty="0">
                <a:solidFill>
                  <a:schemeClr val="tx1"/>
                </a:solidFill>
                <a:latin typeface="+mn-lt"/>
                <a:ea typeface="+mn-ea"/>
                <a:cs typeface="+mn-cs"/>
              </a:rPr>
              <a:t> un </a:t>
            </a:r>
            <a:r>
              <a:rPr lang="fr-FR" sz="1200" b="0" i="0" u="none" strike="noStrike" kern="1200" baseline="0" dirty="0" err="1">
                <a:solidFill>
                  <a:schemeClr val="tx1"/>
                </a:solidFill>
                <a:latin typeface="+mn-lt"/>
                <a:ea typeface="+mn-ea"/>
                <a:cs typeface="+mn-cs"/>
              </a:rPr>
              <a:t>poid</a:t>
            </a:r>
            <a:r>
              <a:rPr lang="fr-FR" sz="1200" b="0" i="0" u="none" strike="noStrike" kern="1200" baseline="0" dirty="0">
                <a:solidFill>
                  <a:schemeClr val="tx1"/>
                </a:solidFill>
                <a:latin typeface="+mn-lt"/>
                <a:ea typeface="+mn-ea"/>
                <a:cs typeface="+mn-cs"/>
              </a:rPr>
              <a:t> </a:t>
            </a:r>
            <a:r>
              <a:rPr lang="fr-FR" sz="1200" b="0" i="1" u="none" strike="noStrike" kern="1200" baseline="0" dirty="0">
                <a:solidFill>
                  <a:schemeClr val="tx1"/>
                </a:solidFill>
                <a:latin typeface="+mn-lt"/>
                <a:ea typeface="+mn-ea"/>
                <a:cs typeface="+mn-cs"/>
              </a:rPr>
              <a:t>Beta </a:t>
            </a:r>
            <a:r>
              <a:rPr lang="fr-FR" sz="1200" b="0" i="0" u="none" strike="noStrike" kern="1200" baseline="0" dirty="0">
                <a:solidFill>
                  <a:schemeClr val="tx1"/>
                </a:solidFill>
                <a:latin typeface="+mn-lt"/>
                <a:ea typeface="+mn-ea"/>
                <a:cs typeface="+mn-cs"/>
              </a:rPr>
              <a:t>qui représentent les degrés d’importance de chaque type de recommandation.</a:t>
            </a:r>
            <a:endParaRPr lang="pt-BR" sz="1200" b="0" i="1" u="none" strike="noStrike" kern="1200" baseline="0" dirty="0">
              <a:solidFill>
                <a:schemeClr val="tx1"/>
              </a:solidFill>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21</a:t>
            </a:fld>
            <a:endParaRPr lang="fr-FR"/>
          </a:p>
        </p:txBody>
      </p:sp>
    </p:spTree>
    <p:extLst>
      <p:ext uri="{BB962C8B-B14F-4D97-AF65-F5344CB8AC3E}">
        <p14:creationId xmlns:p14="http://schemas.microsoft.com/office/powerpoint/2010/main" val="1608790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Le filtrage sémantique standard décrit précédemment, utilise une matrice de distance</a:t>
            </a:r>
          </a:p>
          <a:p>
            <a:r>
              <a:rPr lang="fr-FR" sz="1200" b="0" i="0" u="none" strike="noStrike" kern="1200" baseline="0" dirty="0">
                <a:solidFill>
                  <a:schemeClr val="tx1"/>
                </a:solidFill>
                <a:latin typeface="+mn-lt"/>
                <a:ea typeface="+mn-ea"/>
                <a:cs typeface="+mn-cs"/>
              </a:rPr>
              <a:t>entre les items qui est calculée avec la formule Jaccard ou wu and palmer, ici dans le filtrage sémantique basé collaboratif, nous allons la remplacer avec</a:t>
            </a:r>
          </a:p>
          <a:p>
            <a:r>
              <a:rPr lang="fr-FR" sz="1200" b="0" i="0" u="none" strike="noStrike" kern="1200" baseline="0" dirty="0">
                <a:solidFill>
                  <a:schemeClr val="tx1"/>
                </a:solidFill>
                <a:latin typeface="+mn-lt"/>
                <a:ea typeface="+mn-ea"/>
                <a:cs typeface="+mn-cs"/>
              </a:rPr>
              <a:t>la matrice de distance d’items issue du filtrage collaboratif, en utilisant la distance de Pearson entre les items.</a:t>
            </a:r>
            <a:endParaRPr lang="fr-FR" dirty="0"/>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22</a:t>
            </a:fld>
            <a:endParaRPr lang="fr-FR"/>
          </a:p>
        </p:txBody>
      </p:sp>
    </p:spTree>
    <p:extLst>
      <p:ext uri="{BB962C8B-B14F-4D97-AF65-F5344CB8AC3E}">
        <p14:creationId xmlns:p14="http://schemas.microsoft.com/office/powerpoint/2010/main" val="3939108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Dans le filtrage sémantique basé collaboratif, nous effectuons une sélection des voisins d’un utilisateur en utilisant les</a:t>
            </a:r>
          </a:p>
          <a:p>
            <a:r>
              <a:rPr lang="fr-FR" sz="1200" b="0" i="0" u="none" strike="noStrike" kern="1200" baseline="0" dirty="0">
                <a:solidFill>
                  <a:schemeClr val="tx1"/>
                </a:solidFill>
                <a:latin typeface="+mn-lt"/>
                <a:ea typeface="+mn-ea"/>
                <a:cs typeface="+mn-cs"/>
              </a:rPr>
              <a:t>deux matrices de distance du FC et du filtrage sémantique. </a:t>
            </a:r>
          </a:p>
          <a:p>
            <a:r>
              <a:rPr lang="fr-FR" sz="1200" b="0" i="0" u="none" strike="noStrike" kern="1200" baseline="0" dirty="0">
                <a:solidFill>
                  <a:schemeClr val="tx1"/>
                </a:solidFill>
                <a:latin typeface="+mn-lt"/>
                <a:ea typeface="+mn-ea"/>
                <a:cs typeface="+mn-cs"/>
              </a:rPr>
              <a:t>La plus petite des 2 distance entre FC et </a:t>
            </a:r>
            <a:r>
              <a:rPr lang="fr-FR" sz="1200" b="0" i="0" u="none" strike="noStrike" kern="1200" baseline="0" dirty="0" err="1">
                <a:solidFill>
                  <a:schemeClr val="tx1"/>
                </a:solidFill>
                <a:latin typeface="+mn-lt"/>
                <a:ea typeface="+mn-ea"/>
                <a:cs typeface="+mn-cs"/>
              </a:rPr>
              <a:t>Fsem</a:t>
            </a:r>
            <a:r>
              <a:rPr lang="fr-FR" sz="1200" b="0" i="0" u="none" strike="noStrike" kern="1200" baseline="0" dirty="0">
                <a:solidFill>
                  <a:schemeClr val="tx1"/>
                </a:solidFill>
                <a:latin typeface="+mn-lt"/>
                <a:ea typeface="+mn-ea"/>
                <a:cs typeface="+mn-cs"/>
              </a:rPr>
              <a:t> est prise en considération à chaque fois pour la sélection des voisins des </a:t>
            </a:r>
            <a:r>
              <a:rPr lang="fr-FR" sz="1200" b="0" i="0" u="none" strike="noStrike" kern="1200" baseline="0" dirty="0" err="1">
                <a:solidFill>
                  <a:schemeClr val="tx1"/>
                </a:solidFill>
                <a:latin typeface="+mn-lt"/>
                <a:ea typeface="+mn-ea"/>
                <a:cs typeface="+mn-cs"/>
              </a:rPr>
              <a:t>users</a:t>
            </a:r>
            <a:r>
              <a:rPr lang="fr-FR" sz="1200" b="0" i="0" u="none" strike="noStrike" kern="1200" baseline="0" dirty="0">
                <a:solidFill>
                  <a:schemeClr val="tx1"/>
                </a:solidFill>
                <a:latin typeface="+mn-lt"/>
                <a:ea typeface="+mn-ea"/>
                <a:cs typeface="+mn-cs"/>
              </a:rPr>
              <a:t>.</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Dans cette exemple pour la sélection des voisins de l’utilisateur i nous consultant en mm temps les deux matrice de distance collaborative et sémantique</a:t>
            </a:r>
          </a:p>
          <a:p>
            <a:r>
              <a:rPr lang="fr-FR" sz="1200" b="0" i="0" u="none" strike="noStrike" kern="1200" baseline="0" dirty="0">
                <a:solidFill>
                  <a:schemeClr val="tx1"/>
                </a:solidFill>
                <a:latin typeface="+mn-lt"/>
                <a:ea typeface="+mn-ea"/>
                <a:cs typeface="+mn-cs"/>
              </a:rPr>
              <a:t>Puis nous sélectionnons la plus petit des deux distance et nous la comparons aux seuil, si elle est inférieure alors l’utilisateur est pris comme voisins de i.</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23</a:t>
            </a:fld>
            <a:endParaRPr lang="fr-FR"/>
          </a:p>
        </p:txBody>
      </p:sp>
    </p:spTree>
    <p:extLst>
      <p:ext uri="{BB962C8B-B14F-4D97-AF65-F5344CB8AC3E}">
        <p14:creationId xmlns:p14="http://schemas.microsoft.com/office/powerpoint/2010/main" val="3386950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Tous les filtrage cité précédemment on été amélioré avec la classification en remplaçant le seuil de sélection de voisins des </a:t>
            </a:r>
            <a:r>
              <a:rPr lang="fr-FR" dirty="0" err="1"/>
              <a:t>users</a:t>
            </a:r>
            <a:r>
              <a:rPr lang="fr-FR" dirty="0"/>
              <a:t>, avec des méthodes de classification.</a:t>
            </a:r>
          </a:p>
          <a:p>
            <a:r>
              <a:rPr lang="fr-FR" dirty="0"/>
              <a:t>On commence par construire la matrice de distance entre les utilisateurs en utilisant les formules de similarité des filtrages conçu.</a:t>
            </a:r>
          </a:p>
          <a:p>
            <a:r>
              <a:rPr lang="fr-FR" dirty="0"/>
              <a:t>Par la suite en passe en entré la matrice de distance aux algorithmes KNN et </a:t>
            </a:r>
            <a:r>
              <a:rPr lang="fr-FR" dirty="0" err="1"/>
              <a:t>Kmedoids</a:t>
            </a:r>
            <a:r>
              <a:rPr lang="fr-FR" dirty="0"/>
              <a:t>.</a:t>
            </a:r>
          </a:p>
          <a:p>
            <a:r>
              <a:rPr lang="fr-FR" dirty="0"/>
              <a:t>Voici un exemple de déroulement de la classification des utilisateurs avec KNN.</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24</a:t>
            </a:fld>
            <a:endParaRPr lang="fr-FR"/>
          </a:p>
        </p:txBody>
      </p:sp>
    </p:spTree>
    <p:extLst>
      <p:ext uri="{BB962C8B-B14F-4D97-AF65-F5344CB8AC3E}">
        <p14:creationId xmlns:p14="http://schemas.microsoft.com/office/powerpoint/2010/main" val="2041945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avons pris K= 2 , les K plus proche utilisateurs de U2 sont U1 et U5, donc pour le calcul de prédiction des ratings de U2 nous allons inclure les évaluations de user 1 et user5. </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25</a:t>
            </a:fld>
            <a:endParaRPr lang="fr-FR"/>
          </a:p>
        </p:txBody>
      </p:sp>
    </p:spTree>
    <p:extLst>
      <p:ext uri="{BB962C8B-B14F-4D97-AF65-F5344CB8AC3E}">
        <p14:creationId xmlns:p14="http://schemas.microsoft.com/office/powerpoint/2010/main" val="176570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Voici un exemple de classification des </a:t>
            </a:r>
            <a:r>
              <a:rPr lang="fr-FR" dirty="0" err="1"/>
              <a:t>users</a:t>
            </a:r>
            <a:r>
              <a:rPr lang="fr-FR" dirty="0"/>
              <a:t> avec l’</a:t>
            </a:r>
            <a:r>
              <a:rPr lang="fr-FR" dirty="0" err="1"/>
              <a:t>algortihme</a:t>
            </a:r>
            <a:r>
              <a:rPr lang="fr-FR" dirty="0"/>
              <a:t> </a:t>
            </a:r>
            <a:r>
              <a:rPr lang="fr-FR" dirty="0" err="1"/>
              <a:t>Kmedoids</a:t>
            </a:r>
            <a:endParaRPr lang="fr-FR" dirty="0"/>
          </a:p>
          <a:p>
            <a:r>
              <a:rPr lang="fr-FR" dirty="0"/>
              <a:t>On commence la 1ere itération avec U2 et U5 comme </a:t>
            </a:r>
            <a:r>
              <a:rPr lang="fr-FR" dirty="0" err="1"/>
              <a:t>medoids</a:t>
            </a:r>
            <a:r>
              <a:rPr lang="fr-FR" dirty="0"/>
              <a:t>.</a:t>
            </a:r>
          </a:p>
          <a:p>
            <a:r>
              <a:rPr lang="fr-FR" dirty="0"/>
              <a:t>Etant donné que U1 est plus proche de l’utilisateur U2, U1 va </a:t>
            </a:r>
            <a:r>
              <a:rPr lang="fr-FR" dirty="0" err="1"/>
              <a:t>étre</a:t>
            </a:r>
            <a:r>
              <a:rPr lang="fr-FR" dirty="0"/>
              <a:t> affecté au mm cluster que U2, </a:t>
            </a:r>
            <a:r>
              <a:rPr lang="fr-FR" dirty="0" err="1"/>
              <a:t>meme</a:t>
            </a:r>
            <a:r>
              <a:rPr lang="fr-FR" dirty="0"/>
              <a:t> chose pour U5, U4 et U3.</a:t>
            </a:r>
          </a:p>
          <a:p>
            <a:r>
              <a:rPr lang="fr-FR" dirty="0"/>
              <a:t>Après l’</a:t>
            </a:r>
            <a:r>
              <a:rPr lang="fr-FR" dirty="0" err="1"/>
              <a:t>execution</a:t>
            </a:r>
            <a:r>
              <a:rPr lang="fr-FR" dirty="0"/>
              <a:t> de la 2eme itération on remplace le </a:t>
            </a:r>
            <a:r>
              <a:rPr lang="fr-FR" dirty="0" err="1"/>
              <a:t>medoid</a:t>
            </a:r>
            <a:r>
              <a:rPr lang="fr-FR" dirty="0"/>
              <a:t> U5 par U3, après le partitionnement des </a:t>
            </a:r>
            <a:r>
              <a:rPr lang="fr-FR" dirty="0" err="1"/>
              <a:t>users</a:t>
            </a:r>
            <a:r>
              <a:rPr lang="fr-FR" dirty="0"/>
              <a:t> en 2 cluster aucun changement ne se produit vu que les clusters contienne les mm </a:t>
            </a:r>
            <a:r>
              <a:rPr lang="fr-FR" dirty="0" err="1"/>
              <a:t>users</a:t>
            </a:r>
            <a:r>
              <a:rPr lang="fr-FR" dirty="0"/>
              <a:t> que l’</a:t>
            </a:r>
            <a:r>
              <a:rPr lang="fr-FR" dirty="0" err="1"/>
              <a:t>iteration</a:t>
            </a:r>
            <a:r>
              <a:rPr lang="fr-FR" dirty="0"/>
              <a:t> </a:t>
            </a:r>
            <a:r>
              <a:rPr lang="fr-FR" dirty="0" err="1"/>
              <a:t>précedente</a:t>
            </a:r>
            <a:r>
              <a:rPr lang="fr-FR" dirty="0"/>
              <a:t>, par conséquent l’algorithme </a:t>
            </a:r>
            <a:r>
              <a:rPr lang="fr-FR" dirty="0" err="1"/>
              <a:t>kmedoids</a:t>
            </a:r>
            <a:r>
              <a:rPr lang="fr-FR" dirty="0"/>
              <a:t> s’</a:t>
            </a:r>
            <a:r>
              <a:rPr lang="fr-FR" dirty="0" err="1"/>
              <a:t>arrete</a:t>
            </a:r>
            <a:r>
              <a:rPr lang="fr-FR" dirty="0"/>
              <a:t> avec  U2 et U3 comme </a:t>
            </a:r>
            <a:r>
              <a:rPr lang="fr-FR" dirty="0" err="1"/>
              <a:t>medoids</a:t>
            </a:r>
            <a:r>
              <a:rPr lang="fr-FR" dirty="0"/>
              <a:t> et 2 cluster formé contenant chacun les voisin des </a:t>
            </a:r>
            <a:r>
              <a:rPr lang="fr-FR" dirty="0" err="1"/>
              <a:t>users</a:t>
            </a:r>
            <a:r>
              <a:rPr lang="fr-FR" dirty="0"/>
              <a:t> et par la suite on pourra effectué la prédiction des ratings avec la formule de la somme pondérée.</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26</a:t>
            </a:fld>
            <a:endParaRPr lang="fr-FR"/>
          </a:p>
        </p:txBody>
      </p:sp>
    </p:spTree>
    <p:extLst>
      <p:ext uri="{BB962C8B-B14F-4D97-AF65-F5344CB8AC3E}">
        <p14:creationId xmlns:p14="http://schemas.microsoft.com/office/powerpoint/2010/main" val="1235456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K-</a:t>
            </a:r>
            <a:r>
              <a:rPr lang="fr-FR" dirty="0" err="1"/>
              <a:t>medoids</a:t>
            </a:r>
            <a:r>
              <a:rPr lang="fr-FR" dirty="0"/>
              <a:t> a été amélioré avec la </a:t>
            </a:r>
            <a:r>
              <a:rPr lang="fr-FR" dirty="0" err="1"/>
              <a:t>métaheuristque</a:t>
            </a:r>
            <a:r>
              <a:rPr lang="fr-FR" dirty="0"/>
              <a:t> BSO pour la sélection des meilleurs </a:t>
            </a:r>
            <a:r>
              <a:rPr lang="fr-FR" dirty="0" err="1"/>
              <a:t>medoids</a:t>
            </a:r>
            <a:r>
              <a:rPr lang="fr-FR" dirty="0"/>
              <a:t> </a:t>
            </a:r>
          </a:p>
          <a:p>
            <a:endParaRPr lang="fr-FR" dirty="0"/>
          </a:p>
          <a:p>
            <a:r>
              <a:rPr lang="fr-FR" dirty="0"/>
              <a:t>Voici un exemple expliquant le processus d’optimisation de k-</a:t>
            </a:r>
            <a:r>
              <a:rPr lang="fr-FR" dirty="0" err="1"/>
              <a:t>medoids</a:t>
            </a:r>
            <a:r>
              <a:rPr lang="fr-FR" dirty="0"/>
              <a:t>.</a:t>
            </a:r>
          </a:p>
          <a:p>
            <a:r>
              <a:rPr lang="fr-FR" sz="1200" b="0" i="0" u="none" strike="noStrike" kern="1200" baseline="0" dirty="0">
                <a:solidFill>
                  <a:schemeClr val="tx1"/>
                </a:solidFill>
                <a:latin typeface="+mn-lt"/>
                <a:ea typeface="+mn-ea"/>
                <a:cs typeface="+mn-cs"/>
              </a:rPr>
              <a:t>Si on suppose que nous avons une solution contenant 4 </a:t>
            </a:r>
            <a:r>
              <a:rPr lang="fr-FR" sz="1200" b="0" i="0" u="none" strike="noStrike" kern="1200" baseline="0" dirty="0" err="1">
                <a:solidFill>
                  <a:schemeClr val="tx1"/>
                </a:solidFill>
                <a:latin typeface="+mn-lt"/>
                <a:ea typeface="+mn-ea"/>
                <a:cs typeface="+mn-cs"/>
              </a:rPr>
              <a:t>medoids</a:t>
            </a:r>
            <a:r>
              <a:rPr lang="fr-FR" sz="1200" b="0" i="0" u="none" strike="noStrike" kern="1200" baseline="0" dirty="0">
                <a:solidFill>
                  <a:schemeClr val="tx1"/>
                </a:solidFill>
                <a:latin typeface="+mn-lt"/>
                <a:ea typeface="+mn-ea"/>
                <a:cs typeface="+mn-cs"/>
              </a:rPr>
              <a:t> et que le </a:t>
            </a:r>
            <a:r>
              <a:rPr lang="fr-FR" sz="1200" b="0" i="1" u="none" strike="noStrike" kern="1200" baseline="0" dirty="0">
                <a:solidFill>
                  <a:schemeClr val="tx1"/>
                </a:solidFill>
                <a:latin typeface="+mn-lt"/>
                <a:ea typeface="+mn-ea"/>
                <a:cs typeface="+mn-cs"/>
              </a:rPr>
              <a:t>nombre d’utilisateur est </a:t>
            </a:r>
            <a:r>
              <a:rPr lang="fr-FR" sz="1200" b="0" i="0" u="none" strike="noStrike" kern="1200" baseline="0" dirty="0">
                <a:solidFill>
                  <a:schemeClr val="tx1"/>
                </a:solidFill>
                <a:latin typeface="+mn-lt"/>
                <a:ea typeface="+mn-ea"/>
                <a:cs typeface="+mn-cs"/>
              </a:rPr>
              <a:t>7, au départ nous générons</a:t>
            </a:r>
          </a:p>
          <a:p>
            <a:r>
              <a:rPr lang="fr-FR" sz="1200" b="0" i="0" u="none" strike="noStrike" kern="1200" baseline="0" dirty="0">
                <a:solidFill>
                  <a:schemeClr val="tx1"/>
                </a:solidFill>
                <a:latin typeface="+mn-lt"/>
                <a:ea typeface="+mn-ea"/>
                <a:cs typeface="+mn-cs"/>
              </a:rPr>
              <a:t>un vecteur </a:t>
            </a:r>
            <a:r>
              <a:rPr lang="fr-FR" sz="1200" b="0" i="1" u="none" strike="noStrike" kern="1200" baseline="0" dirty="0" err="1">
                <a:solidFill>
                  <a:schemeClr val="tx1"/>
                </a:solidFill>
                <a:latin typeface="+mn-lt"/>
                <a:ea typeface="+mn-ea"/>
                <a:cs typeface="+mn-cs"/>
              </a:rPr>
              <a:t>Sref</a:t>
            </a:r>
            <a:r>
              <a:rPr lang="fr-FR" sz="1200" b="0" i="1" u="none" strike="noStrike" kern="1200" baseline="0" dirty="0">
                <a:solidFill>
                  <a:schemeClr val="tx1"/>
                </a:solidFill>
                <a:latin typeface="+mn-lt"/>
                <a:ea typeface="+mn-ea"/>
                <a:cs typeface="+mn-cs"/>
              </a:rPr>
              <a:t> </a:t>
            </a:r>
            <a:r>
              <a:rPr lang="fr-FR" sz="1200" b="0" i="0" u="none" strike="noStrike" kern="1200" baseline="0" dirty="0">
                <a:solidFill>
                  <a:schemeClr val="tx1"/>
                </a:solidFill>
                <a:latin typeface="+mn-lt"/>
                <a:ea typeface="+mn-ea"/>
                <a:cs typeface="+mn-cs"/>
              </a:rPr>
              <a:t>qui représente une solution de taille égale à 7 avec 3 </a:t>
            </a:r>
            <a:r>
              <a:rPr lang="fr-FR" sz="1200" b="0" i="0" u="none" strike="noStrike" kern="1200" baseline="0" dirty="0" err="1">
                <a:solidFill>
                  <a:schemeClr val="tx1"/>
                </a:solidFill>
                <a:latin typeface="+mn-lt"/>
                <a:ea typeface="+mn-ea"/>
                <a:cs typeface="+mn-cs"/>
              </a:rPr>
              <a:t>medoids</a:t>
            </a:r>
            <a:r>
              <a:rPr lang="fr-FR" sz="1200" b="0" i="0" u="none" strike="noStrike" kern="1200" baseline="0" dirty="0">
                <a:solidFill>
                  <a:schemeClr val="tx1"/>
                </a:solidFill>
                <a:latin typeface="+mn-lt"/>
                <a:ea typeface="+mn-ea"/>
                <a:cs typeface="+mn-cs"/>
              </a:rPr>
              <a:t> donc trois 1</a:t>
            </a:r>
          </a:p>
          <a:p>
            <a:r>
              <a:rPr lang="fr-FR" sz="1200" b="0" i="0" u="none" strike="noStrike" kern="1200" baseline="0" dirty="0">
                <a:solidFill>
                  <a:schemeClr val="tx1"/>
                </a:solidFill>
                <a:latin typeface="+mn-lt"/>
                <a:ea typeface="+mn-ea"/>
                <a:cs typeface="+mn-cs"/>
              </a:rPr>
              <a:t>seront présents dans le vecteur </a:t>
            </a:r>
            <a:r>
              <a:rPr lang="fr-FR" sz="1200" b="0" i="1" u="none" strike="noStrike" kern="1200" baseline="0" dirty="0" err="1">
                <a:solidFill>
                  <a:schemeClr val="tx1"/>
                </a:solidFill>
                <a:latin typeface="+mn-lt"/>
                <a:ea typeface="+mn-ea"/>
                <a:cs typeface="+mn-cs"/>
              </a:rPr>
              <a:t>Sref</a:t>
            </a:r>
            <a:r>
              <a:rPr lang="fr-FR" sz="1200" b="0" i="0" u="none" strike="noStrike" kern="1200" baseline="0" dirty="0">
                <a:solidFill>
                  <a:schemeClr val="tx1"/>
                </a:solidFill>
                <a:latin typeface="+mn-lt"/>
                <a:ea typeface="+mn-ea"/>
                <a:cs typeface="+mn-cs"/>
              </a:rPr>
              <a:t>, par la suite nous générons un espace de recherche initiale</a:t>
            </a:r>
          </a:p>
          <a:p>
            <a:r>
              <a:rPr lang="fr-FR" sz="1200" b="0" i="0" u="none" strike="noStrike" kern="1200" baseline="0" dirty="0">
                <a:solidFill>
                  <a:schemeClr val="tx1"/>
                </a:solidFill>
                <a:latin typeface="+mn-lt"/>
                <a:ea typeface="+mn-ea"/>
                <a:cs typeface="+mn-cs"/>
              </a:rPr>
              <a:t>à partir de </a:t>
            </a:r>
            <a:r>
              <a:rPr lang="fr-FR" sz="1200" b="0" i="1" u="none" strike="noStrike" kern="1200" baseline="0" dirty="0" err="1">
                <a:solidFill>
                  <a:schemeClr val="tx1"/>
                </a:solidFill>
                <a:latin typeface="+mn-lt"/>
                <a:ea typeface="+mn-ea"/>
                <a:cs typeface="+mn-cs"/>
              </a:rPr>
              <a:t>Sref</a:t>
            </a:r>
            <a:r>
              <a:rPr lang="fr-FR" sz="1200" b="0" i="1" u="none" strike="noStrike" kern="1200" baseline="0" dirty="0">
                <a:solidFill>
                  <a:schemeClr val="tx1"/>
                </a:solidFill>
                <a:latin typeface="+mn-lt"/>
                <a:ea typeface="+mn-ea"/>
                <a:cs typeface="+mn-cs"/>
              </a:rPr>
              <a:t> </a:t>
            </a:r>
            <a:r>
              <a:rPr lang="fr-FR" sz="1200" b="0" i="0" u="none" strike="noStrike" kern="1200" baseline="0" dirty="0">
                <a:solidFill>
                  <a:schemeClr val="tx1"/>
                </a:solidFill>
                <a:latin typeface="+mn-lt"/>
                <a:ea typeface="+mn-ea"/>
                <a:cs typeface="+mn-cs"/>
              </a:rPr>
              <a:t>en prenant </a:t>
            </a:r>
            <a:r>
              <a:rPr lang="fr-FR" sz="1200" b="0" i="1" u="none" strike="noStrike" kern="1200" baseline="0" dirty="0">
                <a:solidFill>
                  <a:schemeClr val="tx1"/>
                </a:solidFill>
                <a:latin typeface="+mn-lt"/>
                <a:ea typeface="+mn-ea"/>
                <a:cs typeface="+mn-cs"/>
              </a:rPr>
              <a:t>le nombre de solutions = </a:t>
            </a:r>
            <a:r>
              <a:rPr lang="fr-FR" sz="1200" b="0" i="1" u="none" strike="noStrike" kern="1200" baseline="0" dirty="0" err="1">
                <a:solidFill>
                  <a:schemeClr val="tx1"/>
                </a:solidFill>
                <a:latin typeface="+mn-lt"/>
                <a:ea typeface="+mn-ea"/>
                <a:cs typeface="+mn-cs"/>
              </a:rPr>
              <a:t>nbr_medoid</a:t>
            </a:r>
            <a:r>
              <a:rPr lang="fr-FR" sz="1200" b="0" i="1" u="none" strike="noStrike" kern="1200" baseline="0" dirty="0">
                <a:solidFill>
                  <a:schemeClr val="tx1"/>
                </a:solidFill>
                <a:latin typeface="+mn-lt"/>
                <a:ea typeface="+mn-ea"/>
                <a:cs typeface="+mn-cs"/>
              </a:rPr>
              <a:t> / flip</a:t>
            </a:r>
            <a:r>
              <a:rPr lang="fr-FR" sz="1200" b="0" i="0" u="none" strike="noStrike" kern="1200" baseline="0" dirty="0">
                <a:solidFill>
                  <a:schemeClr val="tx1"/>
                </a:solidFill>
                <a:latin typeface="+mn-lt"/>
                <a:ea typeface="+mn-ea"/>
                <a:cs typeface="+mn-cs"/>
              </a:rPr>
              <a:t>, en effectuant des rotations à gauche, enfin nous envoyons à chaque</a:t>
            </a:r>
          </a:p>
          <a:p>
            <a:r>
              <a:rPr lang="fr-FR" sz="1200" b="0" i="0" u="none" strike="noStrike" kern="1200" baseline="0" dirty="0">
                <a:solidFill>
                  <a:schemeClr val="tx1"/>
                </a:solidFill>
                <a:latin typeface="+mn-lt"/>
                <a:ea typeface="+mn-ea"/>
                <a:cs typeface="+mn-cs"/>
              </a:rPr>
              <a:t>abeille une solution généré pour qu’elle commence une recherche locale afin de trouver le 4ème </a:t>
            </a:r>
            <a:r>
              <a:rPr lang="fr-FR" sz="1200" b="0" i="0" u="none" strike="noStrike" kern="1200" baseline="0" dirty="0" err="1">
                <a:solidFill>
                  <a:schemeClr val="tx1"/>
                </a:solidFill>
                <a:latin typeface="+mn-lt"/>
                <a:ea typeface="+mn-ea"/>
                <a:cs typeface="+mn-cs"/>
              </a:rPr>
              <a:t>medoids</a:t>
            </a:r>
            <a:r>
              <a:rPr lang="fr-FR" sz="1200" b="0" i="0" u="none" strike="noStrike" kern="1200" baseline="0" dirty="0">
                <a:solidFill>
                  <a:schemeClr val="tx1"/>
                </a:solidFill>
                <a:latin typeface="+mn-lt"/>
                <a:ea typeface="+mn-ea"/>
                <a:cs typeface="+mn-cs"/>
              </a:rPr>
              <a:t> qui donne les meilleures évaluations possibles.</a:t>
            </a:r>
            <a:endParaRPr lang="fr-FR" dirty="0"/>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27</a:t>
            </a:fld>
            <a:endParaRPr lang="fr-FR"/>
          </a:p>
        </p:txBody>
      </p:sp>
    </p:spTree>
    <p:extLst>
      <p:ext uri="{BB962C8B-B14F-4D97-AF65-F5344CB8AC3E}">
        <p14:creationId xmlns:p14="http://schemas.microsoft.com/office/powerpoint/2010/main" val="2981716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Tjrs dans le mm exemple la recherche locale s’effectue sur chaque vecteur de solution, pour essayer de trouver le 4 </a:t>
            </a:r>
            <a:r>
              <a:rPr lang="fr-FR" sz="1200" b="0" i="0" u="none" strike="noStrike" kern="1200" baseline="0" dirty="0" err="1">
                <a:solidFill>
                  <a:schemeClr val="tx1"/>
                </a:solidFill>
                <a:latin typeface="+mn-lt"/>
                <a:ea typeface="+mn-ea"/>
                <a:cs typeface="+mn-cs"/>
              </a:rPr>
              <a:t>medoid</a:t>
            </a:r>
            <a:r>
              <a:rPr lang="fr-FR" sz="1200" b="0" i="0" u="none" strike="noStrike" kern="1200" baseline="0" dirty="0">
                <a:solidFill>
                  <a:schemeClr val="tx1"/>
                </a:solidFill>
                <a:latin typeface="+mn-lt"/>
                <a:ea typeface="+mn-ea"/>
                <a:cs typeface="+mn-cs"/>
              </a:rPr>
              <a:t> optimal. Une itération de la recherche locale est décrite comme suit :</a:t>
            </a:r>
          </a:p>
          <a:p>
            <a:r>
              <a:rPr lang="fr-FR" sz="1200" b="0" i="0" u="none" strike="noStrike" kern="1200" baseline="0" dirty="0">
                <a:solidFill>
                  <a:schemeClr val="tx1"/>
                </a:solidFill>
                <a:latin typeface="+mn-lt"/>
                <a:ea typeface="+mn-ea"/>
                <a:cs typeface="+mn-cs"/>
              </a:rPr>
              <a:t>1. l’ ajout de nième </a:t>
            </a:r>
            <a:r>
              <a:rPr lang="fr-FR" sz="1200" b="0" i="0" u="none" strike="noStrike" kern="1200" baseline="0" dirty="0" err="1">
                <a:solidFill>
                  <a:schemeClr val="tx1"/>
                </a:solidFill>
                <a:latin typeface="+mn-lt"/>
                <a:ea typeface="+mn-ea"/>
                <a:cs typeface="+mn-cs"/>
              </a:rPr>
              <a:t>medoid</a:t>
            </a:r>
            <a:r>
              <a:rPr lang="fr-FR" sz="1200" b="0" i="0" u="none" strike="noStrike" kern="1200" baseline="0" dirty="0">
                <a:solidFill>
                  <a:schemeClr val="tx1"/>
                </a:solidFill>
                <a:latin typeface="+mn-lt"/>
                <a:ea typeface="+mn-ea"/>
                <a:cs typeface="+mn-cs"/>
              </a:rPr>
              <a:t> en changeant la première valeur égale à zéro rencontrée dans le vecteur à un.</a:t>
            </a:r>
          </a:p>
          <a:p>
            <a:r>
              <a:rPr lang="fr-FR" sz="1200" b="0" i="0" u="none" strike="noStrike" kern="1200" baseline="0" dirty="0">
                <a:solidFill>
                  <a:schemeClr val="tx1"/>
                </a:solidFill>
                <a:latin typeface="+mn-lt"/>
                <a:ea typeface="+mn-ea"/>
                <a:cs typeface="+mn-cs"/>
              </a:rPr>
              <a:t>2. Évaluer l’ajout du </a:t>
            </a:r>
            <a:r>
              <a:rPr lang="fr-FR" sz="1200" b="0" i="0" u="none" strike="noStrike" kern="1200" baseline="0" dirty="0" err="1">
                <a:solidFill>
                  <a:schemeClr val="tx1"/>
                </a:solidFill>
                <a:latin typeface="+mn-lt"/>
                <a:ea typeface="+mn-ea"/>
                <a:cs typeface="+mn-cs"/>
              </a:rPr>
              <a:t>medoid</a:t>
            </a:r>
            <a:r>
              <a:rPr lang="fr-FR" sz="1200" b="0" i="0" u="none" strike="noStrike" kern="1200" baseline="0" dirty="0">
                <a:solidFill>
                  <a:schemeClr val="tx1"/>
                </a:solidFill>
                <a:latin typeface="+mn-lt"/>
                <a:ea typeface="+mn-ea"/>
                <a:cs typeface="+mn-cs"/>
              </a:rPr>
              <a:t> avec la fonction </a:t>
            </a:r>
            <a:r>
              <a:rPr lang="fr-FR" sz="1200" b="0" i="0" u="none" strike="noStrike" kern="1200" baseline="0" dirty="0" err="1">
                <a:solidFill>
                  <a:schemeClr val="tx1"/>
                </a:solidFill>
                <a:latin typeface="+mn-lt"/>
                <a:ea typeface="+mn-ea"/>
                <a:cs typeface="+mn-cs"/>
              </a:rPr>
              <a:t>fiteness</a:t>
            </a:r>
            <a:r>
              <a:rPr lang="fr-FR" sz="1200" b="0" i="0" u="none" strike="noStrike" kern="1200" baseline="0" dirty="0">
                <a:solidFill>
                  <a:schemeClr val="tx1"/>
                </a:solidFill>
                <a:latin typeface="+mn-lt"/>
                <a:ea typeface="+mn-ea"/>
                <a:cs typeface="+mn-cs"/>
              </a:rPr>
              <a:t>, et enregistrer l’évaluation dans une</a:t>
            </a:r>
          </a:p>
          <a:p>
            <a:r>
              <a:rPr lang="fr-FR" sz="1200" b="0" i="0" u="none" strike="noStrike" kern="1200" baseline="0" dirty="0">
                <a:solidFill>
                  <a:schemeClr val="tx1"/>
                </a:solidFill>
                <a:latin typeface="+mn-lt"/>
                <a:ea typeface="+mn-ea"/>
                <a:cs typeface="+mn-cs"/>
              </a:rPr>
              <a:t>liste nommée </a:t>
            </a:r>
            <a:r>
              <a:rPr lang="fr-FR" sz="1200" b="0" i="1" u="none" strike="noStrike" kern="1200" baseline="0" dirty="0" err="1">
                <a:solidFill>
                  <a:schemeClr val="tx1"/>
                </a:solidFill>
                <a:latin typeface="+mn-lt"/>
                <a:ea typeface="+mn-ea"/>
                <a:cs typeface="+mn-cs"/>
              </a:rPr>
              <a:t>Liste_Eval</a:t>
            </a:r>
            <a:r>
              <a:rPr lang="fr-FR" sz="1200" b="0" i="0" u="none" strike="noStrike" kern="1200" baseline="0" dirty="0">
                <a:solidFill>
                  <a:schemeClr val="tx1"/>
                </a:solidFill>
                <a:latin typeface="+mn-lt"/>
                <a:ea typeface="+mn-ea"/>
                <a:cs typeface="+mn-cs"/>
              </a:rPr>
              <a:t>.</a:t>
            </a:r>
          </a:p>
          <a:p>
            <a:r>
              <a:rPr lang="fr-FR" sz="1200" b="0" i="0" u="none" strike="noStrike" kern="1200" baseline="0" dirty="0">
                <a:solidFill>
                  <a:schemeClr val="tx1"/>
                </a:solidFill>
                <a:latin typeface="+mn-lt"/>
                <a:ea typeface="+mn-ea"/>
                <a:cs typeface="+mn-cs"/>
              </a:rPr>
              <a:t>3. Défaire l’ajout du nième </a:t>
            </a:r>
            <a:r>
              <a:rPr lang="fr-FR" sz="1200" b="0" i="0" u="none" strike="noStrike" kern="1200" baseline="0" dirty="0" err="1">
                <a:solidFill>
                  <a:schemeClr val="tx1"/>
                </a:solidFill>
                <a:latin typeface="+mn-lt"/>
                <a:ea typeface="+mn-ea"/>
                <a:cs typeface="+mn-cs"/>
              </a:rPr>
              <a:t>medoid</a:t>
            </a:r>
            <a:r>
              <a:rPr lang="fr-FR" sz="1200" b="0" i="0" u="none" strike="noStrike" kern="1200" baseline="0" dirty="0">
                <a:solidFill>
                  <a:schemeClr val="tx1"/>
                </a:solidFill>
                <a:latin typeface="+mn-lt"/>
                <a:ea typeface="+mn-ea"/>
                <a:cs typeface="+mn-cs"/>
              </a:rPr>
              <a:t> de l’étape une.</a:t>
            </a:r>
          </a:p>
          <a:p>
            <a:r>
              <a:rPr lang="fr-FR" sz="1200" b="0" i="0" u="none" strike="noStrike" kern="1200" baseline="0" dirty="0">
                <a:solidFill>
                  <a:schemeClr val="tx1"/>
                </a:solidFill>
                <a:latin typeface="+mn-lt"/>
                <a:ea typeface="+mn-ea"/>
                <a:cs typeface="+mn-cs"/>
              </a:rPr>
              <a:t>4. Refaire les étapes pour le reste des valeurs égale à zéro du vecteur solution.</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Après avoir terminer le parcours du vecteur solution, on récupère l’indice du </a:t>
            </a:r>
            <a:r>
              <a:rPr lang="fr-FR" sz="1200" b="0" i="0" u="none" strike="noStrike" kern="1200" baseline="0" dirty="0" err="1">
                <a:solidFill>
                  <a:schemeClr val="tx1"/>
                </a:solidFill>
                <a:latin typeface="+mn-lt"/>
                <a:ea typeface="+mn-ea"/>
                <a:cs typeface="+mn-cs"/>
              </a:rPr>
              <a:t>medoid</a:t>
            </a:r>
            <a:r>
              <a:rPr lang="fr-FR" sz="1200" b="0" i="0" u="none" strike="noStrike" kern="1200" baseline="0" dirty="0">
                <a:solidFill>
                  <a:schemeClr val="tx1"/>
                </a:solidFill>
                <a:latin typeface="+mn-lt"/>
                <a:ea typeface="+mn-ea"/>
                <a:cs typeface="+mn-cs"/>
              </a:rPr>
              <a:t> qui a</a:t>
            </a:r>
          </a:p>
          <a:p>
            <a:r>
              <a:rPr lang="fr-FR" sz="1200" b="0" i="0" u="none" strike="noStrike" kern="1200" baseline="0" dirty="0">
                <a:solidFill>
                  <a:schemeClr val="tx1"/>
                </a:solidFill>
                <a:latin typeface="+mn-lt"/>
                <a:ea typeface="+mn-ea"/>
                <a:cs typeface="+mn-cs"/>
              </a:rPr>
              <a:t>donné la meilleure valeur de fonction fitness à partir de la liste contenant les évaluations et nous affectons à </a:t>
            </a:r>
            <a:r>
              <a:rPr lang="fr-FR" sz="1200" b="0" i="1" u="none" strike="noStrike" kern="1200" baseline="0" dirty="0" err="1">
                <a:solidFill>
                  <a:schemeClr val="tx1"/>
                </a:solidFill>
                <a:latin typeface="+mn-lt"/>
                <a:ea typeface="+mn-ea"/>
                <a:cs typeface="+mn-cs"/>
              </a:rPr>
              <a:t>Sref</a:t>
            </a:r>
            <a:r>
              <a:rPr lang="fr-FR" sz="1200" b="0" i="1" u="none" strike="noStrike" kern="1200" baseline="0" dirty="0">
                <a:solidFill>
                  <a:schemeClr val="tx1"/>
                </a:solidFill>
                <a:latin typeface="+mn-lt"/>
                <a:ea typeface="+mn-ea"/>
                <a:cs typeface="+mn-cs"/>
              </a:rPr>
              <a:t> </a:t>
            </a:r>
            <a:r>
              <a:rPr lang="fr-FR" sz="1200" b="0" i="0" u="none" strike="noStrike" kern="1200" baseline="0" dirty="0">
                <a:solidFill>
                  <a:schemeClr val="tx1"/>
                </a:solidFill>
                <a:latin typeface="+mn-lt"/>
                <a:ea typeface="+mn-ea"/>
                <a:cs typeface="+mn-cs"/>
              </a:rPr>
              <a:t>la</a:t>
            </a:r>
          </a:p>
          <a:p>
            <a:r>
              <a:rPr lang="fr-FR" sz="1200" b="0" i="0" u="none" strike="noStrike" kern="1200" baseline="0" dirty="0">
                <a:solidFill>
                  <a:schemeClr val="tx1"/>
                </a:solidFill>
                <a:latin typeface="+mn-lt"/>
                <a:ea typeface="+mn-ea"/>
                <a:cs typeface="+mn-cs"/>
              </a:rPr>
              <a:t>nouvelle solution trouvée dans la recherche locale, et si le </a:t>
            </a:r>
            <a:r>
              <a:rPr lang="fr-FR" sz="1200" b="0" i="1" u="none" strike="noStrike" kern="1200" baseline="0" dirty="0">
                <a:solidFill>
                  <a:schemeClr val="tx1"/>
                </a:solidFill>
                <a:latin typeface="+mn-lt"/>
                <a:ea typeface="+mn-ea"/>
                <a:cs typeface="+mn-cs"/>
              </a:rPr>
              <a:t>nbr itérations </a:t>
            </a:r>
            <a:r>
              <a:rPr lang="fr-FR" sz="1200" b="0" i="0" u="none" strike="noStrike" kern="1200" baseline="0" dirty="0">
                <a:solidFill>
                  <a:schemeClr val="tx1"/>
                </a:solidFill>
                <a:latin typeface="+mn-lt"/>
                <a:ea typeface="+mn-ea"/>
                <a:cs typeface="+mn-cs"/>
              </a:rPr>
              <a:t>n’est pas atteint, alors</a:t>
            </a:r>
          </a:p>
          <a:p>
            <a:r>
              <a:rPr lang="fr-FR" sz="1200" b="0" i="0" u="none" strike="noStrike" kern="1200" baseline="0" dirty="0">
                <a:solidFill>
                  <a:schemeClr val="tx1"/>
                </a:solidFill>
                <a:latin typeface="+mn-lt"/>
                <a:ea typeface="+mn-ea"/>
                <a:cs typeface="+mn-cs"/>
              </a:rPr>
              <a:t>nous générons des solutions à partir de </a:t>
            </a:r>
            <a:r>
              <a:rPr lang="fr-FR" sz="1200" b="0" i="1" u="none" strike="noStrike" kern="1200" baseline="0" dirty="0" err="1">
                <a:solidFill>
                  <a:schemeClr val="tx1"/>
                </a:solidFill>
                <a:latin typeface="+mn-lt"/>
                <a:ea typeface="+mn-ea"/>
                <a:cs typeface="+mn-cs"/>
              </a:rPr>
              <a:t>Sref</a:t>
            </a:r>
            <a:r>
              <a:rPr lang="fr-FR" sz="1200" b="0" i="1" u="none" strike="noStrike" kern="1200" baseline="0" dirty="0">
                <a:solidFill>
                  <a:schemeClr val="tx1"/>
                </a:solidFill>
                <a:latin typeface="+mn-lt"/>
                <a:ea typeface="+mn-ea"/>
                <a:cs typeface="+mn-cs"/>
              </a:rPr>
              <a:t> </a:t>
            </a:r>
            <a:r>
              <a:rPr lang="fr-FR" sz="1200" b="0" i="0" u="none" strike="noStrike" kern="1200" baseline="0" dirty="0">
                <a:solidFill>
                  <a:schemeClr val="tx1"/>
                </a:solidFill>
                <a:latin typeface="+mn-lt"/>
                <a:ea typeface="+mn-ea"/>
                <a:cs typeface="+mn-cs"/>
              </a:rPr>
              <a:t>et nous re-effectuant une recherche locale, sinon</a:t>
            </a:r>
          </a:p>
          <a:p>
            <a:r>
              <a:rPr lang="fr-FR" sz="1200" b="0" i="0" u="none" strike="noStrike" kern="1200" baseline="0" dirty="0">
                <a:solidFill>
                  <a:schemeClr val="tx1"/>
                </a:solidFill>
                <a:latin typeface="+mn-lt"/>
                <a:ea typeface="+mn-ea"/>
                <a:cs typeface="+mn-cs"/>
              </a:rPr>
              <a:t>on sort avec la meilleure solution trouvé</a:t>
            </a:r>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28</a:t>
            </a:fld>
            <a:endParaRPr lang="fr-FR"/>
          </a:p>
        </p:txBody>
      </p:sp>
    </p:spTree>
    <p:extLst>
      <p:ext uri="{BB962C8B-B14F-4D97-AF65-F5344CB8AC3E}">
        <p14:creationId xmlns:p14="http://schemas.microsoft.com/office/powerpoint/2010/main" val="362284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Quant à l’</a:t>
            </a:r>
            <a:r>
              <a:rPr lang="fr-FR" sz="1200" b="0" i="0" u="none" strike="noStrike" kern="1200" baseline="0" dirty="0" err="1">
                <a:solidFill>
                  <a:schemeClr val="tx1"/>
                </a:solidFill>
                <a:latin typeface="+mn-lt"/>
                <a:ea typeface="+mn-ea"/>
                <a:cs typeface="+mn-cs"/>
              </a:rPr>
              <a:t>algortihme</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multivues</a:t>
            </a:r>
            <a:r>
              <a:rPr lang="fr-FR" sz="1200" b="0" i="0" u="none" strike="noStrike" kern="1200" baseline="0" dirty="0">
                <a:solidFill>
                  <a:schemeClr val="tx1"/>
                </a:solidFill>
                <a:latin typeface="+mn-lt"/>
                <a:ea typeface="+mn-ea"/>
                <a:cs typeface="+mn-cs"/>
              </a:rPr>
              <a:t> KNN, l’idée générale est expliqué par l’exemple suivant:</a:t>
            </a:r>
          </a:p>
          <a:p>
            <a:r>
              <a:rPr lang="fr-FR" sz="1200" b="0" i="0" u="none" strike="noStrike" kern="1200" baseline="0" dirty="0">
                <a:solidFill>
                  <a:schemeClr val="tx1"/>
                </a:solidFill>
                <a:latin typeface="+mn-lt"/>
                <a:ea typeface="+mn-ea"/>
                <a:cs typeface="+mn-cs"/>
              </a:rPr>
              <a:t>Pour trouver les voisins de U2,  on commence par effectuer l’algorithme KNN  selon les distances du filtrage collaboratif, on aura par exemple u1 et u5 comme voisins de U2.</a:t>
            </a:r>
          </a:p>
          <a:p>
            <a:r>
              <a:rPr lang="fr-FR" sz="1200" b="0" i="0" u="none" strike="noStrike" kern="1200" baseline="0" dirty="0">
                <a:solidFill>
                  <a:schemeClr val="tx1"/>
                </a:solidFill>
                <a:latin typeface="+mn-lt"/>
                <a:ea typeface="+mn-ea"/>
                <a:cs typeface="+mn-cs"/>
              </a:rPr>
              <a:t>Ensuite la mm chose est faite avec la matrice de distance du filtrage sémantique, u5 et u3 sont les 2 plus proches voisins.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enfin on combine le résultat des 2 classification en exécutant K-NN une autre, et les 2 plus proches voisins de u2 sont U3 et U1 qui sont issues des 2 vues collaborative et sémantique.</a:t>
            </a:r>
            <a:endParaRPr lang="fr-FR" dirty="0"/>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29</a:t>
            </a:fld>
            <a:endParaRPr lang="fr-FR"/>
          </a:p>
        </p:txBody>
      </p:sp>
    </p:spTree>
    <p:extLst>
      <p:ext uri="{BB962C8B-B14F-4D97-AF65-F5344CB8AC3E}">
        <p14:creationId xmlns:p14="http://schemas.microsoft.com/office/powerpoint/2010/main" val="314537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Depuis la naissance du web</a:t>
            </a:r>
            <a:r>
              <a:rPr lang="fr-FR" dirty="0"/>
              <a:t>, et surtout avec la l’évolution des applications basées web</a:t>
            </a:r>
            <a:r>
              <a:rPr lang="fr-FR" b="1" dirty="0"/>
              <a:t>, le volume généré des données est en expansion.</a:t>
            </a:r>
          </a:p>
          <a:p>
            <a:r>
              <a:rPr lang="fr-FR" b="1" dirty="0"/>
              <a:t> </a:t>
            </a:r>
          </a:p>
          <a:p>
            <a:r>
              <a:rPr lang="fr-FR" b="1" dirty="0"/>
              <a:t>Et cela a mené à l’émergence du domaine  des systèmes de recommandation.</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3</a:t>
            </a:fld>
            <a:endParaRPr lang="fr-FR"/>
          </a:p>
        </p:txBody>
      </p:sp>
    </p:spTree>
    <p:extLst>
      <p:ext uri="{BB962C8B-B14F-4D97-AF65-F5344CB8AC3E}">
        <p14:creationId xmlns:p14="http://schemas.microsoft.com/office/powerpoint/2010/main" val="1757858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30</a:t>
            </a:fld>
            <a:endParaRPr lang="fr-FR"/>
          </a:p>
        </p:txBody>
      </p:sp>
    </p:spTree>
    <p:extLst>
      <p:ext uri="{BB962C8B-B14F-4D97-AF65-F5344CB8AC3E}">
        <p14:creationId xmlns:p14="http://schemas.microsoft.com/office/powerpoint/2010/main" val="2208742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Nous passons mnt a la partie implémentation et évaluation dans la quelle nous avons implémenté les algorithmes cité précédemment afin de les évaluer </a:t>
            </a:r>
          </a:p>
          <a:p>
            <a:r>
              <a:rPr lang="fr-FR" sz="1200" kern="1200" dirty="0">
                <a:solidFill>
                  <a:schemeClr val="tx1"/>
                </a:solidFill>
                <a:effectLst/>
                <a:latin typeface="+mn-lt"/>
                <a:ea typeface="+mn-ea"/>
                <a:cs typeface="+mn-cs"/>
              </a:rPr>
              <a:t>Pour cela, nous avons créé une interface permettant de visualiser les résultats des algorithmes conçus.</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Pour résumer le fonctionnement de notre SR, on peut dire qu’une phase de prétraitement des données est faites sur les valeurs manquantes, ensuite la création de la matrice de distances entre utilisateur est effectuée selon une formule de similarité d’un des types de filtrage choisi.</a:t>
            </a:r>
          </a:p>
          <a:p>
            <a:r>
              <a:rPr lang="fr-FR" sz="1200" kern="1200" dirty="0">
                <a:solidFill>
                  <a:schemeClr val="tx1"/>
                </a:solidFill>
                <a:effectLst/>
                <a:latin typeface="+mn-lt"/>
                <a:ea typeface="+mn-ea"/>
                <a:cs typeface="+mn-cs"/>
              </a:rPr>
              <a:t>Puis la prédiction et le calcule d’erreur s’effectue selon le voisinage des </a:t>
            </a:r>
            <a:r>
              <a:rPr lang="fr-FR" sz="1200" kern="1200" dirty="0" err="1">
                <a:solidFill>
                  <a:schemeClr val="tx1"/>
                </a:solidFill>
                <a:effectLst/>
                <a:latin typeface="+mn-lt"/>
                <a:ea typeface="+mn-ea"/>
                <a:cs typeface="+mn-cs"/>
              </a:rPr>
              <a:t>users</a:t>
            </a:r>
            <a:r>
              <a:rPr lang="fr-FR" sz="1200" kern="1200" dirty="0">
                <a:solidFill>
                  <a:schemeClr val="tx1"/>
                </a:solidFill>
                <a:effectLst/>
                <a:latin typeface="+mn-lt"/>
                <a:ea typeface="+mn-ea"/>
                <a:cs typeface="+mn-cs"/>
              </a:rPr>
              <a:t> qui peut être définit soit avec un seuil de distance soit avec une méthode de classification.</a:t>
            </a:r>
          </a:p>
          <a:p>
            <a:endParaRPr lang="fr-FR" dirty="0"/>
          </a:p>
        </p:txBody>
      </p:sp>
      <p:sp>
        <p:nvSpPr>
          <p:cNvPr id="4" name="Espace réservé du numéro de diapositive 3"/>
          <p:cNvSpPr>
            <a:spLocks noGrp="1"/>
          </p:cNvSpPr>
          <p:nvPr>
            <p:ph type="sldNum" sz="quarter" idx="5"/>
          </p:nvPr>
        </p:nvSpPr>
        <p:spPr/>
        <p:txBody>
          <a:bodyPr/>
          <a:lstStyle/>
          <a:p>
            <a:fld id="{73300062-FDF9-4DB5-8136-15665AA337BA}" type="slidenum">
              <a:rPr lang="fr-FR" smtClean="0"/>
              <a:t>31</a:t>
            </a:fld>
            <a:endParaRPr lang="fr-FR"/>
          </a:p>
        </p:txBody>
      </p:sp>
    </p:spTree>
    <p:extLst>
      <p:ext uri="{BB962C8B-B14F-4D97-AF65-F5344CB8AC3E}">
        <p14:creationId xmlns:p14="http://schemas.microsoft.com/office/powerpoint/2010/main" val="2537777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Densité)</a:t>
            </a:r>
          </a:p>
          <a:p>
            <a:r>
              <a:rPr lang="fr-FR" dirty="0"/>
              <a:t>Afin d’évaluer les performances de notre SR nous avons choisi les métriques les plus utilisé dans le calcul d’erreur en recommandation et qui sont MAE et RMSE.</a:t>
            </a:r>
          </a:p>
          <a:p>
            <a:endParaRPr lang="fr-FR" dirty="0"/>
          </a:p>
          <a:p>
            <a:endParaRPr lang="fr-FR" dirty="0"/>
          </a:p>
          <a:p>
            <a:endParaRPr lang="fr-FR" dirty="0"/>
          </a:p>
          <a:p>
            <a:endParaRPr lang="fr-FR" dirty="0"/>
          </a:p>
          <a:p>
            <a:endParaRPr lang="fr-FR" dirty="0"/>
          </a:p>
          <a:p>
            <a:endParaRPr lang="fr-FR" dirty="0"/>
          </a:p>
          <a:p>
            <a:endParaRPr lang="fr-FR"/>
          </a:p>
          <a:p>
            <a:endParaRPr lang="fr-FR"/>
          </a:p>
          <a:p>
            <a:endParaRPr lang="fr-FR"/>
          </a:p>
          <a:p>
            <a:endParaRPr lang="fr-FR" dirty="0"/>
          </a:p>
          <a:p>
            <a:r>
              <a:rPr lang="fr-FR" dirty="0"/>
              <a:t>--------------------------------------------------------------------------</a:t>
            </a:r>
          </a:p>
          <a:p>
            <a:r>
              <a:rPr lang="fr-FR" dirty="0"/>
              <a:t>(</a:t>
            </a:r>
            <a:r>
              <a:rPr lang="fr-FR" sz="1200" b="0" i="0" kern="1200" dirty="0">
                <a:solidFill>
                  <a:schemeClr val="tx1"/>
                </a:solidFill>
                <a:effectLst/>
                <a:latin typeface="+mn-lt"/>
                <a:ea typeface="+mn-ea"/>
                <a:cs typeface="+mn-cs"/>
              </a:rPr>
              <a:t>MAE a une interprétation claire en tant que différence absolue moyenne entre valeur prédite i et sa real valeur</a:t>
            </a:r>
            <a:r>
              <a:rPr lang="fr-FR" dirty="0"/>
              <a:t>)</a:t>
            </a:r>
          </a:p>
          <a:p>
            <a:r>
              <a:rPr lang="fr-FR" dirty="0"/>
              <a:t>(RMSE Le terme erreur quadratique moyenne (RMSE) est la racine carrée de l'erreur quadratique moyenne (MSE). RMSE mesure les différences entre les valeurs prédites par un modèle hypothétique et les valeurs observées. En d'autres termes, il mesure la qualité de l'ajustement entre les données réelles et le modèle prédit)</a:t>
            </a:r>
          </a:p>
          <a:p>
            <a:r>
              <a:rPr lang="fr-FR" dirty="0"/>
              <a:t>Similarité:</a:t>
            </a:r>
          </a:p>
          <a:p>
            <a:r>
              <a:rPr lang="fr-FR" dirty="0"/>
              <a:t>MAE et RMSE expriment toutes les deux l'erreur de prédiction moyenne du modèle en unités de la variable d'intérêt. Les deux mesures peuvent aller de 0 à l infini et sont indifférentes au sens des erreurs. Ce sont des scores orientés négativement, ce qui signifie que les valeurs basses sont meilleures.</a:t>
            </a:r>
          </a:p>
          <a:p>
            <a:r>
              <a:rPr lang="fr-FR" dirty="0" err="1"/>
              <a:t>Interpretation</a:t>
            </a:r>
            <a:r>
              <a:rPr lang="fr-FR" dirty="0"/>
              <a:t> :</a:t>
            </a:r>
          </a:p>
          <a:p>
            <a:endParaRPr lang="fr-FR" dirty="0"/>
          </a:p>
          <a:p>
            <a:r>
              <a:rPr lang="fr-FR" dirty="0"/>
              <a:t>RMSE est utile pour la détection de grande erreur</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3300062-FDF9-4DB5-8136-15665AA337BA}" type="slidenum">
              <a:rPr lang="fr-FR" smtClean="0"/>
              <a:t>32</a:t>
            </a:fld>
            <a:endParaRPr lang="fr-FR"/>
          </a:p>
        </p:txBody>
      </p:sp>
    </p:spTree>
    <p:extLst>
      <p:ext uri="{BB962C8B-B14F-4D97-AF65-F5344CB8AC3E}">
        <p14:creationId xmlns:p14="http://schemas.microsoft.com/office/powerpoint/2010/main" val="2994808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Nous commençons par présenter </a:t>
            </a:r>
            <a:r>
              <a:rPr lang="fr-FR" dirty="0"/>
              <a:t>les résultats des évaluations sur la base de donnée </a:t>
            </a:r>
            <a:r>
              <a:rPr lang="fr-FR" dirty="0" err="1"/>
              <a:t>MovieLens</a:t>
            </a:r>
            <a:r>
              <a:rPr lang="fr-FR" dirty="0"/>
              <a:t>.</a:t>
            </a:r>
          </a:p>
          <a:p>
            <a:r>
              <a:rPr lang="fr-FR" dirty="0"/>
              <a:t>Nous  remarquons que  l’hybridation pondéré entre le FC et </a:t>
            </a:r>
            <a:r>
              <a:rPr lang="fr-FR" dirty="0" err="1"/>
              <a:t>Fsem</a:t>
            </a:r>
            <a:r>
              <a:rPr lang="fr-FR" dirty="0"/>
              <a:t> a combiné les meilleures résultat de MAE et RMSE.</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33</a:t>
            </a:fld>
            <a:endParaRPr lang="fr-FR"/>
          </a:p>
        </p:txBody>
      </p:sp>
    </p:spTree>
    <p:extLst>
      <p:ext uri="{BB962C8B-B14F-4D97-AF65-F5344CB8AC3E}">
        <p14:creationId xmlns:p14="http://schemas.microsoft.com/office/powerpoint/2010/main" val="3412299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L’ajout de la classification avec l’algorithme K-NN au filtrage collaboratif basé sémantique a amélioré nettement les deux métriques </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34</a:t>
            </a:fld>
            <a:endParaRPr lang="fr-FR"/>
          </a:p>
        </p:txBody>
      </p:sp>
    </p:spTree>
    <p:extLst>
      <p:ext uri="{BB962C8B-B14F-4D97-AF65-F5344CB8AC3E}">
        <p14:creationId xmlns:p14="http://schemas.microsoft.com/office/powerpoint/2010/main" val="800620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nous pouvons le constaté, l’ajout de l’optimisation à la classification améliore les résultats a chaque fois</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35</a:t>
            </a:fld>
            <a:endParaRPr lang="fr-FR"/>
          </a:p>
        </p:txBody>
      </p:sp>
    </p:spTree>
    <p:extLst>
      <p:ext uri="{BB962C8B-B14F-4D97-AF65-F5344CB8AC3E}">
        <p14:creationId xmlns:p14="http://schemas.microsoft.com/office/powerpoint/2010/main" val="3592738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L’approche adapté du filtrage </a:t>
            </a:r>
            <a:r>
              <a:rPr lang="fr-FR" dirty="0" err="1"/>
              <a:t>multiview</a:t>
            </a:r>
            <a:r>
              <a:rPr lang="fr-FR" dirty="0"/>
              <a:t> KNN a seulement amélioré la métrique RMSE.</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36</a:t>
            </a:fld>
            <a:endParaRPr lang="fr-FR"/>
          </a:p>
        </p:txBody>
      </p:sp>
    </p:spTree>
    <p:extLst>
      <p:ext uri="{BB962C8B-B14F-4D97-AF65-F5344CB8AC3E}">
        <p14:creationId xmlns:p14="http://schemas.microsoft.com/office/powerpoint/2010/main" val="2152841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En ce qui concerne le </a:t>
            </a:r>
            <a:r>
              <a:rPr lang="fr-FR" b="1" dirty="0" err="1"/>
              <a:t>dataset</a:t>
            </a:r>
            <a:r>
              <a:rPr lang="fr-FR" b="1" dirty="0"/>
              <a:t> RED, les évaluations ont été effectué avec les algorithmes de classification car les résultat de ses algorithmes on été prometteur avec la base </a:t>
            </a:r>
            <a:r>
              <a:rPr lang="fr-FR" b="1" dirty="0" err="1"/>
              <a:t>MovieLens</a:t>
            </a:r>
            <a:r>
              <a:rPr lang="fr-FR" b="1" dirty="0"/>
              <a:t>.</a:t>
            </a:r>
          </a:p>
          <a:p>
            <a:endParaRPr lang="fr-FR" b="1" dirty="0"/>
          </a:p>
          <a:p>
            <a:r>
              <a:rPr lang="fr-FR" dirty="0"/>
              <a:t>Le meilleure résultat obtenu, est celui du filtrage sémantique basé </a:t>
            </a:r>
            <a:r>
              <a:rPr lang="fr-FR" dirty="0" err="1"/>
              <a:t>kmedoids</a:t>
            </a:r>
            <a:r>
              <a:rPr lang="fr-FR" dirty="0"/>
              <a:t> et BSO</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37</a:t>
            </a:fld>
            <a:endParaRPr lang="fr-FR"/>
          </a:p>
        </p:txBody>
      </p:sp>
    </p:spTree>
    <p:extLst>
      <p:ext uri="{BB962C8B-B14F-4D97-AF65-F5344CB8AC3E}">
        <p14:creationId xmlns:p14="http://schemas.microsoft.com/office/powerpoint/2010/main" val="813196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avons comparé nous résultats avec des évaluations déjà faite sur les mm base utilisé.</a:t>
            </a:r>
          </a:p>
          <a:p>
            <a:endParaRPr lang="fr-FR" dirty="0"/>
          </a:p>
          <a:p>
            <a:r>
              <a:rPr lang="fr-FR" dirty="0"/>
              <a:t>On peut trouver ces résultats dans les site </a:t>
            </a:r>
            <a:r>
              <a:rPr lang="fr-FR" dirty="0" err="1"/>
              <a:t>MymediaLite</a:t>
            </a:r>
            <a:r>
              <a:rPr lang="fr-FR" dirty="0"/>
              <a:t> et </a:t>
            </a:r>
            <a:r>
              <a:rPr lang="fr-FR" dirty="0" err="1"/>
              <a:t>Librec</a:t>
            </a:r>
            <a:r>
              <a:rPr lang="fr-FR" dirty="0"/>
              <a:t>, qui sont des références connue pour comparé les performances des SR.</a:t>
            </a:r>
          </a:p>
          <a:p>
            <a:endParaRPr lang="fr-FR" dirty="0"/>
          </a:p>
          <a:p>
            <a:r>
              <a:rPr lang="fr-FR" dirty="0"/>
              <a:t>On constate dans le cas du </a:t>
            </a:r>
            <a:r>
              <a:rPr lang="fr-FR" dirty="0" err="1"/>
              <a:t>dataset</a:t>
            </a:r>
            <a:r>
              <a:rPr lang="fr-FR" dirty="0"/>
              <a:t> </a:t>
            </a:r>
            <a:r>
              <a:rPr lang="fr-FR" dirty="0" err="1"/>
              <a:t>Movielens</a:t>
            </a:r>
            <a:r>
              <a:rPr lang="fr-FR" dirty="0"/>
              <a:t>, que l’algorithme FC basé Sem avec une classification KNN donne des résultats  proche de ceux déjà existants.</a:t>
            </a:r>
          </a:p>
          <a:p>
            <a:endParaRPr lang="fr-FR" dirty="0"/>
          </a:p>
          <a:p>
            <a:r>
              <a:rPr lang="fr-FR" dirty="0"/>
              <a:t>On ce qui concerne le </a:t>
            </a:r>
            <a:r>
              <a:rPr lang="fr-FR" dirty="0" err="1"/>
              <a:t>dataset</a:t>
            </a:r>
            <a:r>
              <a:rPr lang="fr-FR" dirty="0"/>
              <a:t> RED nos résultat en terme de MAE sont </a:t>
            </a:r>
            <a:r>
              <a:rPr lang="fr-FR" b="1" dirty="0"/>
              <a:t>nettement meilleure </a:t>
            </a:r>
            <a:r>
              <a:rPr lang="fr-FR" dirty="0"/>
              <a:t>. </a:t>
            </a:r>
            <a:r>
              <a:rPr lang="fr-FR" b="1" dirty="0"/>
              <a:t>Et pour RMSE il y’a une légère différence.</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38</a:t>
            </a:fld>
            <a:endParaRPr lang="fr-FR"/>
          </a:p>
        </p:txBody>
      </p:sp>
    </p:spTree>
    <p:extLst>
      <p:ext uri="{BB962C8B-B14F-4D97-AF65-F5344CB8AC3E}">
        <p14:creationId xmlns:p14="http://schemas.microsoft.com/office/powerpoint/2010/main" val="313731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conclure nous rappelons ce qui a été effectuer dans le présent travail:</a:t>
            </a:r>
          </a:p>
          <a:p>
            <a:r>
              <a:rPr lang="fr-FR" dirty="0"/>
              <a:t>(lire le slide)</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39</a:t>
            </a:fld>
            <a:endParaRPr lang="fr-FR"/>
          </a:p>
        </p:txBody>
      </p:sp>
    </p:spTree>
    <p:extLst>
      <p:ext uri="{BB962C8B-B14F-4D97-AF65-F5344CB8AC3E}">
        <p14:creationId xmlns:p14="http://schemas.microsoft.com/office/powerpoint/2010/main" val="2838676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4</a:t>
            </a:fld>
            <a:endParaRPr lang="fr-FR"/>
          </a:p>
        </p:txBody>
      </p:sp>
    </p:spTree>
    <p:extLst>
      <p:ext uri="{BB962C8B-B14F-4D97-AF65-F5344CB8AC3E}">
        <p14:creationId xmlns:p14="http://schemas.microsoft.com/office/powerpoint/2010/main" val="3927436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Comme perspective il serait bien d’envisager de faire les évaluations …(lire slide)</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40</a:t>
            </a:fld>
            <a:endParaRPr lang="fr-FR"/>
          </a:p>
        </p:txBody>
      </p:sp>
    </p:spTree>
    <p:extLst>
      <p:ext uri="{BB962C8B-B14F-4D97-AF65-F5344CB8AC3E}">
        <p14:creationId xmlns:p14="http://schemas.microsoft.com/office/powerpoint/2010/main" val="1233189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fr-FR" noProof="0" dirty="0"/>
              <a:t>Ceci termine notre présentation.</a:t>
            </a:r>
          </a:p>
          <a:p>
            <a:endParaRPr lang="fr-FR" noProof="0" dirty="0"/>
          </a:p>
          <a:p>
            <a:r>
              <a:rPr lang="fr-FR" noProof="0" dirty="0"/>
              <a:t>MERCI pour </a:t>
            </a:r>
            <a:r>
              <a:rPr lang="fr-FR" noProof="0"/>
              <a:t>votre attention</a:t>
            </a:r>
            <a:endParaRPr lang="fr-FR" noProof="0" dirty="0"/>
          </a:p>
        </p:txBody>
      </p:sp>
      <p:sp>
        <p:nvSpPr>
          <p:cNvPr id="4" name="Slide Number Placeholder 3"/>
          <p:cNvSpPr>
            <a:spLocks noGrp="1"/>
          </p:cNvSpPr>
          <p:nvPr>
            <p:ph type="sldNum" sz="quarter" idx="10"/>
          </p:nvPr>
        </p:nvSpPr>
        <p:spPr/>
        <p:txBody>
          <a:bodyPr/>
          <a:lstStyle/>
          <a:p>
            <a:fld id="{60F86040-BA63-41E6-ABF9-E11A7F21592E}" type="slidenum">
              <a:rPr lang="id-ID" smtClean="0"/>
              <a:t>41</a:t>
            </a:fld>
            <a:endParaRPr lang="id-ID"/>
          </a:p>
        </p:txBody>
      </p:sp>
    </p:spTree>
    <p:extLst>
      <p:ext uri="{BB962C8B-B14F-4D97-AF65-F5344CB8AC3E}">
        <p14:creationId xmlns:p14="http://schemas.microsoft.com/office/powerpoint/2010/main" val="317129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Les systèmes de recommandation sont des outils dont l’objectif est </a:t>
            </a:r>
            <a:r>
              <a:rPr lang="fr-FR" sz="1200" b="1" i="0" u="none" strike="noStrike" kern="1200" baseline="0" dirty="0">
                <a:solidFill>
                  <a:schemeClr val="tx1"/>
                </a:solidFill>
                <a:latin typeface="+mn-lt"/>
                <a:ea typeface="+mn-ea"/>
                <a:cs typeface="+mn-cs"/>
              </a:rPr>
              <a:t>de proposer </a:t>
            </a:r>
            <a:r>
              <a:rPr lang="fr-FR" sz="1200" b="0" i="0" u="none" strike="noStrike" kern="1200" baseline="0" dirty="0">
                <a:solidFill>
                  <a:schemeClr val="tx1"/>
                </a:solidFill>
                <a:latin typeface="+mn-lt"/>
                <a:ea typeface="+mn-ea"/>
                <a:cs typeface="+mn-cs"/>
              </a:rPr>
              <a:t>des items pertinents aux utilisateur. </a:t>
            </a:r>
          </a:p>
          <a:p>
            <a:r>
              <a:rPr lang="fr-FR" sz="1200" b="0" i="0" u="none" strike="noStrike" kern="1200" baseline="0" dirty="0">
                <a:solidFill>
                  <a:schemeClr val="tx1"/>
                </a:solidFill>
                <a:latin typeface="+mn-lt"/>
                <a:ea typeface="+mn-ea"/>
                <a:cs typeface="+mn-cs"/>
              </a:rPr>
              <a:t>En d’autres termes, ils tentent de prédire  l’intérêt que portera un utilisateur à un item. </a:t>
            </a:r>
          </a:p>
          <a:p>
            <a:r>
              <a:rPr lang="fr-FR" sz="1200" b="0" i="0" u="none" strike="noStrike" kern="1200" baseline="0" dirty="0">
                <a:solidFill>
                  <a:schemeClr val="tx1"/>
                </a:solidFill>
                <a:latin typeface="+mn-lt"/>
                <a:ea typeface="+mn-ea"/>
                <a:cs typeface="+mn-cs"/>
              </a:rPr>
              <a:t>L’item peut être par exemple un article à acheter, un film à regarder, un livre ou une page web à consulter.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L’objectif commun des entreprise utilisant les système de recommandation comme </a:t>
            </a:r>
            <a:r>
              <a:rPr lang="fr-FR" dirty="0"/>
              <a:t>(</a:t>
            </a:r>
            <a:r>
              <a:rPr lang="fr-FR" dirty="0" err="1"/>
              <a:t>facebook</a:t>
            </a:r>
            <a:r>
              <a:rPr lang="fr-FR" dirty="0"/>
              <a:t>, </a:t>
            </a:r>
            <a:r>
              <a:rPr lang="fr-FR" dirty="0" err="1"/>
              <a:t>youtube</a:t>
            </a:r>
            <a:r>
              <a:rPr lang="fr-FR" dirty="0"/>
              <a:t> ou amazone) est </a:t>
            </a:r>
            <a:r>
              <a:rPr lang="fr-FR" b="1" dirty="0"/>
              <a:t>d’essayer d’acquérir les meilleurs system existants</a:t>
            </a:r>
            <a:r>
              <a:rPr lang="fr-FR" dirty="0"/>
              <a:t> afin de produire plus de gain et de satisfaire leurs utilisateurs.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De se fait les chercheurs travaillant dans le domaine de la recommandation tante de fournir des system </a:t>
            </a:r>
            <a:r>
              <a:rPr lang="fr-FR" b="1" dirty="0"/>
              <a:t>aptes à produire les meilleure performanc</a:t>
            </a:r>
            <a:r>
              <a:rPr lang="fr-FR" dirty="0"/>
              <a:t>e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Dans la même </a:t>
            </a:r>
            <a:r>
              <a:rPr lang="fr-FR" dirty="0"/>
              <a:t>perspective nous nous sommes fixé les objective suivant:  L’amélioration…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5</a:t>
            </a:fld>
            <a:endParaRPr lang="fr-FR"/>
          </a:p>
        </p:txBody>
      </p:sp>
    </p:spTree>
    <p:extLst>
      <p:ext uri="{BB962C8B-B14F-4D97-AF65-F5344CB8AC3E}">
        <p14:creationId xmlns:p14="http://schemas.microsoft.com/office/powerpoint/2010/main" val="106912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6</a:t>
            </a:fld>
            <a:endParaRPr lang="fr-FR"/>
          </a:p>
        </p:txBody>
      </p:sp>
    </p:spTree>
    <p:extLst>
      <p:ext uri="{BB962C8B-B14F-4D97-AF65-F5344CB8AC3E}">
        <p14:creationId xmlns:p14="http://schemas.microsoft.com/office/powerpoint/2010/main" val="1518379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7</a:t>
            </a:fld>
            <a:endParaRPr lang="fr-FR"/>
          </a:p>
        </p:txBody>
      </p:sp>
    </p:spTree>
    <p:extLst>
      <p:ext uri="{BB962C8B-B14F-4D97-AF65-F5344CB8AC3E}">
        <p14:creationId xmlns:p14="http://schemas.microsoft.com/office/powerpoint/2010/main" val="372979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Nous passons mnt a la partie état </a:t>
            </a:r>
            <a:r>
              <a:rPr lang="fr-FR" sz="1200" kern="1200" dirty="0">
                <a:solidFill>
                  <a:schemeClr val="tx1"/>
                </a:solidFill>
                <a:effectLst/>
                <a:latin typeface="+mn-lt"/>
                <a:ea typeface="+mn-ea"/>
                <a:cs typeface="+mn-cs"/>
              </a:rPr>
              <a:t>de l’art ou nous allons abordé les principaux concept associée à notre projet</a:t>
            </a:r>
          </a:p>
          <a:p>
            <a:endParaRPr lang="fr-FR" dirty="0"/>
          </a:p>
        </p:txBody>
      </p:sp>
      <p:sp>
        <p:nvSpPr>
          <p:cNvPr id="4" name="Slide Number Placeholder 3"/>
          <p:cNvSpPr>
            <a:spLocks noGrp="1"/>
          </p:cNvSpPr>
          <p:nvPr>
            <p:ph type="sldNum" sz="quarter" idx="5"/>
          </p:nvPr>
        </p:nvSpPr>
        <p:spPr/>
        <p:txBody>
          <a:bodyPr/>
          <a:lstStyle/>
          <a:p>
            <a:fld id="{73300062-FDF9-4DB5-8136-15665AA337BA}" type="slidenum">
              <a:rPr lang="fr-FR" smtClean="0"/>
              <a:t>8</a:t>
            </a:fld>
            <a:endParaRPr lang="fr-FR"/>
          </a:p>
        </p:txBody>
      </p:sp>
    </p:spTree>
    <p:extLst>
      <p:ext uri="{BB962C8B-B14F-4D97-AF65-F5344CB8AC3E}">
        <p14:creationId xmlns:p14="http://schemas.microsoft.com/office/powerpoint/2010/main" val="127299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u="none" strike="noStrike" kern="1200" baseline="0" dirty="0">
                <a:solidFill>
                  <a:schemeClr val="tx1"/>
                </a:solidFill>
                <a:latin typeface="+mn-lt"/>
                <a:ea typeface="+mn-ea"/>
                <a:cs typeface="+mn-cs"/>
              </a:rPr>
              <a:t>Étant</a:t>
            </a:r>
            <a:r>
              <a:rPr lang="fr-FR" sz="1200" b="0" i="0" u="none" strike="noStrike" kern="1200" baseline="0" dirty="0">
                <a:solidFill>
                  <a:schemeClr val="tx1"/>
                </a:solidFill>
                <a:latin typeface="+mn-lt"/>
                <a:ea typeface="+mn-ea"/>
                <a:cs typeface="+mn-cs"/>
              </a:rPr>
              <a:t> </a:t>
            </a:r>
            <a:r>
              <a:rPr lang="fr-FR" sz="1200" b="1" i="0" u="none" strike="noStrike" kern="1200" baseline="0" dirty="0">
                <a:solidFill>
                  <a:schemeClr val="tx1"/>
                </a:solidFill>
                <a:latin typeface="+mn-lt"/>
                <a:ea typeface="+mn-ea"/>
                <a:cs typeface="+mn-cs"/>
              </a:rPr>
              <a:t>donné le volume important d’information </a:t>
            </a:r>
            <a:r>
              <a:rPr lang="fr-FR" sz="1200" b="0" i="0" u="none" strike="noStrike" kern="1200" baseline="0" dirty="0">
                <a:solidFill>
                  <a:schemeClr val="tx1"/>
                </a:solidFill>
                <a:latin typeface="+mn-lt"/>
                <a:ea typeface="+mn-ea"/>
                <a:cs typeface="+mn-cs"/>
              </a:rPr>
              <a:t>que le SR doit traiter, il est nécessaire de </a:t>
            </a:r>
            <a:r>
              <a:rPr lang="fr-FR" sz="1200" b="1" i="0" u="none" strike="noStrike" kern="1200" baseline="0" dirty="0">
                <a:solidFill>
                  <a:schemeClr val="tx1"/>
                </a:solidFill>
                <a:latin typeface="+mn-lt"/>
                <a:ea typeface="+mn-ea"/>
                <a:cs typeface="+mn-cs"/>
              </a:rPr>
              <a:t>lui implémenter certaines </a:t>
            </a:r>
            <a:r>
              <a:rPr lang="fr-FR" sz="1200" b="0" i="0" u="none" strike="noStrike" kern="1200" baseline="0" dirty="0">
                <a:solidFill>
                  <a:schemeClr val="tx1"/>
                </a:solidFill>
                <a:latin typeface="+mn-lt"/>
                <a:ea typeface="+mn-ea"/>
                <a:cs typeface="+mn-cs"/>
              </a:rPr>
              <a:t>techniques de filtrage d’information. </a:t>
            </a:r>
          </a:p>
          <a:p>
            <a:endParaRPr lang="fr-FR"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Les filtrages</a:t>
            </a:r>
            <a:r>
              <a:rPr lang="fr-FR"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les plus utilisé dans la recommandation</a:t>
            </a:r>
            <a:r>
              <a:rPr lang="fr-FR" sz="1200" kern="1200" dirty="0">
                <a:solidFill>
                  <a:schemeClr val="tx1"/>
                </a:solidFill>
                <a:effectLst/>
                <a:latin typeface="+mn-lt"/>
                <a:ea typeface="+mn-ea"/>
                <a:cs typeface="+mn-cs"/>
              </a:rPr>
              <a:t>, sont le </a:t>
            </a:r>
            <a:r>
              <a:rPr lang="fr-FR" sz="1200" b="1" kern="1200" dirty="0">
                <a:solidFill>
                  <a:schemeClr val="tx1"/>
                </a:solidFill>
                <a:effectLst/>
                <a:latin typeface="+mn-lt"/>
                <a:ea typeface="+mn-ea"/>
                <a:cs typeface="+mn-cs"/>
              </a:rPr>
              <a:t>FC, le </a:t>
            </a:r>
            <a:r>
              <a:rPr lang="fr-FR" sz="1200" b="1" kern="1200" dirty="0" err="1">
                <a:solidFill>
                  <a:schemeClr val="tx1"/>
                </a:solidFill>
                <a:effectLst/>
                <a:latin typeface="+mn-lt"/>
                <a:ea typeface="+mn-ea"/>
                <a:cs typeface="+mn-cs"/>
              </a:rPr>
              <a:t>Fcon</a:t>
            </a:r>
            <a:r>
              <a:rPr lang="fr-FR" sz="1200" b="1" kern="1200" dirty="0">
                <a:solidFill>
                  <a:schemeClr val="tx1"/>
                </a:solidFill>
                <a:effectLst/>
                <a:latin typeface="+mn-lt"/>
                <a:ea typeface="+mn-ea"/>
                <a:cs typeface="+mn-cs"/>
              </a:rPr>
              <a:t>, et le filtrage hybride.</a:t>
            </a:r>
          </a:p>
          <a:p>
            <a:endParaRPr lang="fr-FR"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D’autre information peuvent être </a:t>
            </a:r>
            <a:r>
              <a:rPr lang="fr-FR" sz="1200" kern="1200" dirty="0">
                <a:solidFill>
                  <a:schemeClr val="tx1"/>
                </a:solidFill>
                <a:effectLst/>
                <a:latin typeface="+mn-lt"/>
                <a:ea typeface="+mn-ea"/>
                <a:cs typeface="+mn-cs"/>
              </a:rPr>
              <a:t>ajouté aux filtrages précèdent, comme l’information sémantique.</a:t>
            </a:r>
          </a:p>
        </p:txBody>
      </p:sp>
      <p:sp>
        <p:nvSpPr>
          <p:cNvPr id="4" name="Slide Number Placeholder 3"/>
          <p:cNvSpPr>
            <a:spLocks noGrp="1"/>
          </p:cNvSpPr>
          <p:nvPr>
            <p:ph type="sldNum" sz="quarter" idx="5"/>
          </p:nvPr>
        </p:nvSpPr>
        <p:spPr/>
        <p:txBody>
          <a:bodyPr/>
          <a:lstStyle/>
          <a:p>
            <a:fld id="{73300062-FDF9-4DB5-8136-15665AA337BA}" type="slidenum">
              <a:rPr lang="fr-FR" smtClean="0"/>
              <a:t>9</a:t>
            </a:fld>
            <a:endParaRPr lang="fr-FR"/>
          </a:p>
        </p:txBody>
      </p:sp>
    </p:spTree>
    <p:extLst>
      <p:ext uri="{BB962C8B-B14F-4D97-AF65-F5344CB8AC3E}">
        <p14:creationId xmlns:p14="http://schemas.microsoft.com/office/powerpoint/2010/main" val="115032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8B5883-FAA1-448A-96D9-0FB9B877DBCA}" type="datetimeFigureOut">
              <a:rPr lang="fr-FR" smtClean="0"/>
              <a:t>13/07/2019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410180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B5883-FAA1-448A-96D9-0FB9B877DBCA}" type="datetimeFigureOut">
              <a:rPr lang="fr-FR" smtClean="0"/>
              <a:t>13/07/2019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3563769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B5883-FAA1-448A-96D9-0FB9B877DBCA}" type="datetimeFigureOut">
              <a:rPr lang="fr-FR" smtClean="0"/>
              <a:t>13/07/2019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59245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
        <p:nvSpPr>
          <p:cNvPr id="56" name="Picture Placeholder 55"/>
          <p:cNvSpPr>
            <a:spLocks noGrp="1"/>
          </p:cNvSpPr>
          <p:nvPr>
            <p:ph type="pic" sz="quarter" idx="10"/>
          </p:nvPr>
        </p:nvSpPr>
        <p:spPr>
          <a:xfrm>
            <a:off x="0" y="0"/>
            <a:ext cx="12192000" cy="6858000"/>
          </a:xfrm>
          <a:prstGeom prst="rect">
            <a:avLst/>
          </a:prstGeom>
        </p:spPr>
        <p:txBody>
          <a:bodyPr/>
          <a:lstStyle>
            <a:lvl1pPr marL="0" indent="0" algn="ctr">
              <a:buNone/>
              <a:defRPr sz="2400">
                <a:solidFill>
                  <a:schemeClr val="tx1">
                    <a:lumMod val="65000"/>
                    <a:lumOff val="35000"/>
                  </a:schemeClr>
                </a:solidFill>
              </a:defRPr>
            </a:lvl1pPr>
          </a:lstStyle>
          <a:p>
            <a:endParaRPr lang="id-ID"/>
          </a:p>
        </p:txBody>
      </p:sp>
    </p:spTree>
    <p:extLst>
      <p:ext uri="{BB962C8B-B14F-4D97-AF65-F5344CB8AC3E}">
        <p14:creationId xmlns:p14="http://schemas.microsoft.com/office/powerpoint/2010/main" val="4057388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47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5" y="-1"/>
            <a:ext cx="12191997" cy="6858000"/>
          </a:xfrm>
          <a:custGeom>
            <a:avLst/>
            <a:gdLst>
              <a:gd name="connsiteX0" fmla="*/ 4576785 w 12191997"/>
              <a:gd name="connsiteY0" fmla="*/ 5247225 h 6858000"/>
              <a:gd name="connsiteX1" fmla="*/ 10787032 w 12191997"/>
              <a:gd name="connsiteY1" fmla="*/ 5247225 h 6858000"/>
              <a:gd name="connsiteX2" fmla="*/ 12191997 w 12191997"/>
              <a:gd name="connsiteY2" fmla="*/ 6858000 h 6858000"/>
              <a:gd name="connsiteX3" fmla="*/ 5981752 w 12191997"/>
              <a:gd name="connsiteY3" fmla="*/ 6858000 h 6858000"/>
              <a:gd name="connsiteX4" fmla="*/ 3006576 w 12191997"/>
              <a:gd name="connsiteY4" fmla="*/ 3447000 h 6858000"/>
              <a:gd name="connsiteX5" fmla="*/ 9216823 w 12191997"/>
              <a:gd name="connsiteY5" fmla="*/ 3447000 h 6858000"/>
              <a:gd name="connsiteX6" fmla="*/ 10755632 w 12191997"/>
              <a:gd name="connsiteY6" fmla="*/ 5211225 h 6858000"/>
              <a:gd name="connsiteX7" fmla="*/ 4545386 w 12191997"/>
              <a:gd name="connsiteY7" fmla="*/ 5211225 h 6858000"/>
              <a:gd name="connsiteX8" fmla="*/ 1436365 w 12191997"/>
              <a:gd name="connsiteY8" fmla="*/ 1646775 h 6858000"/>
              <a:gd name="connsiteX9" fmla="*/ 7646610 w 12191997"/>
              <a:gd name="connsiteY9" fmla="*/ 1646775 h 6858000"/>
              <a:gd name="connsiteX10" fmla="*/ 9185422 w 12191997"/>
              <a:gd name="connsiteY10" fmla="*/ 3411000 h 6858000"/>
              <a:gd name="connsiteX11" fmla="*/ 2975175 w 12191997"/>
              <a:gd name="connsiteY11" fmla="*/ 3411000 h 6858000"/>
              <a:gd name="connsiteX12" fmla="*/ 0 w 12191997"/>
              <a:gd name="connsiteY12" fmla="*/ 0 h 6858000"/>
              <a:gd name="connsiteX13" fmla="*/ 6210246 w 12191997"/>
              <a:gd name="connsiteY13" fmla="*/ 0 h 6858000"/>
              <a:gd name="connsiteX14" fmla="*/ 7615212 w 12191997"/>
              <a:gd name="connsiteY14" fmla="*/ 1610775 h 6858000"/>
              <a:gd name="connsiteX15" fmla="*/ 1404965 w 12191997"/>
              <a:gd name="connsiteY15" fmla="*/ 16107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7" h="6858000">
                <a:moveTo>
                  <a:pt x="4576785" y="5247225"/>
                </a:moveTo>
                <a:lnTo>
                  <a:pt x="10787032" y="5247225"/>
                </a:lnTo>
                <a:lnTo>
                  <a:pt x="12191997" y="6858000"/>
                </a:lnTo>
                <a:lnTo>
                  <a:pt x="5981752" y="6858000"/>
                </a:lnTo>
                <a:close/>
                <a:moveTo>
                  <a:pt x="3006576" y="3447000"/>
                </a:moveTo>
                <a:lnTo>
                  <a:pt x="9216823" y="3447000"/>
                </a:lnTo>
                <a:lnTo>
                  <a:pt x="10755632" y="5211225"/>
                </a:lnTo>
                <a:lnTo>
                  <a:pt x="4545386" y="5211225"/>
                </a:lnTo>
                <a:close/>
                <a:moveTo>
                  <a:pt x="1436365" y="1646775"/>
                </a:moveTo>
                <a:lnTo>
                  <a:pt x="7646610" y="1646775"/>
                </a:lnTo>
                <a:lnTo>
                  <a:pt x="9185422" y="3411000"/>
                </a:lnTo>
                <a:lnTo>
                  <a:pt x="2975175" y="3411000"/>
                </a:lnTo>
                <a:close/>
                <a:moveTo>
                  <a:pt x="0" y="0"/>
                </a:moveTo>
                <a:lnTo>
                  <a:pt x="6210246" y="0"/>
                </a:lnTo>
                <a:lnTo>
                  <a:pt x="7615212" y="1610775"/>
                </a:lnTo>
                <a:lnTo>
                  <a:pt x="1404965" y="1610775"/>
                </a:lnTo>
                <a:close/>
              </a:path>
            </a:pathLst>
          </a:custGeom>
        </p:spPr>
        <p:txBody>
          <a:bodyPr wrap="square">
            <a:noAutofit/>
          </a:bodyPr>
          <a:lstStyle>
            <a:lvl1pPr marL="0" indent="0">
              <a:buNone/>
              <a:defRPr>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419225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B5883-FAA1-448A-96D9-0FB9B877DBCA}" type="datetimeFigureOut">
              <a:rPr lang="fr-FR" smtClean="0"/>
              <a:t>13/07/2019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3609859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8B5883-FAA1-448A-96D9-0FB9B877DBCA}" type="datetimeFigureOut">
              <a:rPr lang="fr-FR" smtClean="0"/>
              <a:t>13/07/2019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2279508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8B5883-FAA1-448A-96D9-0FB9B877DBCA}" type="datetimeFigureOut">
              <a:rPr lang="fr-FR" smtClean="0"/>
              <a:t>13/07/2019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3160820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8B5883-FAA1-448A-96D9-0FB9B877DBCA}" type="datetimeFigureOut">
              <a:rPr lang="fr-FR" smtClean="0"/>
              <a:t>13/07/2019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2601048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8B5883-FAA1-448A-96D9-0FB9B877DBCA}" type="datetimeFigureOut">
              <a:rPr lang="fr-FR" smtClean="0"/>
              <a:t>13/07/2019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310146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8B5883-FAA1-448A-96D9-0FB9B877DBCA}" type="datetimeFigureOut">
              <a:rPr lang="fr-FR" smtClean="0"/>
              <a:t>13/07/2019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786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8B5883-FAA1-448A-96D9-0FB9B877DBCA}" type="datetimeFigureOut">
              <a:rPr lang="fr-FR" smtClean="0"/>
              <a:t>13/07/2019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2676549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8B5883-FAA1-448A-96D9-0FB9B877DBCA}" type="datetimeFigureOut">
              <a:rPr lang="fr-FR" smtClean="0"/>
              <a:t>13/07/2019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29DF830-C11F-491C-97B4-59DFB3D52DA6}" type="slidenum">
              <a:rPr lang="fr-FR" smtClean="0"/>
              <a:t>‹N°›</a:t>
            </a:fld>
            <a:endParaRPr lang="fr-FR"/>
          </a:p>
        </p:txBody>
      </p:sp>
    </p:spTree>
    <p:extLst>
      <p:ext uri="{BB962C8B-B14F-4D97-AF65-F5344CB8AC3E}">
        <p14:creationId xmlns:p14="http://schemas.microsoft.com/office/powerpoint/2010/main" val="119697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8B5883-FAA1-448A-96D9-0FB9B877DBCA}" type="datetimeFigureOut">
              <a:rPr lang="fr-FR" smtClean="0"/>
              <a:t>13/07/2019</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9DF830-C11F-491C-97B4-59DFB3D52DA6}" type="slidenum">
              <a:rPr lang="fr-FR" smtClean="0"/>
              <a:t>‹N°›</a:t>
            </a:fld>
            <a:endParaRPr lang="fr-FR"/>
          </a:p>
        </p:txBody>
      </p:sp>
    </p:spTree>
    <p:extLst>
      <p:ext uri="{BB962C8B-B14F-4D97-AF65-F5344CB8AC3E}">
        <p14:creationId xmlns:p14="http://schemas.microsoft.com/office/powerpoint/2010/main" val="2646142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4">
            <a:extLst>
              <a:ext uri="{FF2B5EF4-FFF2-40B4-BE49-F238E27FC236}">
                <a16:creationId xmlns:a16="http://schemas.microsoft.com/office/drawing/2014/main" id="{A5F1390D-BB35-47A0-9ECF-76A9D2BCB46E}"/>
              </a:ext>
            </a:extLst>
          </p:cNvPr>
          <p:cNvPicPr>
            <a:picLocks noChangeAspect="1"/>
          </p:cNvPicPr>
          <p:nvPr/>
        </p:nvPicPr>
        <p:blipFill>
          <a:blip r:embed="rId3"/>
          <a:stretch>
            <a:fillRect/>
          </a:stretch>
        </p:blipFill>
        <p:spPr>
          <a:xfrm>
            <a:off x="-52093" y="0"/>
            <a:ext cx="12244090" cy="6858000"/>
          </a:xfrm>
          <a:prstGeom prst="rect">
            <a:avLst/>
          </a:prstGeom>
          <a:noFill/>
          <a:ln cap="flat">
            <a:noFill/>
          </a:ln>
        </p:spPr>
      </p:pic>
      <p:sp>
        <p:nvSpPr>
          <p:cNvPr id="3" name="Rectangle 5">
            <a:extLst>
              <a:ext uri="{FF2B5EF4-FFF2-40B4-BE49-F238E27FC236}">
                <a16:creationId xmlns:a16="http://schemas.microsoft.com/office/drawing/2014/main" id="{D30B2B6F-BA3D-4013-AAC6-BE4318F1B36F}"/>
              </a:ext>
            </a:extLst>
          </p:cNvPr>
          <p:cNvSpPr/>
          <p:nvPr/>
        </p:nvSpPr>
        <p:spPr>
          <a:xfrm>
            <a:off x="-566" y="0"/>
            <a:ext cx="12191996" cy="6858000"/>
          </a:xfrm>
          <a:prstGeom prst="rect">
            <a:avLst/>
          </a:prstGeom>
          <a:solidFill>
            <a:srgbClr val="040123">
              <a:alpha val="27843"/>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FFFFFF"/>
              </a:solidFill>
              <a:uFillTx/>
              <a:latin typeface="Times New Roman" pitchFamily="18"/>
              <a:ea typeface="Times New Roman" pitchFamily="18"/>
            </a:endParaRPr>
          </a:p>
        </p:txBody>
      </p:sp>
      <p:sp>
        <p:nvSpPr>
          <p:cNvPr id="4" name="ZoneTexte 8">
            <a:extLst>
              <a:ext uri="{FF2B5EF4-FFF2-40B4-BE49-F238E27FC236}">
                <a16:creationId xmlns:a16="http://schemas.microsoft.com/office/drawing/2014/main" id="{B88C98A7-A88E-4E2B-92E0-95B470F86138}"/>
              </a:ext>
            </a:extLst>
          </p:cNvPr>
          <p:cNvSpPr txBox="1"/>
          <p:nvPr/>
        </p:nvSpPr>
        <p:spPr>
          <a:xfrm>
            <a:off x="2" y="239105"/>
            <a:ext cx="12191996" cy="1384995"/>
          </a:xfrm>
          <a:prstGeom prst="rect">
            <a:avLst/>
          </a:prstGeom>
          <a:noFill/>
          <a:ln cap="flat">
            <a:noFill/>
          </a:ln>
        </p:spPr>
        <p:txBody>
          <a:bodyPr vert="horz" wrap="square" lIns="91440" tIns="45720" rIns="91440" bIns="45720" anchor="t" anchorCtr="1" compatLnSpc="1">
            <a:spAutoFit/>
          </a:bodyPr>
          <a:lstStyle/>
          <a:p>
            <a:pPr algn="ctr"/>
            <a:r>
              <a:rPr lang="fr-FR" sz="2400" b="1" dirty="0">
                <a:solidFill>
                  <a:schemeClr val="bg1"/>
                </a:solidFill>
                <a:latin typeface="Calibri" panose="020F0502020204030204" pitchFamily="34" charset="0"/>
                <a:cs typeface="Calibri" panose="020F0502020204030204" pitchFamily="34" charset="0"/>
              </a:rPr>
              <a:t>Université des sciences et de la technologie HOUARI BOUMEDIENE</a:t>
            </a:r>
          </a:p>
          <a:p>
            <a:pPr algn="ctr"/>
            <a:r>
              <a:rPr lang="fr-FR" sz="2000" dirty="0">
                <a:solidFill>
                  <a:schemeClr val="bg1"/>
                </a:solidFill>
                <a:latin typeface="Calibri" panose="020F0502020204030204" pitchFamily="34" charset="0"/>
                <a:cs typeface="Calibri" panose="020F0502020204030204" pitchFamily="34" charset="0"/>
              </a:rPr>
              <a:t>Faculté d’Electronique et d’Informatique</a:t>
            </a:r>
            <a:br>
              <a:rPr lang="fr-FR" sz="2000" dirty="0">
                <a:solidFill>
                  <a:schemeClr val="bg1"/>
                </a:solidFill>
                <a:latin typeface="Calibri" panose="020F0502020204030204" pitchFamily="34" charset="0"/>
                <a:cs typeface="Calibri" panose="020F0502020204030204" pitchFamily="34" charset="0"/>
              </a:rPr>
            </a:br>
            <a:r>
              <a:rPr lang="fr-FR" sz="2000" dirty="0">
                <a:solidFill>
                  <a:schemeClr val="bg1"/>
                </a:solidFill>
                <a:latin typeface="Calibri" panose="020F0502020204030204" pitchFamily="34" charset="0"/>
                <a:cs typeface="Calibri" panose="020F0502020204030204" pitchFamily="34" charset="0"/>
              </a:rPr>
              <a:t>Département Informatique</a:t>
            </a:r>
          </a:p>
          <a:p>
            <a:pPr algn="ctr"/>
            <a:r>
              <a:rPr lang="fr-FR" sz="2000" dirty="0">
                <a:solidFill>
                  <a:schemeClr val="bg1"/>
                </a:solidFill>
                <a:latin typeface="Calibri" panose="020F0502020204030204" pitchFamily="34" charset="0"/>
                <a:cs typeface="Calibri" panose="020F0502020204030204" pitchFamily="34" charset="0"/>
              </a:rPr>
              <a:t>Spécialité : Systèmes informatiques intelligents</a:t>
            </a:r>
          </a:p>
        </p:txBody>
      </p:sp>
      <p:sp>
        <p:nvSpPr>
          <p:cNvPr id="6" name="ZoneTexte 52">
            <a:extLst>
              <a:ext uri="{FF2B5EF4-FFF2-40B4-BE49-F238E27FC236}">
                <a16:creationId xmlns:a16="http://schemas.microsoft.com/office/drawing/2014/main" id="{EE4BEED5-BC32-4444-A048-E37F28BA3BD8}"/>
              </a:ext>
            </a:extLst>
          </p:cNvPr>
          <p:cNvSpPr txBox="1"/>
          <p:nvPr/>
        </p:nvSpPr>
        <p:spPr>
          <a:xfrm>
            <a:off x="766902" y="5057045"/>
            <a:ext cx="3797283" cy="123110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1" i="0" u="none" strike="noStrike" kern="1200" cap="none" spc="0" baseline="0" dirty="0">
                <a:solidFill>
                  <a:srgbClr val="FFFFFF"/>
                </a:solidFill>
                <a:uFillTx/>
                <a:latin typeface="Comfortaa" pitchFamily="2"/>
              </a:rPr>
              <a:t>Réalisé par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600" b="1" i="0" u="none" strike="noStrike" kern="1200" cap="none" spc="0" baseline="0" dirty="0">
              <a:solidFill>
                <a:srgbClr val="FFFFFF"/>
              </a:solidFill>
              <a:uFillTx/>
              <a:latin typeface="Comfortaa" pitchFamily="2"/>
            </a:endParaRP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sz="2000" b="0" i="0" u="none" strike="noStrike" kern="1200" cap="none" spc="0" baseline="0" dirty="0">
                <a:solidFill>
                  <a:srgbClr val="FFFFFF"/>
                </a:solidFill>
                <a:uFillTx/>
                <a:latin typeface="Comfortaa" pitchFamily="2"/>
              </a:rPr>
              <a:t>BEZGALI Meriem</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sz="2000" b="0" i="0" u="none" strike="noStrike" kern="1200" cap="none" spc="0" baseline="0" dirty="0">
                <a:solidFill>
                  <a:srgbClr val="FFFFFF"/>
                </a:solidFill>
                <a:uFillTx/>
                <a:latin typeface="Comfortaa" pitchFamily="2"/>
              </a:rPr>
              <a:t>CHABANE </a:t>
            </a:r>
            <a:r>
              <a:rPr lang="fr-FR" sz="2000" b="0" i="0" u="none" strike="noStrike" kern="1200" cap="none" spc="0" baseline="0" dirty="0" err="1">
                <a:solidFill>
                  <a:srgbClr val="FFFFFF"/>
                </a:solidFill>
                <a:uFillTx/>
                <a:latin typeface="Comfortaa" pitchFamily="2"/>
              </a:rPr>
              <a:t>Nouar</a:t>
            </a:r>
            <a:endParaRPr lang="fr-FR" sz="2000" b="0" i="0" u="none" strike="noStrike" kern="1200" cap="none" spc="0" baseline="0" dirty="0">
              <a:solidFill>
                <a:srgbClr val="FFFFFF"/>
              </a:solidFill>
              <a:uFillTx/>
              <a:latin typeface="Comfortaa" pitchFamily="2"/>
            </a:endParaRPr>
          </a:p>
        </p:txBody>
      </p:sp>
      <p:sp>
        <p:nvSpPr>
          <p:cNvPr id="7" name="ZoneTexte 53">
            <a:extLst>
              <a:ext uri="{FF2B5EF4-FFF2-40B4-BE49-F238E27FC236}">
                <a16:creationId xmlns:a16="http://schemas.microsoft.com/office/drawing/2014/main" id="{66CFE6FE-EB64-4CC1-AB89-718BC0397835}"/>
              </a:ext>
            </a:extLst>
          </p:cNvPr>
          <p:cNvSpPr txBox="1"/>
          <p:nvPr/>
        </p:nvSpPr>
        <p:spPr>
          <a:xfrm>
            <a:off x="8934792" y="5092215"/>
            <a:ext cx="3583387" cy="8771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1" i="0" u="none" strike="noStrike" kern="1200" cap="none" spc="0" baseline="0" dirty="0">
                <a:solidFill>
                  <a:srgbClr val="FFFFFF"/>
                </a:solidFill>
                <a:uFillTx/>
                <a:latin typeface="Comfortaa" pitchFamily="2"/>
              </a:rPr>
              <a:t>Encadré par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500" b="1" i="0" u="none" strike="noStrike" kern="1200" cap="none" spc="0" baseline="0" dirty="0">
              <a:solidFill>
                <a:srgbClr val="FFFFFF"/>
              </a:solidFill>
              <a:uFillTx/>
              <a:latin typeface="Comfortaa" pitchFamily="2"/>
            </a:endParaRP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dirty="0">
                <a:solidFill>
                  <a:srgbClr val="FFFFFF"/>
                </a:solidFill>
                <a:latin typeface="Calibri"/>
              </a:rPr>
              <a:t>Mme. BERKANI Lamia</a:t>
            </a:r>
            <a:endParaRPr lang="fr-FR" b="0" i="0" u="none" strike="noStrike" kern="1200" cap="none" spc="0" baseline="0" dirty="0">
              <a:solidFill>
                <a:srgbClr val="FFFFFF"/>
              </a:solidFill>
              <a:uFillTx/>
              <a:latin typeface="Calibri"/>
            </a:endParaRPr>
          </a:p>
        </p:txBody>
      </p:sp>
      <p:grpSp>
        <p:nvGrpSpPr>
          <p:cNvPr id="11" name="Group 30">
            <a:extLst>
              <a:ext uri="{FF2B5EF4-FFF2-40B4-BE49-F238E27FC236}">
                <a16:creationId xmlns:a16="http://schemas.microsoft.com/office/drawing/2014/main" id="{8F0E7483-F483-4189-B32C-8185C3D55EE3}"/>
              </a:ext>
            </a:extLst>
          </p:cNvPr>
          <p:cNvGrpSpPr/>
          <p:nvPr/>
        </p:nvGrpSpPr>
        <p:grpSpPr>
          <a:xfrm>
            <a:off x="5217684" y="6127976"/>
            <a:ext cx="2068674" cy="580836"/>
            <a:chOff x="5026273" y="6277163"/>
            <a:chExt cx="2068674" cy="580836"/>
          </a:xfrm>
        </p:grpSpPr>
        <p:sp>
          <p:nvSpPr>
            <p:cNvPr id="12" name="Rectangle: Rounded Corners 31">
              <a:extLst>
                <a:ext uri="{FF2B5EF4-FFF2-40B4-BE49-F238E27FC236}">
                  <a16:creationId xmlns:a16="http://schemas.microsoft.com/office/drawing/2014/main" id="{5BF981DC-DEDA-4BD2-AD71-11696445006C}"/>
                </a:ext>
              </a:extLst>
            </p:cNvPr>
            <p:cNvSpPr/>
            <p:nvPr/>
          </p:nvSpPr>
          <p:spPr>
            <a:xfrm>
              <a:off x="5026273" y="6277163"/>
              <a:ext cx="2068674" cy="580836"/>
            </a:xfrm>
            <a:custGeom>
              <a:avLst>
                <a:gd name="f0" fmla="val 108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d-ID" sz="1400" b="1" i="0" u="none" strike="noStrike" kern="1200" cap="none" spc="0" baseline="0">
                <a:solidFill>
                  <a:srgbClr val="000000"/>
                </a:solidFill>
                <a:uFillTx/>
                <a:latin typeface="Segoe UI Light" pitchFamily="34"/>
                <a:cs typeface="Segoe UI Light" pitchFamily="34"/>
              </a:endParaRPr>
            </a:p>
          </p:txBody>
        </p:sp>
        <p:sp>
          <p:nvSpPr>
            <p:cNvPr id="13" name="Text Placeholder 4">
              <a:extLst>
                <a:ext uri="{FF2B5EF4-FFF2-40B4-BE49-F238E27FC236}">
                  <a16:creationId xmlns:a16="http://schemas.microsoft.com/office/drawing/2014/main" id="{F826271A-3672-4338-A9CB-9926FA90F03C}"/>
                </a:ext>
              </a:extLst>
            </p:cNvPr>
            <p:cNvSpPr txBox="1"/>
            <p:nvPr/>
          </p:nvSpPr>
          <p:spPr>
            <a:xfrm>
              <a:off x="5126391" y="6364370"/>
              <a:ext cx="1868430" cy="406432"/>
            </a:xfrm>
            <a:prstGeom prst="rect">
              <a:avLst/>
            </a:prstGeom>
            <a:noFill/>
            <a:ln cap="flat">
              <a:noFill/>
            </a:ln>
          </p:spPr>
          <p:txBody>
            <a:bodyPr vert="horz" wrap="square" lIns="91440" tIns="45720" rIns="91440" bIns="45720" anchor="t" anchorCtr="1" compatLnSpc="1">
              <a:noAutofit/>
            </a:bodyPr>
            <a:lstStyle/>
            <a:p>
              <a:pPr marL="0" marR="0" lvl="0" indent="0" algn="ctr" defTabSz="914400" rtl="0" fontAlgn="auto" hangingPunct="1">
                <a:lnSpc>
                  <a:spcPct val="114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FFFFFF"/>
                  </a:solidFill>
                  <a:uFillTx/>
                  <a:latin typeface="Watchword Regular Demo" pitchFamily="2"/>
                  <a:cs typeface="Segoe UI" pitchFamily="34"/>
                </a:rPr>
                <a:t>2018- 2019</a:t>
              </a:r>
              <a:endParaRPr lang="id-ID" sz="2000" b="0" i="0" u="none" strike="noStrike" kern="1200" cap="none" spc="0" baseline="0" dirty="0">
                <a:solidFill>
                  <a:srgbClr val="FFFFFF"/>
                </a:solidFill>
                <a:uFillTx/>
                <a:latin typeface="Watchword Regular Demo" pitchFamily="2"/>
                <a:cs typeface="Segoe UI" pitchFamily="34"/>
              </a:endParaRPr>
            </a:p>
          </p:txBody>
        </p:sp>
      </p:grpSp>
      <p:grpSp>
        <p:nvGrpSpPr>
          <p:cNvPr id="19" name="Group 18">
            <a:extLst>
              <a:ext uri="{FF2B5EF4-FFF2-40B4-BE49-F238E27FC236}">
                <a16:creationId xmlns:a16="http://schemas.microsoft.com/office/drawing/2014/main" id="{0EECF1E4-68A9-49EB-935E-B494C6201EA1}"/>
              </a:ext>
            </a:extLst>
          </p:cNvPr>
          <p:cNvGrpSpPr/>
          <p:nvPr/>
        </p:nvGrpSpPr>
        <p:grpSpPr>
          <a:xfrm>
            <a:off x="1821126" y="2170708"/>
            <a:ext cx="8478271" cy="2516584"/>
            <a:chOff x="1800261" y="2207169"/>
            <a:chExt cx="8478271" cy="2516584"/>
          </a:xfrm>
        </p:grpSpPr>
        <p:grpSp>
          <p:nvGrpSpPr>
            <p:cNvPr id="8" name="Group 36">
              <a:extLst>
                <a:ext uri="{FF2B5EF4-FFF2-40B4-BE49-F238E27FC236}">
                  <a16:creationId xmlns:a16="http://schemas.microsoft.com/office/drawing/2014/main" id="{304DA333-DC8E-4A90-B30A-F14A0BE86621}"/>
                </a:ext>
              </a:extLst>
            </p:cNvPr>
            <p:cNvGrpSpPr/>
            <p:nvPr/>
          </p:nvGrpSpPr>
          <p:grpSpPr>
            <a:xfrm>
              <a:off x="1800261" y="2207169"/>
              <a:ext cx="8478271" cy="2516584"/>
              <a:chOff x="1800261" y="2207169"/>
              <a:chExt cx="8478271" cy="2516584"/>
            </a:xfrm>
          </p:grpSpPr>
          <p:sp>
            <p:nvSpPr>
              <p:cNvPr id="9" name="Rectangle 12">
                <a:extLst>
                  <a:ext uri="{FF2B5EF4-FFF2-40B4-BE49-F238E27FC236}">
                    <a16:creationId xmlns:a16="http://schemas.microsoft.com/office/drawing/2014/main" id="{53C8EE61-4600-49EC-88FE-BCF2B77BB8D8}"/>
                  </a:ext>
                </a:extLst>
              </p:cNvPr>
              <p:cNvSpPr/>
              <p:nvPr/>
            </p:nvSpPr>
            <p:spPr>
              <a:xfrm>
                <a:off x="1800261" y="2207169"/>
                <a:ext cx="8478271" cy="2516584"/>
              </a:xfrm>
              <a:prstGeom prst="rect">
                <a:avLst/>
              </a:prstGeom>
              <a:solidFill>
                <a:schemeClr val="bg1">
                  <a:alpha val="25882"/>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d-ID" sz="1800" b="0" i="0" u="none" strike="noStrike" kern="1200" cap="none" spc="0" baseline="0" dirty="0">
                  <a:solidFill>
                    <a:srgbClr val="FFFFFF"/>
                  </a:solidFill>
                  <a:uFillTx/>
                  <a:latin typeface="Calibri"/>
                </a:endParaRPr>
              </a:p>
            </p:txBody>
          </p:sp>
          <p:sp>
            <p:nvSpPr>
              <p:cNvPr id="10" name="ZoneTexte 51">
                <a:extLst>
                  <a:ext uri="{FF2B5EF4-FFF2-40B4-BE49-F238E27FC236}">
                    <a16:creationId xmlns:a16="http://schemas.microsoft.com/office/drawing/2014/main" id="{60076889-243B-4382-A392-A7D0FE8419FA}"/>
                  </a:ext>
                </a:extLst>
              </p:cNvPr>
              <p:cNvSpPr txBox="1"/>
              <p:nvPr/>
            </p:nvSpPr>
            <p:spPr>
              <a:xfrm>
                <a:off x="2225859" y="2806321"/>
                <a:ext cx="7740286" cy="156965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1" i="0" u="none" strike="noStrike" kern="1200" cap="none" spc="0" baseline="0">
                    <a:solidFill>
                      <a:srgbClr val="FFFFFF"/>
                    </a:solidFill>
                    <a:uFillTx/>
                    <a:latin typeface="Comfortaa" pitchFamily="2"/>
                  </a:rPr>
                  <a:t>Recommandation par Filtrage Collaboratif et Sémantique basée sur une Classification Optimisée</a:t>
                </a:r>
              </a:p>
            </p:txBody>
          </p:sp>
        </p:grpSp>
        <p:grpSp>
          <p:nvGrpSpPr>
            <p:cNvPr id="14" name="Group 17">
              <a:extLst>
                <a:ext uri="{FF2B5EF4-FFF2-40B4-BE49-F238E27FC236}">
                  <a16:creationId xmlns:a16="http://schemas.microsoft.com/office/drawing/2014/main" id="{B69C393D-06CB-45AA-BC76-AA741DBE7B7B}"/>
                </a:ext>
              </a:extLst>
            </p:cNvPr>
            <p:cNvGrpSpPr/>
            <p:nvPr/>
          </p:nvGrpSpPr>
          <p:grpSpPr>
            <a:xfrm>
              <a:off x="1913464" y="2376150"/>
              <a:ext cx="8229609" cy="2195849"/>
              <a:chOff x="1913464" y="2376150"/>
              <a:chExt cx="8229609" cy="2195849"/>
            </a:xfrm>
          </p:grpSpPr>
          <p:sp>
            <p:nvSpPr>
              <p:cNvPr id="15" name="Half Frame 18">
                <a:extLst>
                  <a:ext uri="{FF2B5EF4-FFF2-40B4-BE49-F238E27FC236}">
                    <a16:creationId xmlns:a16="http://schemas.microsoft.com/office/drawing/2014/main" id="{726F9882-8298-4777-9F2D-BC608DC22A37}"/>
                  </a:ext>
                </a:extLst>
              </p:cNvPr>
              <p:cNvSpPr/>
              <p:nvPr/>
            </p:nvSpPr>
            <p:spPr>
              <a:xfrm>
                <a:off x="1913464" y="2376150"/>
                <a:ext cx="327748" cy="204789"/>
              </a:xfrm>
              <a:custGeom>
                <a:avLst>
                  <a:gd name="f9" fmla="val 11156"/>
                  <a:gd name="f10" fmla="val 13172"/>
                </a:avLst>
                <a:gdLst>
                  <a:gd name="f2" fmla="val 10800000"/>
                  <a:gd name="f3" fmla="val 5400000"/>
                  <a:gd name="f4" fmla="val 180"/>
                  <a:gd name="f5" fmla="val w"/>
                  <a:gd name="f6" fmla="val h"/>
                  <a:gd name="f7" fmla="val ss"/>
                  <a:gd name="f8" fmla="val 0"/>
                  <a:gd name="f9" fmla="val 11156"/>
                  <a:gd name="f10" fmla="val 13172"/>
                  <a:gd name="f11" fmla="+- 0 0 -90"/>
                  <a:gd name="f12" fmla="+- 0 0 -180"/>
                  <a:gd name="f13" fmla="abs f5"/>
                  <a:gd name="f14" fmla="abs f6"/>
                  <a:gd name="f15" fmla="abs f7"/>
                  <a:gd name="f16" fmla="val f8"/>
                  <a:gd name="f17" fmla="val f10"/>
                  <a:gd name="f18" fmla="val f9"/>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min f39 f38"/>
                  <a:gd name="f43" fmla="*/ f42 f17 1"/>
                  <a:gd name="f44" fmla="*/ f42 f18 1"/>
                  <a:gd name="f45" fmla="*/ f43 1 100000"/>
                  <a:gd name="f46" fmla="*/ f44 1 100000"/>
                  <a:gd name="f47" fmla="*/ f46 f39 1"/>
                  <a:gd name="f48" fmla="*/ f45 f38 1"/>
                  <a:gd name="f49" fmla="*/ f45 1 2"/>
                  <a:gd name="f50" fmla="*/ f46 1 2"/>
                  <a:gd name="f51" fmla="*/ f46 f32 1"/>
                  <a:gd name="f52" fmla="*/ f45 f32 1"/>
                  <a:gd name="f53" fmla="*/ f47 1 f38"/>
                  <a:gd name="f54" fmla="*/ f48 1 f39"/>
                  <a:gd name="f55" fmla="*/ f50 f32 1"/>
                  <a:gd name="f56" fmla="*/ f49 f32 1"/>
                  <a:gd name="f57" fmla="+- f35 0 f53"/>
                  <a:gd name="f58" fmla="+- f36 0 f54"/>
                  <a:gd name="f59" fmla="+- f58 f36 0"/>
                  <a:gd name="f60" fmla="+- f57 f35 0"/>
                  <a:gd name="f61" fmla="*/ f57 f32 1"/>
                  <a:gd name="f62" fmla="*/ f58 f32 1"/>
                  <a:gd name="f63" fmla="*/ f59 1 2"/>
                  <a:gd name="f64" fmla="*/ f60 1 2"/>
                  <a:gd name="f65" fmla="*/ f64 f32 1"/>
                  <a:gd name="f66" fmla="*/ f63 f32 1"/>
                </a:gdLst>
                <a:ahLst/>
                <a:cxnLst>
                  <a:cxn ang="3cd4">
                    <a:pos x="hc" y="t"/>
                  </a:cxn>
                  <a:cxn ang="0">
                    <a:pos x="r" y="vc"/>
                  </a:cxn>
                  <a:cxn ang="cd4">
                    <a:pos x="hc" y="b"/>
                  </a:cxn>
                  <a:cxn ang="cd2">
                    <a:pos x="l" y="vc"/>
                  </a:cxn>
                  <a:cxn ang="f30">
                    <a:pos x="f65" y="f55"/>
                  </a:cxn>
                  <a:cxn ang="f31">
                    <a:pos x="f56" y="f66"/>
                  </a:cxn>
                </a:cxnLst>
                <a:rect l="f37" t="f37" r="f40" b="f41"/>
                <a:pathLst>
                  <a:path>
                    <a:moveTo>
                      <a:pt x="f37" y="f37"/>
                    </a:moveTo>
                    <a:lnTo>
                      <a:pt x="f40" y="f37"/>
                    </a:lnTo>
                    <a:lnTo>
                      <a:pt x="f61" y="f51"/>
                    </a:lnTo>
                    <a:lnTo>
                      <a:pt x="f52" y="f51"/>
                    </a:lnTo>
                    <a:lnTo>
                      <a:pt x="f52" y="f62"/>
                    </a:lnTo>
                    <a:lnTo>
                      <a:pt x="f37" y="f41"/>
                    </a:lnTo>
                    <a:close/>
                  </a:path>
                </a:pathLst>
              </a:custGeom>
              <a:solidFill>
                <a:srgbClr val="E7E6E6"/>
              </a:solidFill>
              <a:ln w="12701" cap="flat">
                <a:solidFill>
                  <a:srgbClr val="E7E6E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d-ID" sz="1800" b="0" i="0" u="none" strike="noStrike" kern="1200" cap="none" spc="0" baseline="0">
                  <a:solidFill>
                    <a:srgbClr val="000000"/>
                  </a:solidFill>
                  <a:uFillTx/>
                  <a:latin typeface="Calibri"/>
                </a:endParaRPr>
              </a:p>
            </p:txBody>
          </p:sp>
          <p:sp>
            <p:nvSpPr>
              <p:cNvPr id="16" name="Half Frame 19">
                <a:extLst>
                  <a:ext uri="{FF2B5EF4-FFF2-40B4-BE49-F238E27FC236}">
                    <a16:creationId xmlns:a16="http://schemas.microsoft.com/office/drawing/2014/main" id="{33D21926-13C1-4FB0-9B81-D17E773BB79C}"/>
                  </a:ext>
                </a:extLst>
              </p:cNvPr>
              <p:cNvSpPr/>
              <p:nvPr/>
            </p:nvSpPr>
            <p:spPr>
              <a:xfrm flipH="1">
                <a:off x="9815325" y="2376150"/>
                <a:ext cx="327748" cy="204789"/>
              </a:xfrm>
              <a:custGeom>
                <a:avLst>
                  <a:gd name="f9" fmla="val 11156"/>
                  <a:gd name="f10" fmla="val 13172"/>
                </a:avLst>
                <a:gdLst>
                  <a:gd name="f2" fmla="val 10800000"/>
                  <a:gd name="f3" fmla="val 5400000"/>
                  <a:gd name="f4" fmla="val 180"/>
                  <a:gd name="f5" fmla="val w"/>
                  <a:gd name="f6" fmla="val h"/>
                  <a:gd name="f7" fmla="val ss"/>
                  <a:gd name="f8" fmla="val 0"/>
                  <a:gd name="f9" fmla="val 11156"/>
                  <a:gd name="f10" fmla="val 13172"/>
                  <a:gd name="f11" fmla="+- 0 0 -90"/>
                  <a:gd name="f12" fmla="+- 0 0 -180"/>
                  <a:gd name="f13" fmla="abs f5"/>
                  <a:gd name="f14" fmla="abs f6"/>
                  <a:gd name="f15" fmla="abs f7"/>
                  <a:gd name="f16" fmla="val f8"/>
                  <a:gd name="f17" fmla="val f10"/>
                  <a:gd name="f18" fmla="val f9"/>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min f39 f38"/>
                  <a:gd name="f43" fmla="*/ f42 f17 1"/>
                  <a:gd name="f44" fmla="*/ f42 f18 1"/>
                  <a:gd name="f45" fmla="*/ f43 1 100000"/>
                  <a:gd name="f46" fmla="*/ f44 1 100000"/>
                  <a:gd name="f47" fmla="*/ f46 f39 1"/>
                  <a:gd name="f48" fmla="*/ f45 f38 1"/>
                  <a:gd name="f49" fmla="*/ f45 1 2"/>
                  <a:gd name="f50" fmla="*/ f46 1 2"/>
                  <a:gd name="f51" fmla="*/ f46 f32 1"/>
                  <a:gd name="f52" fmla="*/ f45 f32 1"/>
                  <a:gd name="f53" fmla="*/ f47 1 f38"/>
                  <a:gd name="f54" fmla="*/ f48 1 f39"/>
                  <a:gd name="f55" fmla="*/ f50 f32 1"/>
                  <a:gd name="f56" fmla="*/ f49 f32 1"/>
                  <a:gd name="f57" fmla="+- f35 0 f53"/>
                  <a:gd name="f58" fmla="+- f36 0 f54"/>
                  <a:gd name="f59" fmla="+- f58 f36 0"/>
                  <a:gd name="f60" fmla="+- f57 f35 0"/>
                  <a:gd name="f61" fmla="*/ f57 f32 1"/>
                  <a:gd name="f62" fmla="*/ f58 f32 1"/>
                  <a:gd name="f63" fmla="*/ f59 1 2"/>
                  <a:gd name="f64" fmla="*/ f60 1 2"/>
                  <a:gd name="f65" fmla="*/ f64 f32 1"/>
                  <a:gd name="f66" fmla="*/ f63 f32 1"/>
                </a:gdLst>
                <a:ahLst/>
                <a:cxnLst>
                  <a:cxn ang="3cd4">
                    <a:pos x="hc" y="t"/>
                  </a:cxn>
                  <a:cxn ang="0">
                    <a:pos x="r" y="vc"/>
                  </a:cxn>
                  <a:cxn ang="cd4">
                    <a:pos x="hc" y="b"/>
                  </a:cxn>
                  <a:cxn ang="cd2">
                    <a:pos x="l" y="vc"/>
                  </a:cxn>
                  <a:cxn ang="f30">
                    <a:pos x="f65" y="f55"/>
                  </a:cxn>
                  <a:cxn ang="f31">
                    <a:pos x="f56" y="f66"/>
                  </a:cxn>
                </a:cxnLst>
                <a:rect l="f37" t="f37" r="f40" b="f41"/>
                <a:pathLst>
                  <a:path>
                    <a:moveTo>
                      <a:pt x="f37" y="f37"/>
                    </a:moveTo>
                    <a:lnTo>
                      <a:pt x="f40" y="f37"/>
                    </a:lnTo>
                    <a:lnTo>
                      <a:pt x="f61" y="f51"/>
                    </a:lnTo>
                    <a:lnTo>
                      <a:pt x="f52" y="f51"/>
                    </a:lnTo>
                    <a:lnTo>
                      <a:pt x="f52" y="f62"/>
                    </a:lnTo>
                    <a:lnTo>
                      <a:pt x="f37" y="f41"/>
                    </a:lnTo>
                    <a:close/>
                  </a:path>
                </a:pathLst>
              </a:custGeom>
              <a:solidFill>
                <a:srgbClr val="E7E6E6"/>
              </a:solidFill>
              <a:ln w="12701" cap="flat">
                <a:solidFill>
                  <a:srgbClr val="E7E6E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d-ID" sz="1800" b="0" i="0" u="none" strike="noStrike" kern="1200" cap="none" spc="0" baseline="0">
                  <a:solidFill>
                    <a:srgbClr val="000000"/>
                  </a:solidFill>
                  <a:uFillTx/>
                  <a:latin typeface="Calibri"/>
                </a:endParaRPr>
              </a:p>
            </p:txBody>
          </p:sp>
          <p:sp>
            <p:nvSpPr>
              <p:cNvPr id="17" name="Half Frame 23">
                <a:extLst>
                  <a:ext uri="{FF2B5EF4-FFF2-40B4-BE49-F238E27FC236}">
                    <a16:creationId xmlns:a16="http://schemas.microsoft.com/office/drawing/2014/main" id="{943DB284-F46E-4D18-81A2-89868253BAA7}"/>
                  </a:ext>
                </a:extLst>
              </p:cNvPr>
              <p:cNvSpPr/>
              <p:nvPr/>
            </p:nvSpPr>
            <p:spPr>
              <a:xfrm flipV="1">
                <a:off x="1913464" y="4367210"/>
                <a:ext cx="327748" cy="204789"/>
              </a:xfrm>
              <a:custGeom>
                <a:avLst>
                  <a:gd name="f9" fmla="val 11156"/>
                  <a:gd name="f10" fmla="val 13172"/>
                </a:avLst>
                <a:gdLst>
                  <a:gd name="f2" fmla="val 10800000"/>
                  <a:gd name="f3" fmla="val 5400000"/>
                  <a:gd name="f4" fmla="val 180"/>
                  <a:gd name="f5" fmla="val w"/>
                  <a:gd name="f6" fmla="val h"/>
                  <a:gd name="f7" fmla="val ss"/>
                  <a:gd name="f8" fmla="val 0"/>
                  <a:gd name="f9" fmla="val 11156"/>
                  <a:gd name="f10" fmla="val 13172"/>
                  <a:gd name="f11" fmla="+- 0 0 -90"/>
                  <a:gd name="f12" fmla="+- 0 0 -180"/>
                  <a:gd name="f13" fmla="abs f5"/>
                  <a:gd name="f14" fmla="abs f6"/>
                  <a:gd name="f15" fmla="abs f7"/>
                  <a:gd name="f16" fmla="val f8"/>
                  <a:gd name="f17" fmla="val f10"/>
                  <a:gd name="f18" fmla="val f9"/>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min f39 f38"/>
                  <a:gd name="f43" fmla="*/ f42 f17 1"/>
                  <a:gd name="f44" fmla="*/ f42 f18 1"/>
                  <a:gd name="f45" fmla="*/ f43 1 100000"/>
                  <a:gd name="f46" fmla="*/ f44 1 100000"/>
                  <a:gd name="f47" fmla="*/ f46 f39 1"/>
                  <a:gd name="f48" fmla="*/ f45 f38 1"/>
                  <a:gd name="f49" fmla="*/ f45 1 2"/>
                  <a:gd name="f50" fmla="*/ f46 1 2"/>
                  <a:gd name="f51" fmla="*/ f46 f32 1"/>
                  <a:gd name="f52" fmla="*/ f45 f32 1"/>
                  <a:gd name="f53" fmla="*/ f47 1 f38"/>
                  <a:gd name="f54" fmla="*/ f48 1 f39"/>
                  <a:gd name="f55" fmla="*/ f50 f32 1"/>
                  <a:gd name="f56" fmla="*/ f49 f32 1"/>
                  <a:gd name="f57" fmla="+- f35 0 f53"/>
                  <a:gd name="f58" fmla="+- f36 0 f54"/>
                  <a:gd name="f59" fmla="+- f58 f36 0"/>
                  <a:gd name="f60" fmla="+- f57 f35 0"/>
                  <a:gd name="f61" fmla="*/ f57 f32 1"/>
                  <a:gd name="f62" fmla="*/ f58 f32 1"/>
                  <a:gd name="f63" fmla="*/ f59 1 2"/>
                  <a:gd name="f64" fmla="*/ f60 1 2"/>
                  <a:gd name="f65" fmla="*/ f64 f32 1"/>
                  <a:gd name="f66" fmla="*/ f63 f32 1"/>
                </a:gdLst>
                <a:ahLst/>
                <a:cxnLst>
                  <a:cxn ang="3cd4">
                    <a:pos x="hc" y="t"/>
                  </a:cxn>
                  <a:cxn ang="0">
                    <a:pos x="r" y="vc"/>
                  </a:cxn>
                  <a:cxn ang="cd4">
                    <a:pos x="hc" y="b"/>
                  </a:cxn>
                  <a:cxn ang="cd2">
                    <a:pos x="l" y="vc"/>
                  </a:cxn>
                  <a:cxn ang="f30">
                    <a:pos x="f65" y="f55"/>
                  </a:cxn>
                  <a:cxn ang="f31">
                    <a:pos x="f56" y="f66"/>
                  </a:cxn>
                </a:cxnLst>
                <a:rect l="f37" t="f37" r="f40" b="f41"/>
                <a:pathLst>
                  <a:path>
                    <a:moveTo>
                      <a:pt x="f37" y="f37"/>
                    </a:moveTo>
                    <a:lnTo>
                      <a:pt x="f40" y="f37"/>
                    </a:lnTo>
                    <a:lnTo>
                      <a:pt x="f61" y="f51"/>
                    </a:lnTo>
                    <a:lnTo>
                      <a:pt x="f52" y="f51"/>
                    </a:lnTo>
                    <a:lnTo>
                      <a:pt x="f52" y="f62"/>
                    </a:lnTo>
                    <a:lnTo>
                      <a:pt x="f37" y="f41"/>
                    </a:lnTo>
                    <a:close/>
                  </a:path>
                </a:pathLst>
              </a:custGeom>
              <a:solidFill>
                <a:srgbClr val="E7E6E6"/>
              </a:solidFill>
              <a:ln w="12701" cap="flat">
                <a:solidFill>
                  <a:srgbClr val="E7E6E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d-ID" sz="1800" b="0" i="0" u="none" strike="noStrike" kern="1200" cap="none" spc="0" baseline="0">
                  <a:solidFill>
                    <a:srgbClr val="000000"/>
                  </a:solidFill>
                  <a:uFillTx/>
                  <a:latin typeface="Calibri"/>
                </a:endParaRPr>
              </a:p>
            </p:txBody>
          </p:sp>
          <p:sp>
            <p:nvSpPr>
              <p:cNvPr id="18" name="Half Frame 25">
                <a:extLst>
                  <a:ext uri="{FF2B5EF4-FFF2-40B4-BE49-F238E27FC236}">
                    <a16:creationId xmlns:a16="http://schemas.microsoft.com/office/drawing/2014/main" id="{FDA30C8A-4F16-404B-B780-88E5471AD1D2}"/>
                  </a:ext>
                </a:extLst>
              </p:cNvPr>
              <p:cNvSpPr/>
              <p:nvPr/>
            </p:nvSpPr>
            <p:spPr>
              <a:xfrm flipH="1" flipV="1">
                <a:off x="9815325" y="4367210"/>
                <a:ext cx="327748" cy="204789"/>
              </a:xfrm>
              <a:custGeom>
                <a:avLst>
                  <a:gd name="f9" fmla="val 11156"/>
                  <a:gd name="f10" fmla="val 13172"/>
                </a:avLst>
                <a:gdLst>
                  <a:gd name="f2" fmla="val 10800000"/>
                  <a:gd name="f3" fmla="val 5400000"/>
                  <a:gd name="f4" fmla="val 180"/>
                  <a:gd name="f5" fmla="val w"/>
                  <a:gd name="f6" fmla="val h"/>
                  <a:gd name="f7" fmla="val ss"/>
                  <a:gd name="f8" fmla="val 0"/>
                  <a:gd name="f9" fmla="val 11156"/>
                  <a:gd name="f10" fmla="val 13172"/>
                  <a:gd name="f11" fmla="+- 0 0 -90"/>
                  <a:gd name="f12" fmla="+- 0 0 -180"/>
                  <a:gd name="f13" fmla="abs f5"/>
                  <a:gd name="f14" fmla="abs f6"/>
                  <a:gd name="f15" fmla="abs f7"/>
                  <a:gd name="f16" fmla="val f8"/>
                  <a:gd name="f17" fmla="val f10"/>
                  <a:gd name="f18" fmla="val f9"/>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min f39 f38"/>
                  <a:gd name="f43" fmla="*/ f42 f17 1"/>
                  <a:gd name="f44" fmla="*/ f42 f18 1"/>
                  <a:gd name="f45" fmla="*/ f43 1 100000"/>
                  <a:gd name="f46" fmla="*/ f44 1 100000"/>
                  <a:gd name="f47" fmla="*/ f46 f39 1"/>
                  <a:gd name="f48" fmla="*/ f45 f38 1"/>
                  <a:gd name="f49" fmla="*/ f45 1 2"/>
                  <a:gd name="f50" fmla="*/ f46 1 2"/>
                  <a:gd name="f51" fmla="*/ f46 f32 1"/>
                  <a:gd name="f52" fmla="*/ f45 f32 1"/>
                  <a:gd name="f53" fmla="*/ f47 1 f38"/>
                  <a:gd name="f54" fmla="*/ f48 1 f39"/>
                  <a:gd name="f55" fmla="*/ f50 f32 1"/>
                  <a:gd name="f56" fmla="*/ f49 f32 1"/>
                  <a:gd name="f57" fmla="+- f35 0 f53"/>
                  <a:gd name="f58" fmla="+- f36 0 f54"/>
                  <a:gd name="f59" fmla="+- f58 f36 0"/>
                  <a:gd name="f60" fmla="+- f57 f35 0"/>
                  <a:gd name="f61" fmla="*/ f57 f32 1"/>
                  <a:gd name="f62" fmla="*/ f58 f32 1"/>
                  <a:gd name="f63" fmla="*/ f59 1 2"/>
                  <a:gd name="f64" fmla="*/ f60 1 2"/>
                  <a:gd name="f65" fmla="*/ f64 f32 1"/>
                  <a:gd name="f66" fmla="*/ f63 f32 1"/>
                </a:gdLst>
                <a:ahLst/>
                <a:cxnLst>
                  <a:cxn ang="3cd4">
                    <a:pos x="hc" y="t"/>
                  </a:cxn>
                  <a:cxn ang="0">
                    <a:pos x="r" y="vc"/>
                  </a:cxn>
                  <a:cxn ang="cd4">
                    <a:pos x="hc" y="b"/>
                  </a:cxn>
                  <a:cxn ang="cd2">
                    <a:pos x="l" y="vc"/>
                  </a:cxn>
                  <a:cxn ang="f30">
                    <a:pos x="f65" y="f55"/>
                  </a:cxn>
                  <a:cxn ang="f31">
                    <a:pos x="f56" y="f66"/>
                  </a:cxn>
                </a:cxnLst>
                <a:rect l="f37" t="f37" r="f40" b="f41"/>
                <a:pathLst>
                  <a:path>
                    <a:moveTo>
                      <a:pt x="f37" y="f37"/>
                    </a:moveTo>
                    <a:lnTo>
                      <a:pt x="f40" y="f37"/>
                    </a:lnTo>
                    <a:lnTo>
                      <a:pt x="f61" y="f51"/>
                    </a:lnTo>
                    <a:lnTo>
                      <a:pt x="f52" y="f51"/>
                    </a:lnTo>
                    <a:lnTo>
                      <a:pt x="f52" y="f62"/>
                    </a:lnTo>
                    <a:lnTo>
                      <a:pt x="f37" y="f41"/>
                    </a:lnTo>
                    <a:close/>
                  </a:path>
                </a:pathLst>
              </a:custGeom>
              <a:solidFill>
                <a:srgbClr val="E7E6E6"/>
              </a:solidFill>
              <a:ln w="12701" cap="flat">
                <a:solidFill>
                  <a:srgbClr val="E7E6E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d-ID" sz="1800" b="0" i="0" u="none" strike="noStrike" kern="1200" cap="none" spc="0" baseline="0">
                  <a:solidFill>
                    <a:srgbClr val="000000"/>
                  </a:solidFill>
                  <a:uFillTx/>
                  <a:latin typeface="Calibri"/>
                </a:endParaRPr>
              </a:p>
            </p:txBody>
          </p:sp>
        </p:grpSp>
      </p:grpSp>
      <p:pic>
        <p:nvPicPr>
          <p:cNvPr id="21" name="Picture 20">
            <a:extLst>
              <a:ext uri="{FF2B5EF4-FFF2-40B4-BE49-F238E27FC236}">
                <a16:creationId xmlns:a16="http://schemas.microsoft.com/office/drawing/2014/main" id="{55F1813D-B929-4E08-945B-754FFFCDB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533804" cy="1533804"/>
          </a:xfrm>
          <a:prstGeom prst="rect">
            <a:avLst/>
          </a:prstGeom>
        </p:spPr>
      </p:pic>
      <p:pic>
        <p:nvPicPr>
          <p:cNvPr id="22" name="Picture 21">
            <a:extLst>
              <a:ext uri="{FF2B5EF4-FFF2-40B4-BE49-F238E27FC236}">
                <a16:creationId xmlns:a16="http://schemas.microsoft.com/office/drawing/2014/main" id="{D83FA6BB-4B81-429E-A9B1-CD564750C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8196" y="-53984"/>
            <a:ext cx="1533804" cy="15338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ppt_x</p:attrName>
                                        </p:attrNameLst>
                                      </p:cBhvr>
                                      <p:tavLst>
                                        <p:tav tm="0">
                                          <p:val>
                                            <p:strVal val="#ppt_x"/>
                                          </p:val>
                                        </p:tav>
                                        <p:tav tm="100000">
                                          <p:val>
                                            <p:strVal val="#ppt_x"/>
                                          </p:val>
                                        </p:tav>
                                      </p:tavLst>
                                    </p:anim>
                                    <p:anim calcmode="lin" valueType="num">
                                      <p:cBhvr>
                                        <p:cTn id="8" dur="7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1">
            <a:extLst>
              <a:ext uri="{FF2B5EF4-FFF2-40B4-BE49-F238E27FC236}">
                <a16:creationId xmlns:a16="http://schemas.microsoft.com/office/drawing/2014/main" id="{C4844069-BAA7-4AC2-ADFD-8C88344131F4}"/>
              </a:ext>
            </a:extLst>
          </p:cNvPr>
          <p:cNvPicPr>
            <a:picLocks noChangeAspect="1"/>
          </p:cNvPicPr>
          <p:nvPr/>
        </p:nvPicPr>
        <p:blipFill>
          <a:blip r:embed="rId3"/>
          <a:stretch>
            <a:fillRect/>
          </a:stretch>
        </p:blipFill>
        <p:spPr>
          <a:xfrm>
            <a:off x="6837849" y="1768198"/>
            <a:ext cx="5338214" cy="3541132"/>
          </a:xfrm>
          <a:prstGeom prst="rect">
            <a:avLst/>
          </a:prstGeom>
          <a:ln w="3175">
            <a:noFill/>
          </a:ln>
        </p:spPr>
      </p:pic>
      <p:grpSp>
        <p:nvGrpSpPr>
          <p:cNvPr id="9" name="Group 8">
            <a:extLst>
              <a:ext uri="{FF2B5EF4-FFF2-40B4-BE49-F238E27FC236}">
                <a16:creationId xmlns:a16="http://schemas.microsoft.com/office/drawing/2014/main" id="{98F883EB-9CC0-4779-9C98-D2EAFEEAD4CF}"/>
              </a:ext>
            </a:extLst>
          </p:cNvPr>
          <p:cNvGrpSpPr/>
          <p:nvPr/>
        </p:nvGrpSpPr>
        <p:grpSpPr>
          <a:xfrm>
            <a:off x="-12879" y="242458"/>
            <a:ext cx="12217758" cy="793617"/>
            <a:chOff x="-12879" y="242458"/>
            <a:chExt cx="12217758" cy="793617"/>
          </a:xfrm>
        </p:grpSpPr>
        <p:grpSp>
          <p:nvGrpSpPr>
            <p:cNvPr id="10" name="Group 9">
              <a:extLst>
                <a:ext uri="{FF2B5EF4-FFF2-40B4-BE49-F238E27FC236}">
                  <a16:creationId xmlns:a16="http://schemas.microsoft.com/office/drawing/2014/main" id="{089C2600-EE19-441F-8F44-C822C4AA51DF}"/>
                </a:ext>
              </a:extLst>
            </p:cNvPr>
            <p:cNvGrpSpPr/>
            <p:nvPr/>
          </p:nvGrpSpPr>
          <p:grpSpPr>
            <a:xfrm>
              <a:off x="-12879" y="242458"/>
              <a:ext cx="12217758" cy="793617"/>
              <a:chOff x="-12879" y="95497"/>
              <a:chExt cx="12217758" cy="793617"/>
            </a:xfrm>
          </p:grpSpPr>
          <p:grpSp>
            <p:nvGrpSpPr>
              <p:cNvPr id="12" name="Groupe 10">
                <a:extLst>
                  <a:ext uri="{FF2B5EF4-FFF2-40B4-BE49-F238E27FC236}">
                    <a16:creationId xmlns:a16="http://schemas.microsoft.com/office/drawing/2014/main" id="{1E0FFB64-B7ED-4C7C-8630-5A2D6834DB50}"/>
                  </a:ext>
                </a:extLst>
              </p:cNvPr>
              <p:cNvGrpSpPr/>
              <p:nvPr/>
            </p:nvGrpSpPr>
            <p:grpSpPr>
              <a:xfrm>
                <a:off x="-12879" y="287164"/>
                <a:ext cx="12217758" cy="509136"/>
                <a:chOff x="-25758" y="3593204"/>
                <a:chExt cx="12505386" cy="509136"/>
              </a:xfrm>
            </p:grpSpPr>
            <p:grpSp>
              <p:nvGrpSpPr>
                <p:cNvPr id="14" name="Groupe 7">
                  <a:extLst>
                    <a:ext uri="{FF2B5EF4-FFF2-40B4-BE49-F238E27FC236}">
                      <a16:creationId xmlns:a16="http://schemas.microsoft.com/office/drawing/2014/main" id="{704DA07C-5774-4073-B2C5-5D7A48DD8098}"/>
                    </a:ext>
                  </a:extLst>
                </p:cNvPr>
                <p:cNvGrpSpPr/>
                <p:nvPr/>
              </p:nvGrpSpPr>
              <p:grpSpPr>
                <a:xfrm>
                  <a:off x="-25758" y="3863662"/>
                  <a:ext cx="12505386" cy="0"/>
                  <a:chOff x="-25758" y="3863662"/>
                  <a:chExt cx="12505386" cy="0"/>
                </a:xfrm>
              </p:grpSpPr>
              <p:cxnSp>
                <p:nvCxnSpPr>
                  <p:cNvPr id="16" name="Connecteur droit 5">
                    <a:extLst>
                      <a:ext uri="{FF2B5EF4-FFF2-40B4-BE49-F238E27FC236}">
                        <a16:creationId xmlns:a16="http://schemas.microsoft.com/office/drawing/2014/main" id="{ED7864A2-23FA-4FF5-BC84-AC7F60D15462}"/>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7" name="Connecteur droit 4">
                    <a:extLst>
                      <a:ext uri="{FF2B5EF4-FFF2-40B4-BE49-F238E27FC236}">
                        <a16:creationId xmlns:a16="http://schemas.microsoft.com/office/drawing/2014/main" id="{9E08BFE8-7680-4469-A083-2ABAC405494E}"/>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5" name="Ellipse 8">
                  <a:extLst>
                    <a:ext uri="{FF2B5EF4-FFF2-40B4-BE49-F238E27FC236}">
                      <a16:creationId xmlns:a16="http://schemas.microsoft.com/office/drawing/2014/main" id="{57CB7A63-CA43-42A7-997D-EEDD44B43EDD}"/>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3" name="Shape 61">
                <a:extLst>
                  <a:ext uri="{FF2B5EF4-FFF2-40B4-BE49-F238E27FC236}">
                    <a16:creationId xmlns:a16="http://schemas.microsoft.com/office/drawing/2014/main" id="{6ABE4A17-39F6-478F-A80A-608DFA675751}"/>
                  </a:ext>
                </a:extLst>
              </p:cNvPr>
              <p:cNvSpPr txBox="1">
                <a:spLocks/>
              </p:cNvSpPr>
              <p:nvPr/>
            </p:nvSpPr>
            <p:spPr>
              <a:xfrm>
                <a:off x="1352481" y="95497"/>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Etat de l’art</a:t>
                </a:r>
              </a:p>
            </p:txBody>
          </p:sp>
        </p:grpSp>
        <p:pic>
          <p:nvPicPr>
            <p:cNvPr id="11" name="Picture 10">
              <a:extLst>
                <a:ext uri="{FF2B5EF4-FFF2-40B4-BE49-F238E27FC236}">
                  <a16:creationId xmlns:a16="http://schemas.microsoft.com/office/drawing/2014/main" id="{A8991879-D71A-4D33-824F-F0BE6B586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70" y="411248"/>
              <a:ext cx="541055" cy="545759"/>
            </a:xfrm>
            <a:prstGeom prst="rect">
              <a:avLst/>
            </a:prstGeom>
          </p:spPr>
        </p:pic>
      </p:grpSp>
      <p:sp>
        <p:nvSpPr>
          <p:cNvPr id="4" name="ZoneTexte 55">
            <a:extLst>
              <a:ext uri="{FF2B5EF4-FFF2-40B4-BE49-F238E27FC236}">
                <a16:creationId xmlns:a16="http://schemas.microsoft.com/office/drawing/2014/main" id="{45C7A1B1-CFA7-44C0-8543-0DD748B86C56}"/>
              </a:ext>
            </a:extLst>
          </p:cNvPr>
          <p:cNvSpPr txBox="1"/>
          <p:nvPr/>
        </p:nvSpPr>
        <p:spPr>
          <a:xfrm>
            <a:off x="514167" y="1306533"/>
            <a:ext cx="3555672"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400" b="1" dirty="0">
                <a:solidFill>
                  <a:srgbClr val="002142"/>
                </a:solidFill>
                <a:latin typeface="Nirmala UI" panose="020B0502040204020203" pitchFamily="34" charset="0"/>
                <a:cs typeface="Nirmala UI" panose="020B0502040204020203" pitchFamily="34" charset="0"/>
              </a:rPr>
              <a:t> Le filtrage collaboratif</a:t>
            </a:r>
            <a:endParaRPr lang="fr-FR" sz="2000" b="1" dirty="0">
              <a:solidFill>
                <a:srgbClr val="002142"/>
              </a:solidFill>
              <a:latin typeface="Nirmala UI" panose="020B0502040204020203" pitchFamily="34" charset="0"/>
              <a:cs typeface="Nirmala UI" panose="020B0502040204020203" pitchFamily="34" charset="0"/>
            </a:endParaRPr>
          </a:p>
        </p:txBody>
      </p:sp>
      <p:sp>
        <p:nvSpPr>
          <p:cNvPr id="5" name="ZoneTexte 59">
            <a:extLst>
              <a:ext uri="{FF2B5EF4-FFF2-40B4-BE49-F238E27FC236}">
                <a16:creationId xmlns:a16="http://schemas.microsoft.com/office/drawing/2014/main" id="{FC2B8FFD-C743-47DD-8E22-604468B4507E}"/>
              </a:ext>
            </a:extLst>
          </p:cNvPr>
          <p:cNvSpPr txBox="1"/>
          <p:nvPr/>
        </p:nvSpPr>
        <p:spPr>
          <a:xfrm>
            <a:off x="603670" y="2782269"/>
            <a:ext cx="6559913" cy="646331"/>
          </a:xfrm>
          <a:prstGeom prst="rect">
            <a:avLst/>
          </a:prstGeom>
          <a:noFill/>
        </p:spPr>
        <p:txBody>
          <a:bodyPr wrap="square" rtlCol="0">
            <a:spAutoFit/>
          </a:bodyPr>
          <a:lstStyle/>
          <a:p>
            <a:pPr marL="342900" indent="-342900">
              <a:buFont typeface="Wingdings" panose="05000000000000000000" pitchFamily="2" charset="2"/>
              <a:buChar char="§"/>
            </a:pPr>
            <a:r>
              <a:rPr lang="fr-FR" b="1" dirty="0">
                <a:solidFill>
                  <a:srgbClr val="002142"/>
                </a:solidFill>
                <a:latin typeface="Nirmala UI" panose="020B0502040204020203" pitchFamily="34" charset="0"/>
                <a:cs typeface="Nirmala UI" panose="020B0502040204020203" pitchFamily="34" charset="0"/>
              </a:rPr>
              <a:t>Caractéristique du FC :</a:t>
            </a:r>
          </a:p>
          <a:p>
            <a:pPr marL="285750" indent="-285750">
              <a:buFont typeface="Wingdings" panose="05000000000000000000" pitchFamily="2" charset="2"/>
              <a:buChar char="§"/>
            </a:pPr>
            <a:endParaRPr lang="fr-FR" dirty="0">
              <a:solidFill>
                <a:srgbClr val="002142"/>
              </a:solidFill>
            </a:endParaRPr>
          </a:p>
        </p:txBody>
      </p:sp>
      <p:sp>
        <p:nvSpPr>
          <p:cNvPr id="6" name="ZoneTexte 4">
            <a:extLst>
              <a:ext uri="{FF2B5EF4-FFF2-40B4-BE49-F238E27FC236}">
                <a16:creationId xmlns:a16="http://schemas.microsoft.com/office/drawing/2014/main" id="{5A5BF9C7-B2F3-4540-A6C6-15A3A8C79CDA}"/>
              </a:ext>
            </a:extLst>
          </p:cNvPr>
          <p:cNvSpPr txBox="1"/>
          <p:nvPr/>
        </p:nvSpPr>
        <p:spPr>
          <a:xfrm>
            <a:off x="603670" y="2184577"/>
            <a:ext cx="11158330" cy="369332"/>
          </a:xfrm>
          <a:prstGeom prst="rect">
            <a:avLst/>
          </a:prstGeom>
          <a:noFill/>
        </p:spPr>
        <p:txBody>
          <a:bodyPr wrap="square" rtlCol="0">
            <a:spAutoFit/>
          </a:bodyPr>
          <a:lstStyle/>
          <a:p>
            <a:pPr marL="285750" indent="-285750">
              <a:buFont typeface="Wingdings" panose="05000000000000000000" pitchFamily="2" charset="2"/>
              <a:buChar char="§"/>
            </a:pPr>
            <a:r>
              <a:rPr lang="fr-FR" b="1" dirty="0">
                <a:solidFill>
                  <a:srgbClr val="002142"/>
                </a:solidFill>
                <a:latin typeface="Nirmala UI" panose="020B0502040204020203" pitchFamily="34" charset="0"/>
                <a:cs typeface="Nirmala UI" panose="020B0502040204020203" pitchFamily="34" charset="0"/>
              </a:rPr>
              <a:t>Une approche efficace et très utilisée dans la recommandation</a:t>
            </a:r>
            <a:endParaRPr lang="fr-FR" dirty="0">
              <a:solidFill>
                <a:srgbClr val="002142"/>
              </a:solidFill>
            </a:endParaRPr>
          </a:p>
        </p:txBody>
      </p:sp>
      <p:sp>
        <p:nvSpPr>
          <p:cNvPr id="7" name="ZoneTexte 5">
            <a:extLst>
              <a:ext uri="{FF2B5EF4-FFF2-40B4-BE49-F238E27FC236}">
                <a16:creationId xmlns:a16="http://schemas.microsoft.com/office/drawing/2014/main" id="{0C6C7243-2202-435F-A6E3-A565AB6BE471}"/>
              </a:ext>
            </a:extLst>
          </p:cNvPr>
          <p:cNvSpPr txBox="1"/>
          <p:nvPr/>
        </p:nvSpPr>
        <p:spPr>
          <a:xfrm>
            <a:off x="830693" y="3477198"/>
            <a:ext cx="10372249" cy="851515"/>
          </a:xfrm>
          <a:prstGeom prst="rect">
            <a:avLst/>
          </a:prstGeom>
          <a:noFill/>
        </p:spPr>
        <p:txBody>
          <a:bodyPr wrap="square" rtlCol="0">
            <a:spAutoFit/>
          </a:bodyPr>
          <a:lstStyle/>
          <a:p>
            <a:pPr marL="457200" indent="-342900">
              <a:spcBef>
                <a:spcPts val="0"/>
              </a:spcBef>
              <a:buClrTx/>
              <a:buSzPts val="1800"/>
              <a:buFont typeface="Wingdings" panose="05000000000000000000" pitchFamily="2" charset="2"/>
              <a:buChar char="Ø"/>
            </a:pPr>
            <a:r>
              <a:rPr lang="fr-FR" b="1" dirty="0">
                <a:solidFill>
                  <a:srgbClr val="003468"/>
                </a:solidFill>
                <a:latin typeface="Nirmala UI" panose="020B0502040204020203" pitchFamily="34" charset="0"/>
                <a:cs typeface="Nirmala UI" panose="020B0502040204020203" pitchFamily="34" charset="0"/>
              </a:rPr>
              <a:t>“ Bouche à oreille “</a:t>
            </a:r>
          </a:p>
          <a:p>
            <a:pPr marL="457200" indent="-342900">
              <a:spcBef>
                <a:spcPts val="1600"/>
              </a:spcBef>
              <a:buClrTx/>
              <a:buSzPts val="1800"/>
              <a:buFont typeface="Wingdings" panose="05000000000000000000" pitchFamily="2" charset="2"/>
              <a:buChar char="Ø"/>
            </a:pPr>
            <a:endParaRPr lang="fr-FR" dirty="0">
              <a:solidFill>
                <a:srgbClr val="003468"/>
              </a:solidFill>
            </a:endParaRPr>
          </a:p>
        </p:txBody>
      </p:sp>
      <p:sp>
        <p:nvSpPr>
          <p:cNvPr id="18" name="Rectangle 17">
            <a:extLst>
              <a:ext uri="{FF2B5EF4-FFF2-40B4-BE49-F238E27FC236}">
                <a16:creationId xmlns:a16="http://schemas.microsoft.com/office/drawing/2014/main" id="{399D2CD6-3F67-4771-9CE2-C7B54E26B2A7}"/>
              </a:ext>
            </a:extLst>
          </p:cNvPr>
          <p:cNvSpPr/>
          <p:nvPr/>
        </p:nvSpPr>
        <p:spPr>
          <a:xfrm>
            <a:off x="828465" y="4105334"/>
            <a:ext cx="6943937" cy="1128514"/>
          </a:xfrm>
          <a:prstGeom prst="rect">
            <a:avLst/>
          </a:prstGeom>
        </p:spPr>
        <p:txBody>
          <a:bodyPr wrap="square">
            <a:spAutoFit/>
          </a:bodyPr>
          <a:lstStyle/>
          <a:p>
            <a:pPr marL="400050" indent="-285750">
              <a:spcBef>
                <a:spcPts val="1600"/>
              </a:spcBef>
              <a:buClrTx/>
              <a:buSzPts val="1800"/>
              <a:buFont typeface="Wingdings" panose="05000000000000000000" pitchFamily="2" charset="2"/>
              <a:buChar char="Ø"/>
            </a:pPr>
            <a:r>
              <a:rPr lang="fr-FR" b="1" dirty="0">
                <a:solidFill>
                  <a:srgbClr val="003468"/>
                </a:solidFill>
                <a:latin typeface="Nirmala UI" panose="020B0502040204020203" pitchFamily="34" charset="0"/>
                <a:cs typeface="Nirmala UI" panose="020B0502040204020203" pitchFamily="34" charset="0"/>
              </a:rPr>
              <a:t>Ne prend pas en considération le contenu des items (utilise le calcul de similarité entre </a:t>
            </a:r>
            <a:r>
              <a:rPr lang="fr-FR" b="1" dirty="0" err="1">
                <a:solidFill>
                  <a:srgbClr val="003468"/>
                </a:solidFill>
                <a:latin typeface="Nirmala UI" panose="020B0502040204020203" pitchFamily="34" charset="0"/>
                <a:cs typeface="Nirmala UI" panose="020B0502040204020203" pitchFamily="34" charset="0"/>
              </a:rPr>
              <a:t>users</a:t>
            </a:r>
            <a:r>
              <a:rPr lang="fr-FR" b="1" dirty="0">
                <a:solidFill>
                  <a:srgbClr val="003468"/>
                </a:solidFill>
                <a:latin typeface="Nirmala UI" panose="020B0502040204020203" pitchFamily="34" charset="0"/>
                <a:cs typeface="Nirmala UI" panose="020B0502040204020203" pitchFamily="34" charset="0"/>
              </a:rPr>
              <a:t> et entre items)</a:t>
            </a:r>
          </a:p>
          <a:p>
            <a:pPr marL="400050" indent="-285750">
              <a:spcBef>
                <a:spcPts val="1600"/>
              </a:spcBef>
              <a:buClrTx/>
              <a:buSzPts val="1800"/>
              <a:buFont typeface="Wingdings" panose="05000000000000000000" pitchFamily="2" charset="2"/>
              <a:buChar char="Ø"/>
            </a:pPr>
            <a:endParaRPr lang="fr-FR" dirty="0">
              <a:solidFill>
                <a:srgbClr val="003468"/>
              </a:solidFill>
            </a:endParaRPr>
          </a:p>
        </p:txBody>
      </p:sp>
      <p:sp>
        <p:nvSpPr>
          <p:cNvPr id="19" name="Rectangle 18">
            <a:extLst>
              <a:ext uri="{FF2B5EF4-FFF2-40B4-BE49-F238E27FC236}">
                <a16:creationId xmlns:a16="http://schemas.microsoft.com/office/drawing/2014/main" id="{A9FA4CAD-E992-4798-ACF4-8279E3F1EBD5}"/>
              </a:ext>
            </a:extLst>
          </p:cNvPr>
          <p:cNvSpPr/>
          <p:nvPr/>
        </p:nvSpPr>
        <p:spPr>
          <a:xfrm>
            <a:off x="848277" y="4827533"/>
            <a:ext cx="6096000" cy="1128514"/>
          </a:xfrm>
          <a:prstGeom prst="rect">
            <a:avLst/>
          </a:prstGeom>
        </p:spPr>
        <p:txBody>
          <a:bodyPr>
            <a:spAutoFit/>
          </a:bodyPr>
          <a:lstStyle/>
          <a:p>
            <a:pPr marL="457200" indent="-342900">
              <a:spcBef>
                <a:spcPts val="1600"/>
              </a:spcBef>
              <a:buClrTx/>
              <a:buSzPts val="1800"/>
              <a:buFont typeface="Wingdings" panose="05000000000000000000" pitchFamily="2" charset="2"/>
              <a:buChar char="Ø"/>
            </a:pPr>
            <a:r>
              <a:rPr lang="fr-FR" b="1" dirty="0">
                <a:solidFill>
                  <a:srgbClr val="003468"/>
                </a:solidFill>
                <a:latin typeface="Nirmala UI" panose="020B0502040204020203" pitchFamily="34" charset="0"/>
                <a:cs typeface="Nirmala UI" panose="020B0502040204020203" pitchFamily="34" charset="0"/>
              </a:rPr>
              <a:t>Deux types : </a:t>
            </a:r>
          </a:p>
          <a:p>
            <a:pPr marL="914400" indent="-342900">
              <a:spcBef>
                <a:spcPts val="1600"/>
              </a:spcBef>
              <a:buClrTx/>
              <a:buSzPts val="1800"/>
              <a:buFont typeface="Arial" panose="020B0604020202020204" pitchFamily="34" charset="0"/>
              <a:buChar char="•"/>
            </a:pPr>
            <a:r>
              <a:rPr lang="fr-FR" b="1" dirty="0">
                <a:solidFill>
                  <a:srgbClr val="003468"/>
                </a:solidFill>
                <a:latin typeface="Nirmala UI" panose="020B0502040204020203" pitchFamily="34" charset="0"/>
                <a:cs typeface="Nirmala UI" panose="020B0502040204020203" pitchFamily="34" charset="0"/>
              </a:rPr>
              <a:t>FC basé mémoire</a:t>
            </a:r>
          </a:p>
          <a:p>
            <a:pPr marL="914400" indent="-342900">
              <a:spcBef>
                <a:spcPts val="0"/>
              </a:spcBef>
              <a:buClrTx/>
              <a:buSzPts val="1800"/>
              <a:buFont typeface="Arial" panose="020B0604020202020204" pitchFamily="34" charset="0"/>
              <a:buChar char="•"/>
            </a:pPr>
            <a:r>
              <a:rPr lang="fr-FR" b="1" dirty="0">
                <a:solidFill>
                  <a:srgbClr val="003468"/>
                </a:solidFill>
                <a:latin typeface="Nirmala UI" panose="020B0502040204020203" pitchFamily="34" charset="0"/>
                <a:cs typeface="Nirmala UI" panose="020B0502040204020203" pitchFamily="34" charset="0"/>
              </a:rPr>
              <a:t>FC basé modèle</a:t>
            </a:r>
            <a:endParaRPr lang="fr-FR" dirty="0">
              <a:solidFill>
                <a:srgbClr val="003468"/>
              </a:solidFill>
            </a:endParaRPr>
          </a:p>
        </p:txBody>
      </p:sp>
      <p:sp>
        <p:nvSpPr>
          <p:cNvPr id="21" name="Ellipse 8">
            <a:extLst>
              <a:ext uri="{FF2B5EF4-FFF2-40B4-BE49-F238E27FC236}">
                <a16:creationId xmlns:a16="http://schemas.microsoft.com/office/drawing/2014/main" id="{7BF3B6DC-8A64-4EA8-A852-8E745054AF7E}"/>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8</a:t>
            </a:r>
          </a:p>
        </p:txBody>
      </p:sp>
    </p:spTree>
    <p:extLst>
      <p:ext uri="{BB962C8B-B14F-4D97-AF65-F5344CB8AC3E}">
        <p14:creationId xmlns:p14="http://schemas.microsoft.com/office/powerpoint/2010/main" val="2834335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583;p60">
            <a:extLst>
              <a:ext uri="{FF2B5EF4-FFF2-40B4-BE49-F238E27FC236}">
                <a16:creationId xmlns:a16="http://schemas.microsoft.com/office/drawing/2014/main" id="{42826DB3-B5D5-46DF-AF3F-4F774BB6682A}"/>
              </a:ext>
            </a:extLst>
          </p:cNvPr>
          <p:cNvPicPr preferRelativeResize="0"/>
          <p:nvPr/>
        </p:nvPicPr>
        <p:blipFill rotWithShape="1">
          <a:blip r:embed="rId3">
            <a:alphaModFix/>
          </a:blip>
          <a:srcRect t="1143" b="1152"/>
          <a:stretch/>
        </p:blipFill>
        <p:spPr>
          <a:xfrm>
            <a:off x="5031121" y="2158609"/>
            <a:ext cx="6393424" cy="3969127"/>
          </a:xfrm>
          <a:prstGeom prst="rect">
            <a:avLst/>
          </a:prstGeom>
          <a:ln>
            <a:noFill/>
          </a:ln>
          <a:effectLst>
            <a:outerShdw blurRad="190500" algn="tl" rotWithShape="0">
              <a:srgbClr val="000000">
                <a:alpha val="70000"/>
              </a:srgbClr>
            </a:outerShdw>
          </a:effectLst>
        </p:spPr>
      </p:pic>
      <p:sp>
        <p:nvSpPr>
          <p:cNvPr id="7" name="ZoneTexte 53">
            <a:extLst>
              <a:ext uri="{FF2B5EF4-FFF2-40B4-BE49-F238E27FC236}">
                <a16:creationId xmlns:a16="http://schemas.microsoft.com/office/drawing/2014/main" id="{850B03F6-EF0D-430B-8990-AE4586207C42}"/>
              </a:ext>
            </a:extLst>
          </p:cNvPr>
          <p:cNvSpPr txBox="1"/>
          <p:nvPr/>
        </p:nvSpPr>
        <p:spPr>
          <a:xfrm>
            <a:off x="5153960" y="1482270"/>
            <a:ext cx="6270585" cy="430887"/>
          </a:xfrm>
          <a:prstGeom prst="rect">
            <a:avLst/>
          </a:prstGeom>
          <a:noFill/>
        </p:spPr>
        <p:txBody>
          <a:bodyPr wrap="square" rtlCol="0">
            <a:spAutoFit/>
          </a:bodyPr>
          <a:lstStyle/>
          <a:p>
            <a:r>
              <a:rPr lang="fr-FR" sz="2200" b="1" dirty="0">
                <a:solidFill>
                  <a:srgbClr val="00809E"/>
                </a:solidFill>
                <a:latin typeface="Nirmala UI" panose="020B0502040204020203" pitchFamily="34" charset="0"/>
                <a:cs typeface="Nirmala UI" panose="020B0502040204020203" pitchFamily="34" charset="0"/>
              </a:rPr>
              <a:t>Evaluation de l’utilisateur U2 sur l’item i1 </a:t>
            </a:r>
          </a:p>
        </p:txBody>
      </p:sp>
      <p:sp>
        <p:nvSpPr>
          <p:cNvPr id="8" name="ZoneTexte 58">
            <a:extLst>
              <a:ext uri="{FF2B5EF4-FFF2-40B4-BE49-F238E27FC236}">
                <a16:creationId xmlns:a16="http://schemas.microsoft.com/office/drawing/2014/main" id="{BA0D4D08-07FB-4E1B-BE64-310E0A44B896}"/>
              </a:ext>
            </a:extLst>
          </p:cNvPr>
          <p:cNvSpPr txBox="1"/>
          <p:nvPr/>
        </p:nvSpPr>
        <p:spPr>
          <a:xfrm>
            <a:off x="216398" y="3457570"/>
            <a:ext cx="4290854" cy="1446550"/>
          </a:xfrm>
          <a:prstGeom prst="rect">
            <a:avLst/>
          </a:prstGeom>
          <a:noFill/>
        </p:spPr>
        <p:txBody>
          <a:bodyPr wrap="square" rtlCol="0">
            <a:spAutoFit/>
          </a:bodyPr>
          <a:lstStyle/>
          <a:p>
            <a:pPr algn="ctr"/>
            <a:r>
              <a:rPr lang="fr-FR" sz="4400" b="1" dirty="0">
                <a:solidFill>
                  <a:srgbClr val="002142"/>
                </a:solidFill>
                <a:latin typeface="Nirmala UI" panose="020B0502040204020203" pitchFamily="34" charset="0"/>
                <a:cs typeface="Nirmala UI" panose="020B0502040204020203" pitchFamily="34" charset="0"/>
              </a:rPr>
              <a:t>La matrice d’usage</a:t>
            </a:r>
          </a:p>
        </p:txBody>
      </p:sp>
      <p:grpSp>
        <p:nvGrpSpPr>
          <p:cNvPr id="9" name="Group 8">
            <a:extLst>
              <a:ext uri="{FF2B5EF4-FFF2-40B4-BE49-F238E27FC236}">
                <a16:creationId xmlns:a16="http://schemas.microsoft.com/office/drawing/2014/main" id="{5912A180-9971-445B-87AF-CDE6488A25A8}"/>
              </a:ext>
            </a:extLst>
          </p:cNvPr>
          <p:cNvGrpSpPr/>
          <p:nvPr/>
        </p:nvGrpSpPr>
        <p:grpSpPr>
          <a:xfrm>
            <a:off x="-12879" y="93883"/>
            <a:ext cx="12217758" cy="793617"/>
            <a:chOff x="-12879" y="269733"/>
            <a:chExt cx="12217758" cy="793617"/>
          </a:xfrm>
        </p:grpSpPr>
        <p:grpSp>
          <p:nvGrpSpPr>
            <p:cNvPr id="10" name="Group 9">
              <a:extLst>
                <a:ext uri="{FF2B5EF4-FFF2-40B4-BE49-F238E27FC236}">
                  <a16:creationId xmlns:a16="http://schemas.microsoft.com/office/drawing/2014/main" id="{07108A5B-ECA3-4059-9221-9F90C1DBE400}"/>
                </a:ext>
              </a:extLst>
            </p:cNvPr>
            <p:cNvGrpSpPr/>
            <p:nvPr/>
          </p:nvGrpSpPr>
          <p:grpSpPr>
            <a:xfrm>
              <a:off x="-12879" y="269733"/>
              <a:ext cx="12217758" cy="793617"/>
              <a:chOff x="-12879" y="122772"/>
              <a:chExt cx="12217758" cy="793617"/>
            </a:xfrm>
          </p:grpSpPr>
          <p:grpSp>
            <p:nvGrpSpPr>
              <p:cNvPr id="12" name="Groupe 10">
                <a:extLst>
                  <a:ext uri="{FF2B5EF4-FFF2-40B4-BE49-F238E27FC236}">
                    <a16:creationId xmlns:a16="http://schemas.microsoft.com/office/drawing/2014/main" id="{A47255B0-7DB1-4176-B200-D7BCC7FC5A2E}"/>
                  </a:ext>
                </a:extLst>
              </p:cNvPr>
              <p:cNvGrpSpPr/>
              <p:nvPr/>
            </p:nvGrpSpPr>
            <p:grpSpPr>
              <a:xfrm>
                <a:off x="-12879" y="287164"/>
                <a:ext cx="12217758" cy="509136"/>
                <a:chOff x="-25758" y="3593204"/>
                <a:chExt cx="12505386" cy="509136"/>
              </a:xfrm>
            </p:grpSpPr>
            <p:grpSp>
              <p:nvGrpSpPr>
                <p:cNvPr id="14" name="Groupe 7">
                  <a:extLst>
                    <a:ext uri="{FF2B5EF4-FFF2-40B4-BE49-F238E27FC236}">
                      <a16:creationId xmlns:a16="http://schemas.microsoft.com/office/drawing/2014/main" id="{7DB78923-B326-471B-B1D7-CDDF40FF2EC0}"/>
                    </a:ext>
                  </a:extLst>
                </p:cNvPr>
                <p:cNvGrpSpPr/>
                <p:nvPr/>
              </p:nvGrpSpPr>
              <p:grpSpPr>
                <a:xfrm>
                  <a:off x="-25758" y="3863662"/>
                  <a:ext cx="12505386" cy="0"/>
                  <a:chOff x="-25758" y="3863662"/>
                  <a:chExt cx="12505386" cy="0"/>
                </a:xfrm>
              </p:grpSpPr>
              <p:cxnSp>
                <p:nvCxnSpPr>
                  <p:cNvPr id="16" name="Connecteur droit 5">
                    <a:extLst>
                      <a:ext uri="{FF2B5EF4-FFF2-40B4-BE49-F238E27FC236}">
                        <a16:creationId xmlns:a16="http://schemas.microsoft.com/office/drawing/2014/main" id="{0C732E73-A0EA-4CBB-AAAE-B7E6240E5E0E}"/>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7" name="Connecteur droit 4">
                    <a:extLst>
                      <a:ext uri="{FF2B5EF4-FFF2-40B4-BE49-F238E27FC236}">
                        <a16:creationId xmlns:a16="http://schemas.microsoft.com/office/drawing/2014/main" id="{27FCC954-38FD-4CAB-862B-046DD199B0A0}"/>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5" name="Ellipse 8">
                  <a:extLst>
                    <a:ext uri="{FF2B5EF4-FFF2-40B4-BE49-F238E27FC236}">
                      <a16:creationId xmlns:a16="http://schemas.microsoft.com/office/drawing/2014/main" id="{F0495F3A-C4FF-46D2-88B3-11CDAA90723B}"/>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3" name="Shape 61">
                <a:extLst>
                  <a:ext uri="{FF2B5EF4-FFF2-40B4-BE49-F238E27FC236}">
                    <a16:creationId xmlns:a16="http://schemas.microsoft.com/office/drawing/2014/main" id="{6E3FD32D-0660-433B-A4B7-6F198677EE32}"/>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Etat de l’art:</a:t>
                </a:r>
              </a:p>
            </p:txBody>
          </p:sp>
        </p:grpSp>
        <p:pic>
          <p:nvPicPr>
            <p:cNvPr id="11" name="Picture 10">
              <a:extLst>
                <a:ext uri="{FF2B5EF4-FFF2-40B4-BE49-F238E27FC236}">
                  <a16:creationId xmlns:a16="http://schemas.microsoft.com/office/drawing/2014/main" id="{ABA411F4-BE4E-43C7-BE1C-A5910040E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70" y="411248"/>
              <a:ext cx="541055" cy="545759"/>
            </a:xfrm>
            <a:prstGeom prst="rect">
              <a:avLst/>
            </a:prstGeom>
          </p:spPr>
        </p:pic>
      </p:grpSp>
      <p:sp>
        <p:nvSpPr>
          <p:cNvPr id="18" name="ZoneTexte 55">
            <a:extLst>
              <a:ext uri="{FF2B5EF4-FFF2-40B4-BE49-F238E27FC236}">
                <a16:creationId xmlns:a16="http://schemas.microsoft.com/office/drawing/2014/main" id="{75234A37-D635-414A-93F5-C76398BE233F}"/>
              </a:ext>
            </a:extLst>
          </p:cNvPr>
          <p:cNvSpPr txBox="1"/>
          <p:nvPr/>
        </p:nvSpPr>
        <p:spPr>
          <a:xfrm>
            <a:off x="498821" y="1122788"/>
            <a:ext cx="3555672" cy="46166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400" b="1" dirty="0">
                <a:solidFill>
                  <a:srgbClr val="002142"/>
                </a:solidFill>
                <a:latin typeface="Nirmala UI" panose="020B0502040204020203" pitchFamily="34" charset="0"/>
                <a:cs typeface="Nirmala UI" panose="020B0502040204020203" pitchFamily="34" charset="0"/>
              </a:rPr>
              <a:t>Le FC basé mémoire</a:t>
            </a:r>
            <a:endParaRPr lang="fr-FR" sz="2000" b="1" dirty="0">
              <a:solidFill>
                <a:srgbClr val="002142"/>
              </a:solidFill>
              <a:latin typeface="Nirmala UI" panose="020B0502040204020203" pitchFamily="34" charset="0"/>
              <a:cs typeface="Nirmala UI" panose="020B0502040204020203" pitchFamily="34" charset="0"/>
            </a:endParaRPr>
          </a:p>
        </p:txBody>
      </p:sp>
      <p:sp>
        <p:nvSpPr>
          <p:cNvPr id="20" name="Ellipse 8">
            <a:extLst>
              <a:ext uri="{FF2B5EF4-FFF2-40B4-BE49-F238E27FC236}">
                <a16:creationId xmlns:a16="http://schemas.microsoft.com/office/drawing/2014/main" id="{3E7F8992-B8E1-471E-B9C1-6F4270541EC7}"/>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9</a:t>
            </a:r>
          </a:p>
        </p:txBody>
      </p:sp>
      <p:cxnSp>
        <p:nvCxnSpPr>
          <p:cNvPr id="6" name="Connecteur droit avec flèche 52">
            <a:extLst>
              <a:ext uri="{FF2B5EF4-FFF2-40B4-BE49-F238E27FC236}">
                <a16:creationId xmlns:a16="http://schemas.microsoft.com/office/drawing/2014/main" id="{59DA6F77-EED9-4550-A2C1-FE843F295D3A}"/>
              </a:ext>
            </a:extLst>
          </p:cNvPr>
          <p:cNvCxnSpPr>
            <a:cxnSpLocks/>
          </p:cNvCxnSpPr>
          <p:nvPr/>
        </p:nvCxnSpPr>
        <p:spPr>
          <a:xfrm>
            <a:off x="5918636" y="1974456"/>
            <a:ext cx="1115210" cy="1858990"/>
          </a:xfrm>
          <a:prstGeom prst="straightConnector1">
            <a:avLst/>
          </a:prstGeom>
          <a:ln w="57150">
            <a:solidFill>
              <a:srgbClr val="00809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55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83AED08-1F5F-4373-9554-1F1159C6B46A}"/>
              </a:ext>
            </a:extLst>
          </p:cNvPr>
          <p:cNvGrpSpPr/>
          <p:nvPr/>
        </p:nvGrpSpPr>
        <p:grpSpPr>
          <a:xfrm>
            <a:off x="-12879" y="93883"/>
            <a:ext cx="12217758" cy="793617"/>
            <a:chOff x="-12879" y="269733"/>
            <a:chExt cx="12217758" cy="793617"/>
          </a:xfrm>
        </p:grpSpPr>
        <p:grpSp>
          <p:nvGrpSpPr>
            <p:cNvPr id="5" name="Group 4">
              <a:extLst>
                <a:ext uri="{FF2B5EF4-FFF2-40B4-BE49-F238E27FC236}">
                  <a16:creationId xmlns:a16="http://schemas.microsoft.com/office/drawing/2014/main" id="{DF6BD232-593F-4E42-8D89-7E9356993B1F}"/>
                </a:ext>
              </a:extLst>
            </p:cNvPr>
            <p:cNvGrpSpPr/>
            <p:nvPr/>
          </p:nvGrpSpPr>
          <p:grpSpPr>
            <a:xfrm>
              <a:off x="-12879" y="269733"/>
              <a:ext cx="12217758" cy="793617"/>
              <a:chOff x="-12879" y="122772"/>
              <a:chExt cx="12217758" cy="793617"/>
            </a:xfrm>
          </p:grpSpPr>
          <p:grpSp>
            <p:nvGrpSpPr>
              <p:cNvPr id="7" name="Groupe 10">
                <a:extLst>
                  <a:ext uri="{FF2B5EF4-FFF2-40B4-BE49-F238E27FC236}">
                    <a16:creationId xmlns:a16="http://schemas.microsoft.com/office/drawing/2014/main" id="{40FF37FD-BE42-46CE-B29F-6C0E0423CAD6}"/>
                  </a:ext>
                </a:extLst>
              </p:cNvPr>
              <p:cNvGrpSpPr/>
              <p:nvPr/>
            </p:nvGrpSpPr>
            <p:grpSpPr>
              <a:xfrm>
                <a:off x="-12879" y="287164"/>
                <a:ext cx="12217758" cy="509136"/>
                <a:chOff x="-25758" y="3593204"/>
                <a:chExt cx="12505386" cy="509136"/>
              </a:xfrm>
            </p:grpSpPr>
            <p:grpSp>
              <p:nvGrpSpPr>
                <p:cNvPr id="9" name="Groupe 7">
                  <a:extLst>
                    <a:ext uri="{FF2B5EF4-FFF2-40B4-BE49-F238E27FC236}">
                      <a16:creationId xmlns:a16="http://schemas.microsoft.com/office/drawing/2014/main" id="{25018D15-50B6-442F-A998-3DC48A2D6593}"/>
                    </a:ext>
                  </a:extLst>
                </p:cNvPr>
                <p:cNvGrpSpPr/>
                <p:nvPr/>
              </p:nvGrpSpPr>
              <p:grpSpPr>
                <a:xfrm>
                  <a:off x="-25758" y="3863662"/>
                  <a:ext cx="12505386" cy="0"/>
                  <a:chOff x="-25758" y="3863662"/>
                  <a:chExt cx="12505386" cy="0"/>
                </a:xfrm>
              </p:grpSpPr>
              <p:cxnSp>
                <p:nvCxnSpPr>
                  <p:cNvPr id="11" name="Connecteur droit 5">
                    <a:extLst>
                      <a:ext uri="{FF2B5EF4-FFF2-40B4-BE49-F238E27FC236}">
                        <a16:creationId xmlns:a16="http://schemas.microsoft.com/office/drawing/2014/main" id="{FCE9EB12-5943-4C8D-90F7-78E78BFFC01C}"/>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2" name="Connecteur droit 4">
                    <a:extLst>
                      <a:ext uri="{FF2B5EF4-FFF2-40B4-BE49-F238E27FC236}">
                        <a16:creationId xmlns:a16="http://schemas.microsoft.com/office/drawing/2014/main" id="{E89C223A-3BEA-44E3-9BFC-FCE747F641DF}"/>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0" name="Ellipse 8">
                  <a:extLst>
                    <a:ext uri="{FF2B5EF4-FFF2-40B4-BE49-F238E27FC236}">
                      <a16:creationId xmlns:a16="http://schemas.microsoft.com/office/drawing/2014/main" id="{339CE986-61AD-4209-8EF5-BB7C7C2E10EB}"/>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8" name="Shape 61">
                <a:extLst>
                  <a:ext uri="{FF2B5EF4-FFF2-40B4-BE49-F238E27FC236}">
                    <a16:creationId xmlns:a16="http://schemas.microsoft.com/office/drawing/2014/main" id="{CE03C937-1596-4860-9C6F-DA3AC0BDAF3E}"/>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Etat de l’art:</a:t>
                </a:r>
              </a:p>
            </p:txBody>
          </p:sp>
        </p:grpSp>
        <p:pic>
          <p:nvPicPr>
            <p:cNvPr id="6" name="Picture 5">
              <a:extLst>
                <a:ext uri="{FF2B5EF4-FFF2-40B4-BE49-F238E27FC236}">
                  <a16:creationId xmlns:a16="http://schemas.microsoft.com/office/drawing/2014/main" id="{018BF821-C8B3-400F-B09F-F128701EA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70" y="411248"/>
              <a:ext cx="541055" cy="545759"/>
            </a:xfrm>
            <a:prstGeom prst="rect">
              <a:avLst/>
            </a:prstGeom>
          </p:spPr>
        </p:pic>
      </p:grpSp>
      <p:sp>
        <p:nvSpPr>
          <p:cNvPr id="14" name="ZoneTexte 52">
            <a:extLst>
              <a:ext uri="{FF2B5EF4-FFF2-40B4-BE49-F238E27FC236}">
                <a16:creationId xmlns:a16="http://schemas.microsoft.com/office/drawing/2014/main" id="{234E885D-970C-42C5-9EAD-6529EA247B4B}"/>
              </a:ext>
            </a:extLst>
          </p:cNvPr>
          <p:cNvSpPr txBox="1"/>
          <p:nvPr/>
        </p:nvSpPr>
        <p:spPr>
          <a:xfrm>
            <a:off x="1144725" y="2251605"/>
            <a:ext cx="8114119" cy="1420004"/>
          </a:xfrm>
          <a:prstGeom prst="rect">
            <a:avLst/>
          </a:prstGeom>
          <a:noFill/>
        </p:spPr>
        <p:txBody>
          <a:bodyPr wrap="square" rtlCol="0">
            <a:spAutoFit/>
          </a:bodyPr>
          <a:lstStyle/>
          <a:p>
            <a:pPr marL="457200" indent="-457200">
              <a:lnSpc>
                <a:spcPct val="150000"/>
              </a:lnSpc>
              <a:buFont typeface="+mj-lt"/>
              <a:buAutoNum type="arabicPeriod"/>
            </a:pPr>
            <a:r>
              <a:rPr lang="fr-FR" sz="2000" b="1" dirty="0">
                <a:solidFill>
                  <a:schemeClr val="accent6">
                    <a:lumMod val="50000"/>
                  </a:schemeClr>
                </a:solidFill>
                <a:latin typeface="Nirmala UI" panose="020B0502040204020203" pitchFamily="34" charset="0"/>
                <a:cs typeface="Nirmala UI" panose="020B0502040204020203" pitchFamily="34" charset="0"/>
              </a:rPr>
              <a:t>Mise en place de la matrice d’usage </a:t>
            </a:r>
          </a:p>
          <a:p>
            <a:pPr marL="457200" indent="-457200">
              <a:lnSpc>
                <a:spcPct val="150000"/>
              </a:lnSpc>
              <a:buFont typeface="+mj-lt"/>
              <a:buAutoNum type="arabicPeriod"/>
            </a:pPr>
            <a:r>
              <a:rPr lang="fr-FR" sz="2000" b="1" dirty="0">
                <a:solidFill>
                  <a:schemeClr val="accent6">
                    <a:lumMod val="50000"/>
                  </a:schemeClr>
                </a:solidFill>
                <a:latin typeface="Nirmala UI" panose="020B0502040204020203" pitchFamily="34" charset="0"/>
                <a:cs typeface="Nirmala UI" panose="020B0502040204020203" pitchFamily="34" charset="0"/>
              </a:rPr>
              <a:t>Identification des voisins des </a:t>
            </a:r>
            <a:r>
              <a:rPr lang="fr-FR" sz="2000" b="1" dirty="0" err="1">
                <a:solidFill>
                  <a:schemeClr val="accent6">
                    <a:lumMod val="50000"/>
                  </a:schemeClr>
                </a:solidFill>
                <a:latin typeface="Nirmala UI" panose="020B0502040204020203" pitchFamily="34" charset="0"/>
                <a:cs typeface="Nirmala UI" panose="020B0502040204020203" pitchFamily="34" charset="0"/>
              </a:rPr>
              <a:t>users</a:t>
            </a:r>
            <a:endParaRPr lang="fr-FR" sz="2000" b="1" dirty="0">
              <a:solidFill>
                <a:schemeClr val="accent6">
                  <a:lumMod val="50000"/>
                </a:schemeClr>
              </a:solidFill>
              <a:latin typeface="Nirmala UI" panose="020B0502040204020203" pitchFamily="34" charset="0"/>
              <a:cs typeface="Nirmala UI" panose="020B0502040204020203" pitchFamily="34" charset="0"/>
            </a:endParaRPr>
          </a:p>
          <a:p>
            <a:pPr marL="457200" indent="-457200">
              <a:lnSpc>
                <a:spcPct val="150000"/>
              </a:lnSpc>
              <a:buFont typeface="+mj-lt"/>
              <a:buAutoNum type="arabicPeriod"/>
            </a:pPr>
            <a:r>
              <a:rPr lang="fr-FR" sz="2000" b="1" dirty="0">
                <a:solidFill>
                  <a:schemeClr val="accent6">
                    <a:lumMod val="50000"/>
                  </a:schemeClr>
                </a:solidFill>
                <a:latin typeface="Nirmala UI" panose="020B0502040204020203" pitchFamily="34" charset="0"/>
                <a:cs typeface="Nirmala UI" panose="020B0502040204020203" pitchFamily="34" charset="0"/>
              </a:rPr>
              <a:t>Prédiction des ratings des </a:t>
            </a:r>
            <a:r>
              <a:rPr lang="fr-FR" sz="2000" b="1" dirty="0" err="1">
                <a:solidFill>
                  <a:schemeClr val="accent6">
                    <a:lumMod val="50000"/>
                  </a:schemeClr>
                </a:solidFill>
                <a:latin typeface="Nirmala UI" panose="020B0502040204020203" pitchFamily="34" charset="0"/>
                <a:cs typeface="Nirmala UI" panose="020B0502040204020203" pitchFamily="34" charset="0"/>
              </a:rPr>
              <a:t>users</a:t>
            </a:r>
            <a:r>
              <a:rPr lang="fr-FR" sz="2000" b="1" dirty="0">
                <a:solidFill>
                  <a:schemeClr val="accent6">
                    <a:lumMod val="50000"/>
                  </a:schemeClr>
                </a:solidFill>
                <a:latin typeface="Nirmala UI" panose="020B0502040204020203" pitchFamily="34" charset="0"/>
                <a:cs typeface="Nirmala UI" panose="020B0502040204020203" pitchFamily="34" charset="0"/>
              </a:rPr>
              <a:t> sur la base de leurs voisinages</a:t>
            </a:r>
          </a:p>
        </p:txBody>
      </p:sp>
      <p:sp>
        <p:nvSpPr>
          <p:cNvPr id="15" name="ZoneTexte 53">
            <a:extLst>
              <a:ext uri="{FF2B5EF4-FFF2-40B4-BE49-F238E27FC236}">
                <a16:creationId xmlns:a16="http://schemas.microsoft.com/office/drawing/2014/main" id="{9972CB00-4295-4528-8A43-A76B80553E6C}"/>
              </a:ext>
            </a:extLst>
          </p:cNvPr>
          <p:cNvSpPr txBox="1"/>
          <p:nvPr/>
        </p:nvSpPr>
        <p:spPr>
          <a:xfrm>
            <a:off x="498821" y="1790950"/>
            <a:ext cx="4444043" cy="400110"/>
          </a:xfrm>
          <a:prstGeom prst="rect">
            <a:avLst/>
          </a:prstGeom>
          <a:noFill/>
        </p:spPr>
        <p:txBody>
          <a:bodyPr wrap="square" rtlCol="0">
            <a:spAutoFit/>
          </a:bodyPr>
          <a:lstStyle/>
          <a:p>
            <a:pPr marL="457200" indent="-342900">
              <a:spcBef>
                <a:spcPts val="0"/>
              </a:spcBef>
              <a:buSzPts val="1800"/>
              <a:buFont typeface="Arial" panose="020B0604020202020204" pitchFamily="34" charset="0"/>
              <a:buChar char="●"/>
            </a:pPr>
            <a:r>
              <a:rPr lang="fr-FR" sz="2000" b="1" dirty="0">
                <a:solidFill>
                  <a:schemeClr val="accent6">
                    <a:lumMod val="50000"/>
                  </a:schemeClr>
                </a:solidFill>
                <a:latin typeface="Nirmala UI" panose="020B0502040204020203" pitchFamily="34" charset="0"/>
                <a:cs typeface="Nirmala UI" panose="020B0502040204020203" pitchFamily="34" charset="0"/>
              </a:rPr>
              <a:t>Processus en trois étapes :</a:t>
            </a:r>
          </a:p>
        </p:txBody>
      </p:sp>
      <p:grpSp>
        <p:nvGrpSpPr>
          <p:cNvPr id="21" name="Group 20">
            <a:extLst>
              <a:ext uri="{FF2B5EF4-FFF2-40B4-BE49-F238E27FC236}">
                <a16:creationId xmlns:a16="http://schemas.microsoft.com/office/drawing/2014/main" id="{04CB827E-29E5-4B4F-88E5-14E863C84715}"/>
              </a:ext>
            </a:extLst>
          </p:cNvPr>
          <p:cNvGrpSpPr/>
          <p:nvPr/>
        </p:nvGrpSpPr>
        <p:grpSpPr>
          <a:xfrm>
            <a:off x="498821" y="4213243"/>
            <a:ext cx="5353050" cy="1665145"/>
            <a:chOff x="498821" y="4213243"/>
            <a:chExt cx="5353050" cy="1665145"/>
          </a:xfrm>
        </p:grpSpPr>
        <p:pic>
          <p:nvPicPr>
            <p:cNvPr id="16" name="Image 54">
              <a:extLst>
                <a:ext uri="{FF2B5EF4-FFF2-40B4-BE49-F238E27FC236}">
                  <a16:creationId xmlns:a16="http://schemas.microsoft.com/office/drawing/2014/main" id="{487F3504-5DF0-422E-8D51-513F4F4A297D}"/>
                </a:ext>
              </a:extLst>
            </p:cNvPr>
            <p:cNvPicPr>
              <a:picLocks noChangeAspect="1"/>
            </p:cNvPicPr>
            <p:nvPr/>
          </p:nvPicPr>
          <p:blipFill>
            <a:blip r:embed="rId4"/>
            <a:stretch>
              <a:fillRect/>
            </a:stretch>
          </p:blipFill>
          <p:spPr>
            <a:xfrm>
              <a:off x="498821" y="4744913"/>
              <a:ext cx="5353050" cy="1133475"/>
            </a:xfrm>
            <a:prstGeom prst="rect">
              <a:avLst/>
            </a:prstGeom>
            <a:ln w="12700">
              <a:solidFill>
                <a:schemeClr val="tx1"/>
              </a:solidFill>
            </a:ln>
          </p:spPr>
        </p:pic>
        <p:sp>
          <p:nvSpPr>
            <p:cNvPr id="17" name="ZoneTexte 55">
              <a:extLst>
                <a:ext uri="{FF2B5EF4-FFF2-40B4-BE49-F238E27FC236}">
                  <a16:creationId xmlns:a16="http://schemas.microsoft.com/office/drawing/2014/main" id="{23854DFB-462E-4181-9BE5-8122EC5DDE15}"/>
                </a:ext>
              </a:extLst>
            </p:cNvPr>
            <p:cNvSpPr txBox="1"/>
            <p:nvPr/>
          </p:nvSpPr>
          <p:spPr>
            <a:xfrm>
              <a:off x="1292672" y="4213243"/>
              <a:ext cx="3047666" cy="646331"/>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accent6">
                      <a:lumMod val="50000"/>
                    </a:schemeClr>
                  </a:solidFill>
                  <a:latin typeface="Nirmala UI" panose="020B0502040204020203" pitchFamily="34" charset="0"/>
                  <a:cs typeface="Nirmala UI" panose="020B0502040204020203" pitchFamily="34" charset="0"/>
                </a:rPr>
                <a:t>Le calcul de similarité</a:t>
              </a:r>
            </a:p>
            <a:p>
              <a:endParaRPr lang="fr-FR" dirty="0"/>
            </a:p>
          </p:txBody>
        </p:sp>
      </p:grpSp>
      <p:grpSp>
        <p:nvGrpSpPr>
          <p:cNvPr id="22" name="Group 21">
            <a:extLst>
              <a:ext uri="{FF2B5EF4-FFF2-40B4-BE49-F238E27FC236}">
                <a16:creationId xmlns:a16="http://schemas.microsoft.com/office/drawing/2014/main" id="{B5D9B143-969F-4C06-B3CA-422405B4C0D3}"/>
              </a:ext>
            </a:extLst>
          </p:cNvPr>
          <p:cNvGrpSpPr/>
          <p:nvPr/>
        </p:nvGrpSpPr>
        <p:grpSpPr>
          <a:xfrm>
            <a:off x="5937735" y="4249821"/>
            <a:ext cx="6048375" cy="1635222"/>
            <a:chOff x="5937735" y="4249821"/>
            <a:chExt cx="6048375" cy="1635222"/>
          </a:xfrm>
        </p:grpSpPr>
        <p:sp>
          <p:nvSpPr>
            <p:cNvPr id="18" name="ZoneTexte 56">
              <a:extLst>
                <a:ext uri="{FF2B5EF4-FFF2-40B4-BE49-F238E27FC236}">
                  <a16:creationId xmlns:a16="http://schemas.microsoft.com/office/drawing/2014/main" id="{19A6DB5F-3F67-4A6E-95DA-29B13DD8ED68}"/>
                </a:ext>
              </a:extLst>
            </p:cNvPr>
            <p:cNvSpPr txBox="1"/>
            <p:nvPr/>
          </p:nvSpPr>
          <p:spPr>
            <a:xfrm>
              <a:off x="7877093" y="4249821"/>
              <a:ext cx="2971894"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accent6">
                      <a:lumMod val="50000"/>
                    </a:schemeClr>
                  </a:solidFill>
                  <a:latin typeface="Nirmala UI" panose="020B0502040204020203" pitchFamily="34" charset="0"/>
                  <a:cs typeface="Nirmala UI" panose="020B0502040204020203" pitchFamily="34" charset="0"/>
                </a:rPr>
                <a:t>La prédiction</a:t>
              </a:r>
            </a:p>
          </p:txBody>
        </p:sp>
        <p:pic>
          <p:nvPicPr>
            <p:cNvPr id="19" name="Image 57">
              <a:extLst>
                <a:ext uri="{FF2B5EF4-FFF2-40B4-BE49-F238E27FC236}">
                  <a16:creationId xmlns:a16="http://schemas.microsoft.com/office/drawing/2014/main" id="{4CA922F0-454E-468E-9F7F-1CF1E0C69ADA}"/>
                </a:ext>
              </a:extLst>
            </p:cNvPr>
            <p:cNvPicPr>
              <a:picLocks noChangeAspect="1"/>
            </p:cNvPicPr>
            <p:nvPr/>
          </p:nvPicPr>
          <p:blipFill>
            <a:blip r:embed="rId5"/>
            <a:stretch>
              <a:fillRect/>
            </a:stretch>
          </p:blipFill>
          <p:spPr>
            <a:xfrm>
              <a:off x="5937735" y="4744913"/>
              <a:ext cx="6048375" cy="1140130"/>
            </a:xfrm>
            <a:prstGeom prst="rect">
              <a:avLst/>
            </a:prstGeom>
            <a:ln w="12700">
              <a:solidFill>
                <a:schemeClr val="tx1"/>
              </a:solidFill>
            </a:ln>
          </p:spPr>
        </p:pic>
      </p:grpSp>
      <p:sp>
        <p:nvSpPr>
          <p:cNvPr id="20" name="ZoneTexte 55">
            <a:extLst>
              <a:ext uri="{FF2B5EF4-FFF2-40B4-BE49-F238E27FC236}">
                <a16:creationId xmlns:a16="http://schemas.microsoft.com/office/drawing/2014/main" id="{C9543BB5-3769-4BAC-B5D6-725DCFC9B6D6}"/>
              </a:ext>
            </a:extLst>
          </p:cNvPr>
          <p:cNvSpPr txBox="1"/>
          <p:nvPr/>
        </p:nvSpPr>
        <p:spPr>
          <a:xfrm>
            <a:off x="498821" y="1122788"/>
            <a:ext cx="3555672" cy="46166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400" b="1" dirty="0">
                <a:solidFill>
                  <a:srgbClr val="002142"/>
                </a:solidFill>
                <a:latin typeface="Nirmala UI" panose="020B0502040204020203" pitchFamily="34" charset="0"/>
                <a:cs typeface="Nirmala UI" panose="020B0502040204020203" pitchFamily="34" charset="0"/>
              </a:rPr>
              <a:t>Le FC basé mémoire</a:t>
            </a:r>
            <a:endParaRPr lang="fr-FR" sz="2000" b="1" dirty="0">
              <a:solidFill>
                <a:srgbClr val="002142"/>
              </a:solidFill>
              <a:latin typeface="Nirmala UI" panose="020B0502040204020203" pitchFamily="34" charset="0"/>
              <a:cs typeface="Nirmala UI" panose="020B0502040204020203" pitchFamily="34" charset="0"/>
            </a:endParaRPr>
          </a:p>
        </p:txBody>
      </p:sp>
      <p:sp>
        <p:nvSpPr>
          <p:cNvPr id="23" name="Ellipse 8">
            <a:extLst>
              <a:ext uri="{FF2B5EF4-FFF2-40B4-BE49-F238E27FC236}">
                <a16:creationId xmlns:a16="http://schemas.microsoft.com/office/drawing/2014/main" id="{8E4FD436-A587-4C96-A774-45E03A60E865}"/>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10</a:t>
            </a:r>
          </a:p>
        </p:txBody>
      </p:sp>
    </p:spTree>
    <p:extLst>
      <p:ext uri="{BB962C8B-B14F-4D97-AF65-F5344CB8AC3E}">
        <p14:creationId xmlns:p14="http://schemas.microsoft.com/office/powerpoint/2010/main" val="283990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6">
            <a:extLst>
              <a:ext uri="{FF2B5EF4-FFF2-40B4-BE49-F238E27FC236}">
                <a16:creationId xmlns:a16="http://schemas.microsoft.com/office/drawing/2014/main" id="{A1A4721F-9ECA-46A8-A976-554C9B6C567A}"/>
              </a:ext>
            </a:extLst>
          </p:cNvPr>
          <p:cNvSpPr txBox="1"/>
          <p:nvPr/>
        </p:nvSpPr>
        <p:spPr>
          <a:xfrm>
            <a:off x="4020073" y="1140550"/>
            <a:ext cx="3357916" cy="46166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2000" b="1" dirty="0">
                <a:solidFill>
                  <a:schemeClr val="accent6">
                    <a:lumMod val="50000"/>
                  </a:schemeClr>
                </a:solidFill>
                <a:latin typeface="Nirmala UI" panose="020B0502040204020203" pitchFamily="34" charset="0"/>
                <a:cs typeface="Nirmala UI" panose="020B0502040204020203" pitchFamily="34" charset="0"/>
              </a:rPr>
              <a:t> </a:t>
            </a:r>
            <a:r>
              <a:rPr lang="fr-FR" sz="2400" b="1" dirty="0">
                <a:solidFill>
                  <a:srgbClr val="002142"/>
                </a:solidFill>
                <a:latin typeface="Nirmala UI" panose="020B0502040204020203" pitchFamily="34" charset="0"/>
                <a:cs typeface="Nirmala UI" panose="020B0502040204020203" pitchFamily="34" charset="0"/>
              </a:rPr>
              <a:t>Le FC </a:t>
            </a:r>
            <a:r>
              <a:rPr lang="fr" sz="2400" b="1" dirty="0">
                <a:solidFill>
                  <a:srgbClr val="002142"/>
                </a:solidFill>
                <a:latin typeface="Nirmala UI" panose="020B0502040204020203" pitchFamily="34" charset="0"/>
                <a:cs typeface="Nirmala UI" panose="020B0502040204020203" pitchFamily="34" charset="0"/>
              </a:rPr>
              <a:t>basé mémoire</a:t>
            </a:r>
            <a:endParaRPr lang="fr-FR" sz="2400" b="1" dirty="0">
              <a:solidFill>
                <a:srgbClr val="002142"/>
              </a:solidFill>
              <a:latin typeface="Nirmala UI" panose="020B0502040204020203" pitchFamily="34" charset="0"/>
              <a:cs typeface="Nirmala UI" panose="020B0502040204020203" pitchFamily="34" charset="0"/>
            </a:endParaRPr>
          </a:p>
        </p:txBody>
      </p:sp>
      <p:grpSp>
        <p:nvGrpSpPr>
          <p:cNvPr id="22" name="Group 21">
            <a:extLst>
              <a:ext uri="{FF2B5EF4-FFF2-40B4-BE49-F238E27FC236}">
                <a16:creationId xmlns:a16="http://schemas.microsoft.com/office/drawing/2014/main" id="{C0D95C1F-184F-405D-AECF-2C1DB8FB823A}"/>
              </a:ext>
            </a:extLst>
          </p:cNvPr>
          <p:cNvGrpSpPr/>
          <p:nvPr/>
        </p:nvGrpSpPr>
        <p:grpSpPr>
          <a:xfrm>
            <a:off x="1615828" y="1613945"/>
            <a:ext cx="3357917" cy="3999442"/>
            <a:chOff x="1615828" y="1613945"/>
            <a:chExt cx="3357917" cy="3999442"/>
          </a:xfrm>
        </p:grpSpPr>
        <p:pic>
          <p:nvPicPr>
            <p:cNvPr id="4" name="Google Shape;499;p48">
              <a:extLst>
                <a:ext uri="{FF2B5EF4-FFF2-40B4-BE49-F238E27FC236}">
                  <a16:creationId xmlns:a16="http://schemas.microsoft.com/office/drawing/2014/main" id="{D61CA07D-B2DB-4379-9ADE-BB7C47BD8051}"/>
                </a:ext>
              </a:extLst>
            </p:cNvPr>
            <p:cNvPicPr preferRelativeResize="0"/>
            <p:nvPr/>
          </p:nvPicPr>
          <p:blipFill>
            <a:blip r:embed="rId3">
              <a:alphaModFix/>
            </a:blip>
            <a:stretch>
              <a:fillRect/>
            </a:stretch>
          </p:blipFill>
          <p:spPr>
            <a:xfrm>
              <a:off x="1615828" y="2311075"/>
              <a:ext cx="3357917" cy="2859252"/>
            </a:xfrm>
            <a:prstGeom prst="rect">
              <a:avLst/>
            </a:prstGeom>
            <a:noFill/>
            <a:ln w="9525">
              <a:solidFill>
                <a:schemeClr val="tx1"/>
              </a:solidFill>
            </a:ln>
          </p:spPr>
        </p:pic>
        <p:cxnSp>
          <p:nvCxnSpPr>
            <p:cNvPr id="7" name="Connecteur droit avec flèche 3">
              <a:extLst>
                <a:ext uri="{FF2B5EF4-FFF2-40B4-BE49-F238E27FC236}">
                  <a16:creationId xmlns:a16="http://schemas.microsoft.com/office/drawing/2014/main" id="{EDA3DEA6-D0C0-4E7D-8C84-42ECC4B9C929}"/>
                </a:ext>
              </a:extLst>
            </p:cNvPr>
            <p:cNvCxnSpPr>
              <a:cxnSpLocks/>
            </p:cNvCxnSpPr>
            <p:nvPr/>
          </p:nvCxnSpPr>
          <p:spPr>
            <a:xfrm flipH="1">
              <a:off x="3598609" y="1613945"/>
              <a:ext cx="955806" cy="635899"/>
            </a:xfrm>
            <a:prstGeom prst="straightConnector1">
              <a:avLst/>
            </a:prstGeom>
            <a:ln w="38100">
              <a:solidFill>
                <a:srgbClr val="002142"/>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6">
              <a:extLst>
                <a:ext uri="{FF2B5EF4-FFF2-40B4-BE49-F238E27FC236}">
                  <a16:creationId xmlns:a16="http://schemas.microsoft.com/office/drawing/2014/main" id="{385C4C38-78F1-4633-A586-67B7B93FDEB0}"/>
                </a:ext>
              </a:extLst>
            </p:cNvPr>
            <p:cNvSpPr txBox="1"/>
            <p:nvPr/>
          </p:nvSpPr>
          <p:spPr>
            <a:xfrm>
              <a:off x="2737122" y="5244055"/>
              <a:ext cx="1722974" cy="369332"/>
            </a:xfrm>
            <a:prstGeom prst="rect">
              <a:avLst/>
            </a:prstGeom>
            <a:noFill/>
          </p:spPr>
          <p:txBody>
            <a:bodyPr wrap="square" rtlCol="0">
              <a:spAutoFit/>
            </a:bodyPr>
            <a:lstStyle/>
            <a:p>
              <a:r>
                <a:rPr lang="fr-FR" b="1" dirty="0"/>
                <a:t>user-user</a:t>
              </a:r>
            </a:p>
          </p:txBody>
        </p:sp>
      </p:grpSp>
      <p:grpSp>
        <p:nvGrpSpPr>
          <p:cNvPr id="23" name="Group 22">
            <a:extLst>
              <a:ext uri="{FF2B5EF4-FFF2-40B4-BE49-F238E27FC236}">
                <a16:creationId xmlns:a16="http://schemas.microsoft.com/office/drawing/2014/main" id="{D70D7BE1-28CB-47CD-908C-E323623D0CF9}"/>
              </a:ext>
            </a:extLst>
          </p:cNvPr>
          <p:cNvGrpSpPr/>
          <p:nvPr/>
        </p:nvGrpSpPr>
        <p:grpSpPr>
          <a:xfrm>
            <a:off x="6823581" y="1613945"/>
            <a:ext cx="4008444" cy="4045569"/>
            <a:chOff x="6823581" y="1613945"/>
            <a:chExt cx="4008444" cy="4045569"/>
          </a:xfrm>
        </p:grpSpPr>
        <p:pic>
          <p:nvPicPr>
            <p:cNvPr id="5" name="Google Shape;500;p48">
              <a:extLst>
                <a:ext uri="{FF2B5EF4-FFF2-40B4-BE49-F238E27FC236}">
                  <a16:creationId xmlns:a16="http://schemas.microsoft.com/office/drawing/2014/main" id="{4C3C2AC8-32A6-4158-92C8-96721E295FCE}"/>
                </a:ext>
              </a:extLst>
            </p:cNvPr>
            <p:cNvPicPr preferRelativeResize="0"/>
            <p:nvPr/>
          </p:nvPicPr>
          <p:blipFill>
            <a:blip r:embed="rId4">
              <a:alphaModFix/>
            </a:blip>
            <a:stretch>
              <a:fillRect/>
            </a:stretch>
          </p:blipFill>
          <p:spPr>
            <a:xfrm>
              <a:off x="7118055" y="2269369"/>
              <a:ext cx="3713970" cy="2933056"/>
            </a:xfrm>
            <a:prstGeom prst="rect">
              <a:avLst/>
            </a:prstGeom>
            <a:noFill/>
            <a:ln w="12700">
              <a:solidFill>
                <a:schemeClr val="tx1"/>
              </a:solidFill>
            </a:ln>
          </p:spPr>
        </p:pic>
        <p:cxnSp>
          <p:nvCxnSpPr>
            <p:cNvPr id="8" name="Connecteur droit avec flèche 5">
              <a:extLst>
                <a:ext uri="{FF2B5EF4-FFF2-40B4-BE49-F238E27FC236}">
                  <a16:creationId xmlns:a16="http://schemas.microsoft.com/office/drawing/2014/main" id="{0FC410B6-1DA3-489F-ACC4-83F69E1F8D78}"/>
                </a:ext>
              </a:extLst>
            </p:cNvPr>
            <p:cNvCxnSpPr>
              <a:cxnSpLocks/>
            </p:cNvCxnSpPr>
            <p:nvPr/>
          </p:nvCxnSpPr>
          <p:spPr>
            <a:xfrm>
              <a:off x="6823581" y="1613945"/>
              <a:ext cx="1133124" cy="613322"/>
            </a:xfrm>
            <a:prstGeom prst="straightConnector1">
              <a:avLst/>
            </a:prstGeom>
            <a:ln w="38100">
              <a:solidFill>
                <a:srgbClr val="002142"/>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57">
              <a:extLst>
                <a:ext uri="{FF2B5EF4-FFF2-40B4-BE49-F238E27FC236}">
                  <a16:creationId xmlns:a16="http://schemas.microsoft.com/office/drawing/2014/main" id="{3CDFA592-1993-4E57-B6A6-7167F4A32BB4}"/>
                </a:ext>
              </a:extLst>
            </p:cNvPr>
            <p:cNvSpPr txBox="1"/>
            <p:nvPr/>
          </p:nvSpPr>
          <p:spPr>
            <a:xfrm>
              <a:off x="8482432" y="5290182"/>
              <a:ext cx="1722974" cy="369332"/>
            </a:xfrm>
            <a:prstGeom prst="rect">
              <a:avLst/>
            </a:prstGeom>
            <a:noFill/>
          </p:spPr>
          <p:txBody>
            <a:bodyPr wrap="square" rtlCol="0">
              <a:spAutoFit/>
            </a:bodyPr>
            <a:lstStyle/>
            <a:p>
              <a:r>
                <a:rPr lang="fr-FR" b="1" dirty="0"/>
                <a:t>item-item</a:t>
              </a:r>
            </a:p>
          </p:txBody>
        </p:sp>
      </p:grpSp>
      <p:grpSp>
        <p:nvGrpSpPr>
          <p:cNvPr id="11" name="Group 10">
            <a:extLst>
              <a:ext uri="{FF2B5EF4-FFF2-40B4-BE49-F238E27FC236}">
                <a16:creationId xmlns:a16="http://schemas.microsoft.com/office/drawing/2014/main" id="{1666C1B6-C24D-4FCB-A9C3-0DFEEE5F870D}"/>
              </a:ext>
            </a:extLst>
          </p:cNvPr>
          <p:cNvGrpSpPr/>
          <p:nvPr/>
        </p:nvGrpSpPr>
        <p:grpSpPr>
          <a:xfrm>
            <a:off x="-12879" y="-11627"/>
            <a:ext cx="12217758" cy="793617"/>
            <a:chOff x="-12879" y="269733"/>
            <a:chExt cx="12217758" cy="793617"/>
          </a:xfrm>
        </p:grpSpPr>
        <p:grpSp>
          <p:nvGrpSpPr>
            <p:cNvPr id="12" name="Group 11">
              <a:extLst>
                <a:ext uri="{FF2B5EF4-FFF2-40B4-BE49-F238E27FC236}">
                  <a16:creationId xmlns:a16="http://schemas.microsoft.com/office/drawing/2014/main" id="{AEF65BF1-6993-49AC-9754-970AD2CE8186}"/>
                </a:ext>
              </a:extLst>
            </p:cNvPr>
            <p:cNvGrpSpPr/>
            <p:nvPr/>
          </p:nvGrpSpPr>
          <p:grpSpPr>
            <a:xfrm>
              <a:off x="-12879" y="269733"/>
              <a:ext cx="12217758" cy="793617"/>
              <a:chOff x="-12879" y="122772"/>
              <a:chExt cx="12217758" cy="793617"/>
            </a:xfrm>
          </p:grpSpPr>
          <p:grpSp>
            <p:nvGrpSpPr>
              <p:cNvPr id="14" name="Groupe 10">
                <a:extLst>
                  <a:ext uri="{FF2B5EF4-FFF2-40B4-BE49-F238E27FC236}">
                    <a16:creationId xmlns:a16="http://schemas.microsoft.com/office/drawing/2014/main" id="{982B35E8-4DAA-48E9-8751-C07098BE89EA}"/>
                  </a:ext>
                </a:extLst>
              </p:cNvPr>
              <p:cNvGrpSpPr/>
              <p:nvPr/>
            </p:nvGrpSpPr>
            <p:grpSpPr>
              <a:xfrm>
                <a:off x="-12879" y="287164"/>
                <a:ext cx="12217758" cy="509136"/>
                <a:chOff x="-25758" y="3593204"/>
                <a:chExt cx="12505386" cy="509136"/>
              </a:xfrm>
            </p:grpSpPr>
            <p:grpSp>
              <p:nvGrpSpPr>
                <p:cNvPr id="16" name="Groupe 7">
                  <a:extLst>
                    <a:ext uri="{FF2B5EF4-FFF2-40B4-BE49-F238E27FC236}">
                      <a16:creationId xmlns:a16="http://schemas.microsoft.com/office/drawing/2014/main" id="{C747B2E7-A8C8-40C8-925C-AE6D152629CF}"/>
                    </a:ext>
                  </a:extLst>
                </p:cNvPr>
                <p:cNvGrpSpPr/>
                <p:nvPr/>
              </p:nvGrpSpPr>
              <p:grpSpPr>
                <a:xfrm>
                  <a:off x="-25758" y="3863662"/>
                  <a:ext cx="12505386" cy="0"/>
                  <a:chOff x="-25758" y="3863662"/>
                  <a:chExt cx="12505386" cy="0"/>
                </a:xfrm>
              </p:grpSpPr>
              <p:cxnSp>
                <p:nvCxnSpPr>
                  <p:cNvPr id="18" name="Connecteur droit 5">
                    <a:extLst>
                      <a:ext uri="{FF2B5EF4-FFF2-40B4-BE49-F238E27FC236}">
                        <a16:creationId xmlns:a16="http://schemas.microsoft.com/office/drawing/2014/main" id="{6B55A5B1-D67B-4417-9754-C35707C16060}"/>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9" name="Connecteur droit 4">
                    <a:extLst>
                      <a:ext uri="{FF2B5EF4-FFF2-40B4-BE49-F238E27FC236}">
                        <a16:creationId xmlns:a16="http://schemas.microsoft.com/office/drawing/2014/main" id="{1C7B8F68-4C8E-483D-9BC0-F61C669B28A4}"/>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7" name="Ellipse 8">
                  <a:extLst>
                    <a:ext uri="{FF2B5EF4-FFF2-40B4-BE49-F238E27FC236}">
                      <a16:creationId xmlns:a16="http://schemas.microsoft.com/office/drawing/2014/main" id="{6AAF86C7-FC4A-444C-918E-EA3155A4DE23}"/>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5" name="Shape 61">
                <a:extLst>
                  <a:ext uri="{FF2B5EF4-FFF2-40B4-BE49-F238E27FC236}">
                    <a16:creationId xmlns:a16="http://schemas.microsoft.com/office/drawing/2014/main" id="{49BC6D36-6B0B-44CF-B50A-46C4A43C0989}"/>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Etat de l’art:</a:t>
                </a:r>
              </a:p>
            </p:txBody>
          </p:sp>
        </p:grpSp>
        <p:pic>
          <p:nvPicPr>
            <p:cNvPr id="13" name="Picture 12">
              <a:extLst>
                <a:ext uri="{FF2B5EF4-FFF2-40B4-BE49-F238E27FC236}">
                  <a16:creationId xmlns:a16="http://schemas.microsoft.com/office/drawing/2014/main" id="{95610D27-406E-48D6-9FD0-5B08BAE2E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70" y="411248"/>
              <a:ext cx="541055" cy="545759"/>
            </a:xfrm>
            <a:prstGeom prst="rect">
              <a:avLst/>
            </a:prstGeom>
          </p:spPr>
        </p:pic>
      </p:grpSp>
      <p:sp>
        <p:nvSpPr>
          <p:cNvPr id="24" name="Ellipse 8">
            <a:extLst>
              <a:ext uri="{FF2B5EF4-FFF2-40B4-BE49-F238E27FC236}">
                <a16:creationId xmlns:a16="http://schemas.microsoft.com/office/drawing/2014/main" id="{21F8E1FF-B60E-4791-B7C8-C8F0BECA98F4}"/>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11</a:t>
            </a:r>
          </a:p>
        </p:txBody>
      </p:sp>
    </p:spTree>
    <p:extLst>
      <p:ext uri="{BB962C8B-B14F-4D97-AF65-F5344CB8AC3E}">
        <p14:creationId xmlns:p14="http://schemas.microsoft.com/office/powerpoint/2010/main" val="372134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lipse 8">
            <a:extLst>
              <a:ext uri="{FF2B5EF4-FFF2-40B4-BE49-F238E27FC236}">
                <a16:creationId xmlns:a16="http://schemas.microsoft.com/office/drawing/2014/main" id="{AD288D3D-0418-4BD1-98C1-67D1889608F4}"/>
              </a:ext>
            </a:extLst>
          </p:cNvPr>
          <p:cNvSpPr/>
          <p:nvPr/>
        </p:nvSpPr>
        <p:spPr>
          <a:xfrm>
            <a:off x="11465169" y="6257216"/>
            <a:ext cx="714546" cy="576741"/>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12</a:t>
            </a:r>
          </a:p>
        </p:txBody>
      </p:sp>
      <p:sp>
        <p:nvSpPr>
          <p:cNvPr id="4" name="ZoneTexte 18">
            <a:extLst>
              <a:ext uri="{FF2B5EF4-FFF2-40B4-BE49-F238E27FC236}">
                <a16:creationId xmlns:a16="http://schemas.microsoft.com/office/drawing/2014/main" id="{3FE5FB59-20E9-48EF-9470-A4F0BA790C63}"/>
              </a:ext>
            </a:extLst>
          </p:cNvPr>
          <p:cNvSpPr txBox="1"/>
          <p:nvPr/>
        </p:nvSpPr>
        <p:spPr>
          <a:xfrm>
            <a:off x="605049" y="1018953"/>
            <a:ext cx="3555672" cy="46166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400" b="1" dirty="0">
                <a:solidFill>
                  <a:schemeClr val="accent6">
                    <a:lumMod val="50000"/>
                  </a:schemeClr>
                </a:solidFill>
                <a:latin typeface="Nirmala UI" panose="020B0502040204020203" pitchFamily="34" charset="0"/>
                <a:cs typeface="Nirmala UI" panose="020B0502040204020203" pitchFamily="34" charset="0"/>
              </a:rPr>
              <a:t> </a:t>
            </a:r>
            <a:r>
              <a:rPr lang="fr-FR" sz="2400" b="1" dirty="0">
                <a:solidFill>
                  <a:srgbClr val="002142"/>
                </a:solidFill>
                <a:latin typeface="Nirmala UI" panose="020B0502040204020203" pitchFamily="34" charset="0"/>
                <a:cs typeface="Nirmala UI" panose="020B0502040204020203" pitchFamily="34" charset="0"/>
              </a:rPr>
              <a:t>Le filtrage sémantique</a:t>
            </a:r>
          </a:p>
        </p:txBody>
      </p:sp>
      <p:sp>
        <p:nvSpPr>
          <p:cNvPr id="5" name="ZoneTexte 1">
            <a:extLst>
              <a:ext uri="{FF2B5EF4-FFF2-40B4-BE49-F238E27FC236}">
                <a16:creationId xmlns:a16="http://schemas.microsoft.com/office/drawing/2014/main" id="{8DE21753-056A-4AFD-BE3F-066A940A2AE0}"/>
              </a:ext>
            </a:extLst>
          </p:cNvPr>
          <p:cNvSpPr txBox="1"/>
          <p:nvPr/>
        </p:nvSpPr>
        <p:spPr>
          <a:xfrm>
            <a:off x="505297" y="1890062"/>
            <a:ext cx="8172385" cy="677108"/>
          </a:xfrm>
          <a:prstGeom prst="rect">
            <a:avLst/>
          </a:prstGeom>
          <a:noFill/>
        </p:spPr>
        <p:txBody>
          <a:bodyPr wrap="square" rtlCol="0">
            <a:spAutoFit/>
          </a:bodyPr>
          <a:lstStyle/>
          <a:p>
            <a:pPr marL="342900" indent="-342900">
              <a:buFont typeface="Wingdings" panose="05000000000000000000" pitchFamily="2" charset="2"/>
              <a:buChar char="§"/>
            </a:pPr>
            <a:r>
              <a:rPr lang="fr-FR" sz="2000" b="1" dirty="0">
                <a:solidFill>
                  <a:schemeClr val="accent6">
                    <a:lumMod val="50000"/>
                  </a:schemeClr>
                </a:solidFill>
                <a:latin typeface="Nirmala UI" panose="020B0502040204020203" pitchFamily="34" charset="0"/>
                <a:cs typeface="Nirmala UI" panose="020B0502040204020203" pitchFamily="34" charset="0"/>
              </a:rPr>
              <a:t>Utilise les ontologies (l’information sémantique)</a:t>
            </a:r>
            <a:endParaRPr lang="fr-FR" sz="2000" b="1" dirty="0">
              <a:latin typeface="Nirmala UI" panose="020B0502040204020203" pitchFamily="34" charset="0"/>
              <a:cs typeface="Nirmala UI" panose="020B0502040204020203" pitchFamily="34" charset="0"/>
            </a:endParaRPr>
          </a:p>
          <a:p>
            <a:pPr marL="285750" indent="-285750">
              <a:buFont typeface="Wingdings" panose="05000000000000000000" pitchFamily="2" charset="2"/>
              <a:buChar char="§"/>
            </a:pPr>
            <a:endParaRPr lang="fr-FR" dirty="0"/>
          </a:p>
        </p:txBody>
      </p:sp>
      <p:sp>
        <p:nvSpPr>
          <p:cNvPr id="6" name="ZoneTexte 29">
            <a:extLst>
              <a:ext uri="{FF2B5EF4-FFF2-40B4-BE49-F238E27FC236}">
                <a16:creationId xmlns:a16="http://schemas.microsoft.com/office/drawing/2014/main" id="{CFDFB0BF-F8E2-42E3-AD64-8BCA9825980A}"/>
              </a:ext>
            </a:extLst>
          </p:cNvPr>
          <p:cNvSpPr txBox="1"/>
          <p:nvPr/>
        </p:nvSpPr>
        <p:spPr>
          <a:xfrm>
            <a:off x="1484107" y="4723227"/>
            <a:ext cx="2243706"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accent6">
                    <a:lumMod val="50000"/>
                  </a:schemeClr>
                </a:solidFill>
              </a:rPr>
              <a:t> Entre items</a:t>
            </a:r>
          </a:p>
        </p:txBody>
      </p:sp>
      <p:sp>
        <p:nvSpPr>
          <p:cNvPr id="7" name="ZoneTexte 30">
            <a:extLst>
              <a:ext uri="{FF2B5EF4-FFF2-40B4-BE49-F238E27FC236}">
                <a16:creationId xmlns:a16="http://schemas.microsoft.com/office/drawing/2014/main" id="{F15E0522-D65E-454D-8CAF-7CA143110D1E}"/>
              </a:ext>
            </a:extLst>
          </p:cNvPr>
          <p:cNvSpPr txBox="1"/>
          <p:nvPr/>
        </p:nvSpPr>
        <p:spPr>
          <a:xfrm>
            <a:off x="8252997" y="4743532"/>
            <a:ext cx="2243706" cy="369332"/>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accent6">
                    <a:lumMod val="50000"/>
                  </a:schemeClr>
                </a:solidFill>
              </a:rPr>
              <a:t> Entre user</a:t>
            </a:r>
          </a:p>
        </p:txBody>
      </p:sp>
      <p:pic>
        <p:nvPicPr>
          <p:cNvPr id="8" name="Image 32">
            <a:extLst>
              <a:ext uri="{FF2B5EF4-FFF2-40B4-BE49-F238E27FC236}">
                <a16:creationId xmlns:a16="http://schemas.microsoft.com/office/drawing/2014/main" id="{E91B976A-DB9B-4124-9693-4D653F92B864}"/>
              </a:ext>
            </a:extLst>
          </p:cNvPr>
          <p:cNvPicPr>
            <a:picLocks noChangeAspect="1"/>
          </p:cNvPicPr>
          <p:nvPr/>
        </p:nvPicPr>
        <p:blipFill>
          <a:blip r:embed="rId3"/>
          <a:stretch>
            <a:fillRect/>
          </a:stretch>
        </p:blipFill>
        <p:spPr>
          <a:xfrm>
            <a:off x="877801" y="5137980"/>
            <a:ext cx="4589740" cy="1101896"/>
          </a:xfrm>
          <a:prstGeom prst="rect">
            <a:avLst/>
          </a:prstGeom>
          <a:ln w="12700">
            <a:solidFill>
              <a:schemeClr val="tx1"/>
            </a:solidFill>
          </a:ln>
        </p:spPr>
      </p:pic>
      <p:pic>
        <p:nvPicPr>
          <p:cNvPr id="9" name="Image 34">
            <a:extLst>
              <a:ext uri="{FF2B5EF4-FFF2-40B4-BE49-F238E27FC236}">
                <a16:creationId xmlns:a16="http://schemas.microsoft.com/office/drawing/2014/main" id="{5AB1182C-63E8-4C38-871F-BCC75CA496F2}"/>
              </a:ext>
            </a:extLst>
          </p:cNvPr>
          <p:cNvPicPr>
            <a:picLocks noChangeAspect="1"/>
          </p:cNvPicPr>
          <p:nvPr/>
        </p:nvPicPr>
        <p:blipFill>
          <a:blip r:embed="rId4"/>
          <a:stretch>
            <a:fillRect/>
          </a:stretch>
        </p:blipFill>
        <p:spPr>
          <a:xfrm>
            <a:off x="5873262" y="5132949"/>
            <a:ext cx="5873262" cy="1104182"/>
          </a:xfrm>
          <a:prstGeom prst="rect">
            <a:avLst/>
          </a:prstGeom>
          <a:ln w="12700">
            <a:solidFill>
              <a:schemeClr val="tx1"/>
            </a:solidFill>
          </a:ln>
        </p:spPr>
      </p:pic>
      <p:sp>
        <p:nvSpPr>
          <p:cNvPr id="10" name="ZoneTexte 33">
            <a:extLst>
              <a:ext uri="{FF2B5EF4-FFF2-40B4-BE49-F238E27FC236}">
                <a16:creationId xmlns:a16="http://schemas.microsoft.com/office/drawing/2014/main" id="{1548675D-14D2-4CBB-81DB-8C557F2D06EC}"/>
              </a:ext>
            </a:extLst>
          </p:cNvPr>
          <p:cNvSpPr txBox="1"/>
          <p:nvPr/>
        </p:nvSpPr>
        <p:spPr>
          <a:xfrm>
            <a:off x="833652" y="2767526"/>
            <a:ext cx="9189582" cy="1843197"/>
          </a:xfrm>
          <a:prstGeom prst="rect">
            <a:avLst/>
          </a:prstGeom>
          <a:noFill/>
        </p:spPr>
        <p:txBody>
          <a:bodyPr wrap="square" rtlCol="0">
            <a:spAutoFit/>
          </a:bodyPr>
          <a:lstStyle/>
          <a:p>
            <a:pPr marL="457200" indent="-457200">
              <a:lnSpc>
                <a:spcPct val="200000"/>
              </a:lnSpc>
              <a:buFont typeface="+mj-lt"/>
              <a:buAutoNum type="arabicPeriod"/>
            </a:pPr>
            <a:r>
              <a:rPr lang="fr-FR" sz="2000" b="1" dirty="0">
                <a:solidFill>
                  <a:srgbClr val="003468"/>
                </a:solidFill>
                <a:latin typeface="Nirmala UI" panose="020B0502040204020203" pitchFamily="34" charset="0"/>
                <a:cs typeface="Nirmala UI" panose="020B0502040204020203" pitchFamily="34" charset="0"/>
              </a:rPr>
              <a:t>Le calcul de similarité entre items</a:t>
            </a:r>
          </a:p>
          <a:p>
            <a:pPr marL="457200" indent="-457200">
              <a:lnSpc>
                <a:spcPct val="200000"/>
              </a:lnSpc>
              <a:buFont typeface="+mj-lt"/>
              <a:buAutoNum type="arabicPeriod"/>
            </a:pPr>
            <a:r>
              <a:rPr lang="fr-FR" sz="2000" b="1" dirty="0">
                <a:solidFill>
                  <a:srgbClr val="003468"/>
                </a:solidFill>
                <a:latin typeface="Nirmala UI" panose="020B0502040204020203" pitchFamily="34" charset="0"/>
                <a:cs typeface="Nirmala UI" panose="020B0502040204020203" pitchFamily="34" charset="0"/>
              </a:rPr>
              <a:t>Le calcul de similarité entre </a:t>
            </a:r>
            <a:r>
              <a:rPr lang="fr-FR" sz="2000" b="1" dirty="0" err="1">
                <a:solidFill>
                  <a:srgbClr val="003468"/>
                </a:solidFill>
                <a:latin typeface="Nirmala UI" panose="020B0502040204020203" pitchFamily="34" charset="0"/>
                <a:cs typeface="Nirmala UI" panose="020B0502040204020203" pitchFamily="34" charset="0"/>
              </a:rPr>
              <a:t>users</a:t>
            </a:r>
            <a:r>
              <a:rPr lang="fr-FR" sz="2000" b="1" dirty="0">
                <a:solidFill>
                  <a:srgbClr val="003468"/>
                </a:solidFill>
                <a:latin typeface="Nirmala UI" panose="020B0502040204020203" pitchFamily="34" charset="0"/>
                <a:cs typeface="Nirmala UI" panose="020B0502040204020203" pitchFamily="34" charset="0"/>
              </a:rPr>
              <a:t> (Identification des voisins des </a:t>
            </a:r>
            <a:r>
              <a:rPr lang="fr-FR" sz="2000" b="1" dirty="0" err="1">
                <a:solidFill>
                  <a:srgbClr val="003468"/>
                </a:solidFill>
                <a:latin typeface="Nirmala UI" panose="020B0502040204020203" pitchFamily="34" charset="0"/>
                <a:cs typeface="Nirmala UI" panose="020B0502040204020203" pitchFamily="34" charset="0"/>
              </a:rPr>
              <a:t>users</a:t>
            </a:r>
            <a:r>
              <a:rPr lang="fr-FR" sz="2000" b="1" dirty="0">
                <a:solidFill>
                  <a:srgbClr val="003468"/>
                </a:solidFill>
                <a:latin typeface="Nirmala UI" panose="020B0502040204020203" pitchFamily="34" charset="0"/>
                <a:cs typeface="Nirmala UI" panose="020B0502040204020203" pitchFamily="34" charset="0"/>
              </a:rPr>
              <a:t>)</a:t>
            </a:r>
          </a:p>
          <a:p>
            <a:pPr marL="457200" indent="-457200">
              <a:lnSpc>
                <a:spcPct val="200000"/>
              </a:lnSpc>
              <a:buFont typeface="+mj-lt"/>
              <a:buAutoNum type="arabicPeriod"/>
            </a:pPr>
            <a:r>
              <a:rPr lang="fr-FR" sz="2000" b="1" dirty="0">
                <a:solidFill>
                  <a:srgbClr val="003468"/>
                </a:solidFill>
                <a:latin typeface="Nirmala UI" panose="020B0502040204020203" pitchFamily="34" charset="0"/>
                <a:cs typeface="Nirmala UI" panose="020B0502040204020203" pitchFamily="34" charset="0"/>
              </a:rPr>
              <a:t>Prédiction des ratings des </a:t>
            </a:r>
            <a:r>
              <a:rPr lang="fr-FR" sz="2000" b="1" dirty="0" err="1">
                <a:solidFill>
                  <a:srgbClr val="003468"/>
                </a:solidFill>
                <a:latin typeface="Nirmala UI" panose="020B0502040204020203" pitchFamily="34" charset="0"/>
                <a:cs typeface="Nirmala UI" panose="020B0502040204020203" pitchFamily="34" charset="0"/>
              </a:rPr>
              <a:t>users</a:t>
            </a:r>
            <a:r>
              <a:rPr lang="fr-FR" sz="2000" b="1" dirty="0">
                <a:solidFill>
                  <a:srgbClr val="003468"/>
                </a:solidFill>
                <a:latin typeface="Nirmala UI" panose="020B0502040204020203" pitchFamily="34" charset="0"/>
                <a:cs typeface="Nirmala UI" panose="020B0502040204020203" pitchFamily="34" charset="0"/>
              </a:rPr>
              <a:t> sur la base de leurs voisinages</a:t>
            </a:r>
          </a:p>
        </p:txBody>
      </p:sp>
      <p:sp>
        <p:nvSpPr>
          <p:cNvPr id="11" name="ZoneTexte 35">
            <a:extLst>
              <a:ext uri="{FF2B5EF4-FFF2-40B4-BE49-F238E27FC236}">
                <a16:creationId xmlns:a16="http://schemas.microsoft.com/office/drawing/2014/main" id="{603F028B-C164-4C52-BC9F-8EED543ED27A}"/>
              </a:ext>
            </a:extLst>
          </p:cNvPr>
          <p:cNvSpPr txBox="1"/>
          <p:nvPr/>
        </p:nvSpPr>
        <p:spPr>
          <a:xfrm>
            <a:off x="386706" y="2352445"/>
            <a:ext cx="4444043" cy="400110"/>
          </a:xfrm>
          <a:prstGeom prst="rect">
            <a:avLst/>
          </a:prstGeom>
          <a:noFill/>
        </p:spPr>
        <p:txBody>
          <a:bodyPr wrap="square" rtlCol="0">
            <a:spAutoFit/>
          </a:bodyPr>
          <a:lstStyle/>
          <a:p>
            <a:pPr marL="457200" indent="-342900">
              <a:spcBef>
                <a:spcPts val="0"/>
              </a:spcBef>
              <a:buSzPts val="1800"/>
              <a:buFont typeface="Wingdings" panose="05000000000000000000" pitchFamily="2" charset="2"/>
              <a:buChar char="§"/>
            </a:pPr>
            <a:r>
              <a:rPr lang="fr-FR" sz="2000" b="1" dirty="0">
                <a:solidFill>
                  <a:schemeClr val="accent6">
                    <a:lumMod val="50000"/>
                  </a:schemeClr>
                </a:solidFill>
                <a:latin typeface="Nirmala UI" panose="020B0502040204020203" pitchFamily="34" charset="0"/>
                <a:cs typeface="Nirmala UI" panose="020B0502040204020203" pitchFamily="34" charset="0"/>
              </a:rPr>
              <a:t>Processus en trois étapes :</a:t>
            </a:r>
          </a:p>
        </p:txBody>
      </p:sp>
      <p:grpSp>
        <p:nvGrpSpPr>
          <p:cNvPr id="12" name="Group 11">
            <a:extLst>
              <a:ext uri="{FF2B5EF4-FFF2-40B4-BE49-F238E27FC236}">
                <a16:creationId xmlns:a16="http://schemas.microsoft.com/office/drawing/2014/main" id="{801D2CD4-67D4-4C86-B5A7-546BC2924DC3}"/>
              </a:ext>
            </a:extLst>
          </p:cNvPr>
          <p:cNvGrpSpPr/>
          <p:nvPr/>
        </p:nvGrpSpPr>
        <p:grpSpPr>
          <a:xfrm>
            <a:off x="-12879" y="-11627"/>
            <a:ext cx="12217758" cy="793617"/>
            <a:chOff x="-12879" y="269733"/>
            <a:chExt cx="12217758" cy="793617"/>
          </a:xfrm>
        </p:grpSpPr>
        <p:grpSp>
          <p:nvGrpSpPr>
            <p:cNvPr id="13" name="Group 12">
              <a:extLst>
                <a:ext uri="{FF2B5EF4-FFF2-40B4-BE49-F238E27FC236}">
                  <a16:creationId xmlns:a16="http://schemas.microsoft.com/office/drawing/2014/main" id="{BFCD01D0-79AD-4AB3-9308-483FF717AD04}"/>
                </a:ext>
              </a:extLst>
            </p:cNvPr>
            <p:cNvGrpSpPr/>
            <p:nvPr/>
          </p:nvGrpSpPr>
          <p:grpSpPr>
            <a:xfrm>
              <a:off x="-12879" y="269733"/>
              <a:ext cx="12217758" cy="793617"/>
              <a:chOff x="-12879" y="122772"/>
              <a:chExt cx="12217758" cy="793617"/>
            </a:xfrm>
          </p:grpSpPr>
          <p:grpSp>
            <p:nvGrpSpPr>
              <p:cNvPr id="15" name="Groupe 10">
                <a:extLst>
                  <a:ext uri="{FF2B5EF4-FFF2-40B4-BE49-F238E27FC236}">
                    <a16:creationId xmlns:a16="http://schemas.microsoft.com/office/drawing/2014/main" id="{2F741194-4A7B-40DA-86FD-653C56E2C648}"/>
                  </a:ext>
                </a:extLst>
              </p:cNvPr>
              <p:cNvGrpSpPr/>
              <p:nvPr/>
            </p:nvGrpSpPr>
            <p:grpSpPr>
              <a:xfrm>
                <a:off x="-12879" y="287164"/>
                <a:ext cx="12217758" cy="509136"/>
                <a:chOff x="-25758" y="3593204"/>
                <a:chExt cx="12505386" cy="509136"/>
              </a:xfrm>
            </p:grpSpPr>
            <p:grpSp>
              <p:nvGrpSpPr>
                <p:cNvPr id="17" name="Groupe 7">
                  <a:extLst>
                    <a:ext uri="{FF2B5EF4-FFF2-40B4-BE49-F238E27FC236}">
                      <a16:creationId xmlns:a16="http://schemas.microsoft.com/office/drawing/2014/main" id="{41168540-EDC0-456E-9D90-E540D333C347}"/>
                    </a:ext>
                  </a:extLst>
                </p:cNvPr>
                <p:cNvGrpSpPr/>
                <p:nvPr/>
              </p:nvGrpSpPr>
              <p:grpSpPr>
                <a:xfrm>
                  <a:off x="-25758" y="3863662"/>
                  <a:ext cx="12505386" cy="0"/>
                  <a:chOff x="-25758" y="3863662"/>
                  <a:chExt cx="12505386" cy="0"/>
                </a:xfrm>
              </p:grpSpPr>
              <p:cxnSp>
                <p:nvCxnSpPr>
                  <p:cNvPr id="19" name="Connecteur droit 5">
                    <a:extLst>
                      <a:ext uri="{FF2B5EF4-FFF2-40B4-BE49-F238E27FC236}">
                        <a16:creationId xmlns:a16="http://schemas.microsoft.com/office/drawing/2014/main" id="{2C5F37F9-820E-4CC0-982F-FA70A9DF215B}"/>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0" name="Connecteur droit 4">
                    <a:extLst>
                      <a:ext uri="{FF2B5EF4-FFF2-40B4-BE49-F238E27FC236}">
                        <a16:creationId xmlns:a16="http://schemas.microsoft.com/office/drawing/2014/main" id="{A7B61CDD-AFF2-452D-BDA9-8DA80CE5C445}"/>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8" name="Ellipse 8">
                  <a:extLst>
                    <a:ext uri="{FF2B5EF4-FFF2-40B4-BE49-F238E27FC236}">
                      <a16:creationId xmlns:a16="http://schemas.microsoft.com/office/drawing/2014/main" id="{0B2B11DF-418E-4782-A247-7ACBACC3D45A}"/>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6" name="Shape 61">
                <a:extLst>
                  <a:ext uri="{FF2B5EF4-FFF2-40B4-BE49-F238E27FC236}">
                    <a16:creationId xmlns:a16="http://schemas.microsoft.com/office/drawing/2014/main" id="{A75D09C8-88E2-41C7-89D2-079FB0E59B98}"/>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Etat de l’art:</a:t>
                </a:r>
              </a:p>
            </p:txBody>
          </p:sp>
        </p:grpSp>
        <p:pic>
          <p:nvPicPr>
            <p:cNvPr id="14" name="Picture 13">
              <a:extLst>
                <a:ext uri="{FF2B5EF4-FFF2-40B4-BE49-F238E27FC236}">
                  <a16:creationId xmlns:a16="http://schemas.microsoft.com/office/drawing/2014/main" id="{DCBC2E1E-51F2-4D2D-A16A-3E5C06F9BA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70" y="411248"/>
              <a:ext cx="541055" cy="545759"/>
            </a:xfrm>
            <a:prstGeom prst="rect">
              <a:avLst/>
            </a:prstGeom>
          </p:spPr>
        </p:pic>
      </p:grpSp>
    </p:spTree>
    <p:extLst>
      <p:ext uri="{BB962C8B-B14F-4D97-AF65-F5344CB8AC3E}">
        <p14:creationId xmlns:p14="http://schemas.microsoft.com/office/powerpoint/2010/main" val="325035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wipe(left)">
                                      <p:cBhvr>
                                        <p:cTn id="19" dur="500"/>
                                        <p:tgtEl>
                                          <p:spTgt spid="1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wipe(left)">
                                      <p:cBhvr>
                                        <p:cTn id="23" dur="500"/>
                                        <p:tgtEl>
                                          <p:spTgt spid="10">
                                            <p:txEl>
                                              <p:pRg st="1" end="1"/>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wipe(left)">
                                      <p:cBhvr>
                                        <p:cTn id="27" dur="500"/>
                                        <p:tgtEl>
                                          <p:spTgt spid="10">
                                            <p:txEl>
                                              <p:pRg st="2" end="2"/>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par>
                                <p:cTn id="32" presetID="2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par>
                                <p:cTn id="38" presetID="22" presetClass="entr" presetSubtype="4"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10" grpId="0" uiExpand="1" build="p"/>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1">
            <a:extLst>
              <a:ext uri="{FF2B5EF4-FFF2-40B4-BE49-F238E27FC236}">
                <a16:creationId xmlns:a16="http://schemas.microsoft.com/office/drawing/2014/main" id="{BF65B422-8B1C-4BA8-AE1A-29CF8EAFE74B}"/>
              </a:ext>
            </a:extLst>
          </p:cNvPr>
          <p:cNvSpPr txBox="1"/>
          <p:nvPr/>
        </p:nvSpPr>
        <p:spPr>
          <a:xfrm>
            <a:off x="3530731" y="1850553"/>
            <a:ext cx="4068418" cy="461665"/>
          </a:xfrm>
          <a:prstGeom prst="rect">
            <a:avLst/>
          </a:prstGeom>
          <a:noFill/>
        </p:spPr>
        <p:txBody>
          <a:bodyPr wrap="square" rtlCol="0">
            <a:spAutoFit/>
          </a:bodyPr>
          <a:lstStyle/>
          <a:p>
            <a:pPr lvl="1"/>
            <a:r>
              <a:rPr lang="fr-FR" sz="2400" b="1" dirty="0">
                <a:solidFill>
                  <a:schemeClr val="accent6">
                    <a:lumMod val="50000"/>
                  </a:schemeClr>
                </a:solidFill>
                <a:latin typeface="Nirmala UI" panose="020B0502040204020203" pitchFamily="34" charset="0"/>
                <a:cs typeface="Nirmala UI" panose="020B0502040204020203" pitchFamily="34" charset="0"/>
              </a:rPr>
              <a:t>  Types de classification </a:t>
            </a:r>
          </a:p>
        </p:txBody>
      </p:sp>
      <p:sp>
        <p:nvSpPr>
          <p:cNvPr id="6" name="ZoneTexte 2">
            <a:extLst>
              <a:ext uri="{FF2B5EF4-FFF2-40B4-BE49-F238E27FC236}">
                <a16:creationId xmlns:a16="http://schemas.microsoft.com/office/drawing/2014/main" id="{5C4F463F-E98F-42F7-8DB8-89CBB6EC4680}"/>
              </a:ext>
            </a:extLst>
          </p:cNvPr>
          <p:cNvSpPr txBox="1"/>
          <p:nvPr/>
        </p:nvSpPr>
        <p:spPr>
          <a:xfrm>
            <a:off x="1668839" y="2528982"/>
            <a:ext cx="2932626" cy="496674"/>
          </a:xfrm>
          <a:prstGeom prst="rect">
            <a:avLst/>
          </a:prstGeom>
          <a:noFill/>
        </p:spPr>
        <p:txBody>
          <a:bodyPr wrap="square" rtlCol="0">
            <a:spAutoFit/>
          </a:bodyPr>
          <a:lstStyle/>
          <a:p>
            <a:pPr algn="ctr">
              <a:lnSpc>
                <a:spcPct val="150000"/>
              </a:lnSpc>
            </a:pPr>
            <a:r>
              <a:rPr lang="fr-FR" sz="2000" b="1" dirty="0">
                <a:solidFill>
                  <a:srgbClr val="003468"/>
                </a:solidFill>
                <a:latin typeface="Nirmala UI" panose="020B0502040204020203" pitchFamily="34" charset="0"/>
                <a:cs typeface="Nirmala UI" panose="020B0502040204020203" pitchFamily="34" charset="0"/>
              </a:rPr>
              <a:t>Modèle supervisée</a:t>
            </a:r>
          </a:p>
        </p:txBody>
      </p:sp>
      <p:sp>
        <p:nvSpPr>
          <p:cNvPr id="7" name="ZoneTexte 17">
            <a:extLst>
              <a:ext uri="{FF2B5EF4-FFF2-40B4-BE49-F238E27FC236}">
                <a16:creationId xmlns:a16="http://schemas.microsoft.com/office/drawing/2014/main" id="{53E8D8E7-7008-4D1F-BE59-3A7519A809E1}"/>
              </a:ext>
            </a:extLst>
          </p:cNvPr>
          <p:cNvSpPr txBox="1"/>
          <p:nvPr/>
        </p:nvSpPr>
        <p:spPr>
          <a:xfrm>
            <a:off x="7126882" y="2619106"/>
            <a:ext cx="3672229" cy="677108"/>
          </a:xfrm>
          <a:prstGeom prst="rect">
            <a:avLst/>
          </a:prstGeom>
          <a:noFill/>
        </p:spPr>
        <p:txBody>
          <a:bodyPr wrap="square" rtlCol="0">
            <a:spAutoFit/>
          </a:bodyPr>
          <a:lstStyle/>
          <a:p>
            <a:pPr algn="ctr"/>
            <a:r>
              <a:rPr lang="fr-FR" sz="2000" b="1" dirty="0">
                <a:solidFill>
                  <a:srgbClr val="003468"/>
                </a:solidFill>
                <a:latin typeface="Nirmala UI" panose="020B0502040204020203" pitchFamily="34" charset="0"/>
                <a:cs typeface="Nirmala UI" panose="020B0502040204020203" pitchFamily="34" charset="0"/>
              </a:rPr>
              <a:t>Modèle non supervisé</a:t>
            </a:r>
          </a:p>
          <a:p>
            <a:pPr algn="ctr"/>
            <a:endParaRPr lang="fr-FR" dirty="0">
              <a:solidFill>
                <a:srgbClr val="003468"/>
              </a:solidFill>
            </a:endParaRPr>
          </a:p>
        </p:txBody>
      </p:sp>
      <p:grpSp>
        <p:nvGrpSpPr>
          <p:cNvPr id="34" name="Group 33">
            <a:extLst>
              <a:ext uri="{FF2B5EF4-FFF2-40B4-BE49-F238E27FC236}">
                <a16:creationId xmlns:a16="http://schemas.microsoft.com/office/drawing/2014/main" id="{128F7076-21CF-467F-9027-35C504BAE255}"/>
              </a:ext>
            </a:extLst>
          </p:cNvPr>
          <p:cNvGrpSpPr/>
          <p:nvPr/>
        </p:nvGrpSpPr>
        <p:grpSpPr>
          <a:xfrm>
            <a:off x="874197" y="3043147"/>
            <a:ext cx="4831409" cy="1849989"/>
            <a:chOff x="457652" y="3024130"/>
            <a:chExt cx="4831409" cy="1849989"/>
          </a:xfrm>
        </p:grpSpPr>
        <p:sp>
          <p:nvSpPr>
            <p:cNvPr id="8" name="ZoneTexte 18">
              <a:extLst>
                <a:ext uri="{FF2B5EF4-FFF2-40B4-BE49-F238E27FC236}">
                  <a16:creationId xmlns:a16="http://schemas.microsoft.com/office/drawing/2014/main" id="{FB106C7A-0DBF-4E88-B32A-B1F94EDF9FAA}"/>
                </a:ext>
              </a:extLst>
            </p:cNvPr>
            <p:cNvSpPr txBox="1"/>
            <p:nvPr/>
          </p:nvSpPr>
          <p:spPr>
            <a:xfrm>
              <a:off x="1656194" y="3024130"/>
              <a:ext cx="2106907" cy="36933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fr-FR" b="1" dirty="0">
                  <a:solidFill>
                    <a:schemeClr val="bg1"/>
                  </a:solidFill>
                </a:rPr>
                <a:t>Caractéristiques</a:t>
              </a:r>
              <a:endParaRPr lang="fr-FR" dirty="0">
                <a:solidFill>
                  <a:schemeClr val="bg1"/>
                </a:solidFill>
              </a:endParaRPr>
            </a:p>
          </p:txBody>
        </p:sp>
        <p:grpSp>
          <p:nvGrpSpPr>
            <p:cNvPr id="28" name="Group 27">
              <a:extLst>
                <a:ext uri="{FF2B5EF4-FFF2-40B4-BE49-F238E27FC236}">
                  <a16:creationId xmlns:a16="http://schemas.microsoft.com/office/drawing/2014/main" id="{310B9250-F529-4F49-B478-137C26AAE7F1}"/>
                </a:ext>
              </a:extLst>
            </p:cNvPr>
            <p:cNvGrpSpPr/>
            <p:nvPr/>
          </p:nvGrpSpPr>
          <p:grpSpPr>
            <a:xfrm>
              <a:off x="457652" y="3393462"/>
              <a:ext cx="4831409" cy="1480657"/>
              <a:chOff x="593760" y="3673440"/>
              <a:chExt cx="4831409" cy="1480657"/>
            </a:xfrm>
          </p:grpSpPr>
          <p:sp>
            <p:nvSpPr>
              <p:cNvPr id="9" name="Rectangle : coins arrondis 19">
                <a:extLst>
                  <a:ext uri="{FF2B5EF4-FFF2-40B4-BE49-F238E27FC236}">
                    <a16:creationId xmlns:a16="http://schemas.microsoft.com/office/drawing/2014/main" id="{F389D841-1F7E-46BB-8D6D-588F7395090A}"/>
                  </a:ext>
                </a:extLst>
              </p:cNvPr>
              <p:cNvSpPr/>
              <p:nvPr/>
            </p:nvSpPr>
            <p:spPr>
              <a:xfrm>
                <a:off x="593760" y="3673440"/>
                <a:ext cx="4815046" cy="142547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21">
                <a:extLst>
                  <a:ext uri="{FF2B5EF4-FFF2-40B4-BE49-F238E27FC236}">
                    <a16:creationId xmlns:a16="http://schemas.microsoft.com/office/drawing/2014/main" id="{F5E291D6-BE43-457E-BCF0-9FA5429C6EF0}"/>
                  </a:ext>
                </a:extLst>
              </p:cNvPr>
              <p:cNvSpPr txBox="1"/>
              <p:nvPr/>
            </p:nvSpPr>
            <p:spPr>
              <a:xfrm>
                <a:off x="729478" y="3864064"/>
                <a:ext cx="4695691" cy="1290033"/>
              </a:xfrm>
              <a:prstGeom prst="rect">
                <a:avLst/>
              </a:prstGeom>
              <a:noFill/>
              <a:ln>
                <a:noFill/>
              </a:ln>
            </p:spPr>
            <p:txBody>
              <a:bodyPr wrap="square" rtlCol="0">
                <a:spAutoFit/>
              </a:bodyPr>
              <a:lstStyle/>
              <a:p>
                <a:pPr marL="285750" indent="-285750">
                  <a:lnSpc>
                    <a:spcPct val="150000"/>
                  </a:lnSpc>
                  <a:buFontTx/>
                  <a:buChar char="-"/>
                </a:pPr>
                <a:r>
                  <a:rPr lang="fr-FR" b="1" dirty="0"/>
                  <a:t>Deux phases (apprentissage et teste)</a:t>
                </a:r>
              </a:p>
              <a:p>
                <a:pPr marL="285750" indent="-285750">
                  <a:lnSpc>
                    <a:spcPct val="150000"/>
                  </a:lnSpc>
                  <a:buFontTx/>
                  <a:buChar char="-"/>
                </a:pPr>
                <a:r>
                  <a:rPr lang="fr-FR" b="1" dirty="0"/>
                  <a:t>Connaissance des classes et de leurs nombre</a:t>
                </a:r>
              </a:p>
            </p:txBody>
          </p:sp>
        </p:grpSp>
      </p:grpSp>
      <p:cxnSp>
        <p:nvCxnSpPr>
          <p:cNvPr id="14" name="Connecteur droit avec flèche 28">
            <a:extLst>
              <a:ext uri="{FF2B5EF4-FFF2-40B4-BE49-F238E27FC236}">
                <a16:creationId xmlns:a16="http://schemas.microsoft.com/office/drawing/2014/main" id="{65125A37-A464-497C-A7DE-C0C3DC32F49D}"/>
              </a:ext>
            </a:extLst>
          </p:cNvPr>
          <p:cNvCxnSpPr>
            <a:cxnSpLocks/>
          </p:cNvCxnSpPr>
          <p:nvPr/>
        </p:nvCxnSpPr>
        <p:spPr>
          <a:xfrm flipH="1">
            <a:off x="4054493" y="2434161"/>
            <a:ext cx="616720" cy="2244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31">
            <a:extLst>
              <a:ext uri="{FF2B5EF4-FFF2-40B4-BE49-F238E27FC236}">
                <a16:creationId xmlns:a16="http://schemas.microsoft.com/office/drawing/2014/main" id="{3DB97CD2-FDBD-4BCB-AA97-C1F25D870E2C}"/>
              </a:ext>
            </a:extLst>
          </p:cNvPr>
          <p:cNvCxnSpPr>
            <a:cxnSpLocks/>
          </p:cNvCxnSpPr>
          <p:nvPr/>
        </p:nvCxnSpPr>
        <p:spPr>
          <a:xfrm>
            <a:off x="7145287" y="2399320"/>
            <a:ext cx="672982" cy="2593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ZoneTexte 29">
            <a:extLst>
              <a:ext uri="{FF2B5EF4-FFF2-40B4-BE49-F238E27FC236}">
                <a16:creationId xmlns:a16="http://schemas.microsoft.com/office/drawing/2014/main" id="{343D6D37-5331-48CF-8C37-629CFBE4C73A}"/>
              </a:ext>
            </a:extLst>
          </p:cNvPr>
          <p:cNvSpPr txBox="1"/>
          <p:nvPr/>
        </p:nvSpPr>
        <p:spPr>
          <a:xfrm>
            <a:off x="2606776" y="5223510"/>
            <a:ext cx="1038831" cy="46166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2400" b="1" dirty="0">
                <a:solidFill>
                  <a:srgbClr val="002142"/>
                </a:solidFill>
                <a:latin typeface="Nirmala UI" panose="020B0502040204020203" pitchFamily="34" charset="0"/>
                <a:cs typeface="Nirmala UI" panose="020B0502040204020203" pitchFamily="34" charset="0"/>
              </a:rPr>
              <a:t>K-NN</a:t>
            </a:r>
            <a:endParaRPr lang="fr-FR" sz="2000" b="1" dirty="0">
              <a:solidFill>
                <a:srgbClr val="002142"/>
              </a:solidFill>
              <a:latin typeface="Nirmala UI" panose="020B0502040204020203" pitchFamily="34" charset="0"/>
              <a:cs typeface="Nirmala UI" panose="020B0502040204020203" pitchFamily="34" charset="0"/>
            </a:endParaRPr>
          </a:p>
        </p:txBody>
      </p:sp>
      <p:sp>
        <p:nvSpPr>
          <p:cNvPr id="17" name="ZoneTexte 30">
            <a:extLst>
              <a:ext uri="{FF2B5EF4-FFF2-40B4-BE49-F238E27FC236}">
                <a16:creationId xmlns:a16="http://schemas.microsoft.com/office/drawing/2014/main" id="{0A60E633-01CA-4CB4-87C9-5C7C8A4AFCFB}"/>
              </a:ext>
            </a:extLst>
          </p:cNvPr>
          <p:cNvSpPr txBox="1"/>
          <p:nvPr/>
        </p:nvSpPr>
        <p:spPr>
          <a:xfrm>
            <a:off x="8134298" y="5223510"/>
            <a:ext cx="1926727" cy="46166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2400" b="1" dirty="0">
                <a:solidFill>
                  <a:srgbClr val="002142"/>
                </a:solidFill>
                <a:latin typeface="Nirmala UI" panose="020B0502040204020203" pitchFamily="34" charset="0"/>
                <a:cs typeface="Nirmala UI" panose="020B0502040204020203" pitchFamily="34" charset="0"/>
              </a:rPr>
              <a:t>K-</a:t>
            </a:r>
            <a:r>
              <a:rPr lang="fr-FR" sz="2400" b="1" dirty="0" err="1">
                <a:solidFill>
                  <a:srgbClr val="002142"/>
                </a:solidFill>
                <a:latin typeface="Nirmala UI" panose="020B0502040204020203" pitchFamily="34" charset="0"/>
                <a:cs typeface="Nirmala UI" panose="020B0502040204020203" pitchFamily="34" charset="0"/>
              </a:rPr>
              <a:t>medoids</a:t>
            </a:r>
            <a:endParaRPr lang="fr-FR" sz="2000" b="1" dirty="0">
              <a:solidFill>
                <a:srgbClr val="002142"/>
              </a:solidFill>
              <a:latin typeface="Nirmala UI" panose="020B0502040204020203" pitchFamily="34" charset="0"/>
              <a:cs typeface="Nirmala UI" panose="020B0502040204020203" pitchFamily="34" charset="0"/>
            </a:endParaRPr>
          </a:p>
        </p:txBody>
      </p:sp>
      <p:grpSp>
        <p:nvGrpSpPr>
          <p:cNvPr id="18" name="Group 17">
            <a:extLst>
              <a:ext uri="{FF2B5EF4-FFF2-40B4-BE49-F238E27FC236}">
                <a16:creationId xmlns:a16="http://schemas.microsoft.com/office/drawing/2014/main" id="{6C82299C-C582-4685-8130-225241E9E17C}"/>
              </a:ext>
            </a:extLst>
          </p:cNvPr>
          <p:cNvGrpSpPr/>
          <p:nvPr/>
        </p:nvGrpSpPr>
        <p:grpSpPr>
          <a:xfrm>
            <a:off x="-12879" y="23543"/>
            <a:ext cx="12217758" cy="793617"/>
            <a:chOff x="-12879" y="269733"/>
            <a:chExt cx="12217758" cy="793617"/>
          </a:xfrm>
        </p:grpSpPr>
        <p:grpSp>
          <p:nvGrpSpPr>
            <p:cNvPr id="19" name="Group 18">
              <a:extLst>
                <a:ext uri="{FF2B5EF4-FFF2-40B4-BE49-F238E27FC236}">
                  <a16:creationId xmlns:a16="http://schemas.microsoft.com/office/drawing/2014/main" id="{9C6F58A2-C530-4FC8-B25A-762AE6C5F43C}"/>
                </a:ext>
              </a:extLst>
            </p:cNvPr>
            <p:cNvGrpSpPr/>
            <p:nvPr/>
          </p:nvGrpSpPr>
          <p:grpSpPr>
            <a:xfrm>
              <a:off x="-12879" y="269733"/>
              <a:ext cx="12217758" cy="793617"/>
              <a:chOff x="-12879" y="122772"/>
              <a:chExt cx="12217758" cy="793617"/>
            </a:xfrm>
          </p:grpSpPr>
          <p:grpSp>
            <p:nvGrpSpPr>
              <p:cNvPr id="21" name="Groupe 10">
                <a:extLst>
                  <a:ext uri="{FF2B5EF4-FFF2-40B4-BE49-F238E27FC236}">
                    <a16:creationId xmlns:a16="http://schemas.microsoft.com/office/drawing/2014/main" id="{3AB479EC-A0BE-4E14-8B93-3FA27B584E5D}"/>
                  </a:ext>
                </a:extLst>
              </p:cNvPr>
              <p:cNvGrpSpPr/>
              <p:nvPr/>
            </p:nvGrpSpPr>
            <p:grpSpPr>
              <a:xfrm>
                <a:off x="-12879" y="287164"/>
                <a:ext cx="12217758" cy="509136"/>
                <a:chOff x="-25758" y="3593204"/>
                <a:chExt cx="12505386" cy="509136"/>
              </a:xfrm>
            </p:grpSpPr>
            <p:grpSp>
              <p:nvGrpSpPr>
                <p:cNvPr id="23" name="Groupe 7">
                  <a:extLst>
                    <a:ext uri="{FF2B5EF4-FFF2-40B4-BE49-F238E27FC236}">
                      <a16:creationId xmlns:a16="http://schemas.microsoft.com/office/drawing/2014/main" id="{10C43778-47AC-4308-B1B7-21285F340ED4}"/>
                    </a:ext>
                  </a:extLst>
                </p:cNvPr>
                <p:cNvGrpSpPr/>
                <p:nvPr/>
              </p:nvGrpSpPr>
              <p:grpSpPr>
                <a:xfrm>
                  <a:off x="-25758" y="3863662"/>
                  <a:ext cx="12505386" cy="0"/>
                  <a:chOff x="-25758" y="3863662"/>
                  <a:chExt cx="12505386" cy="0"/>
                </a:xfrm>
              </p:grpSpPr>
              <p:cxnSp>
                <p:nvCxnSpPr>
                  <p:cNvPr id="25" name="Connecteur droit 5">
                    <a:extLst>
                      <a:ext uri="{FF2B5EF4-FFF2-40B4-BE49-F238E27FC236}">
                        <a16:creationId xmlns:a16="http://schemas.microsoft.com/office/drawing/2014/main" id="{10879E82-7F09-485D-882C-97762988165D}"/>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6" name="Connecteur droit 4">
                    <a:extLst>
                      <a:ext uri="{FF2B5EF4-FFF2-40B4-BE49-F238E27FC236}">
                        <a16:creationId xmlns:a16="http://schemas.microsoft.com/office/drawing/2014/main" id="{B8939D83-EDF9-440E-BF86-74B40F50F695}"/>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4" name="Ellipse 8">
                  <a:extLst>
                    <a:ext uri="{FF2B5EF4-FFF2-40B4-BE49-F238E27FC236}">
                      <a16:creationId xmlns:a16="http://schemas.microsoft.com/office/drawing/2014/main" id="{12AA4FD8-3D34-46A3-B126-BDC451E374C7}"/>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22" name="Shape 61">
                <a:extLst>
                  <a:ext uri="{FF2B5EF4-FFF2-40B4-BE49-F238E27FC236}">
                    <a16:creationId xmlns:a16="http://schemas.microsoft.com/office/drawing/2014/main" id="{1C4C6066-8082-4D75-97FC-D001EE7949F2}"/>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Etat de l’art:</a:t>
                </a:r>
              </a:p>
            </p:txBody>
          </p:sp>
        </p:grpSp>
        <p:pic>
          <p:nvPicPr>
            <p:cNvPr id="20" name="Picture 19">
              <a:extLst>
                <a:ext uri="{FF2B5EF4-FFF2-40B4-BE49-F238E27FC236}">
                  <a16:creationId xmlns:a16="http://schemas.microsoft.com/office/drawing/2014/main" id="{D2D0F3F6-0FC1-4933-94E9-6F868ACAD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70" y="411248"/>
              <a:ext cx="541055" cy="545759"/>
            </a:xfrm>
            <a:prstGeom prst="rect">
              <a:avLst/>
            </a:prstGeom>
          </p:spPr>
        </p:pic>
      </p:grpSp>
      <p:sp>
        <p:nvSpPr>
          <p:cNvPr id="27" name="ZoneTexte 15">
            <a:extLst>
              <a:ext uri="{FF2B5EF4-FFF2-40B4-BE49-F238E27FC236}">
                <a16:creationId xmlns:a16="http://schemas.microsoft.com/office/drawing/2014/main" id="{A0BDD3AA-F3F9-46A4-BE2E-F3F9CF9344D0}"/>
              </a:ext>
            </a:extLst>
          </p:cNvPr>
          <p:cNvSpPr txBox="1"/>
          <p:nvPr/>
        </p:nvSpPr>
        <p:spPr>
          <a:xfrm>
            <a:off x="8859105" y="807011"/>
            <a:ext cx="3168699" cy="523220"/>
          </a:xfrm>
          <a:prstGeom prst="rect">
            <a:avLst/>
          </a:prstGeom>
          <a:solidFill>
            <a:srgbClr val="00809E"/>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sz="2800" b="1" dirty="0">
                <a:solidFill>
                  <a:schemeClr val="bg1"/>
                </a:solidFill>
                <a:latin typeface="Nirmala UI" panose="020B0502040204020203" pitchFamily="34" charset="0"/>
                <a:cs typeface="Nirmala UI" panose="020B0502040204020203" pitchFamily="34" charset="0"/>
              </a:rPr>
              <a:t>2. Classification</a:t>
            </a:r>
          </a:p>
        </p:txBody>
      </p:sp>
      <p:grpSp>
        <p:nvGrpSpPr>
          <p:cNvPr id="33" name="Group 32">
            <a:extLst>
              <a:ext uri="{FF2B5EF4-FFF2-40B4-BE49-F238E27FC236}">
                <a16:creationId xmlns:a16="http://schemas.microsoft.com/office/drawing/2014/main" id="{01D7559A-6F4B-4689-BDF8-DDA7C903874E}"/>
              </a:ext>
            </a:extLst>
          </p:cNvPr>
          <p:cNvGrpSpPr/>
          <p:nvPr/>
        </p:nvGrpSpPr>
        <p:grpSpPr>
          <a:xfrm>
            <a:off x="6574680" y="3051487"/>
            <a:ext cx="4865782" cy="1787480"/>
            <a:chOff x="7049461" y="3051487"/>
            <a:chExt cx="4865782" cy="1787480"/>
          </a:xfrm>
        </p:grpSpPr>
        <p:grpSp>
          <p:nvGrpSpPr>
            <p:cNvPr id="29" name="Group 28">
              <a:extLst>
                <a:ext uri="{FF2B5EF4-FFF2-40B4-BE49-F238E27FC236}">
                  <a16:creationId xmlns:a16="http://schemas.microsoft.com/office/drawing/2014/main" id="{24E18816-6E23-4311-BF99-E3C1257582FC}"/>
                </a:ext>
              </a:extLst>
            </p:cNvPr>
            <p:cNvGrpSpPr/>
            <p:nvPr/>
          </p:nvGrpSpPr>
          <p:grpSpPr>
            <a:xfrm>
              <a:off x="7049461" y="3413488"/>
              <a:ext cx="4865782" cy="1425479"/>
              <a:chOff x="6864793" y="3673440"/>
              <a:chExt cx="4865782" cy="1425479"/>
            </a:xfrm>
          </p:grpSpPr>
          <p:sp>
            <p:nvSpPr>
              <p:cNvPr id="12" name="Rectangle : coins arrondis 26">
                <a:extLst>
                  <a:ext uri="{FF2B5EF4-FFF2-40B4-BE49-F238E27FC236}">
                    <a16:creationId xmlns:a16="http://schemas.microsoft.com/office/drawing/2014/main" id="{5887AE80-E318-448F-83CE-5B4D8AA0AE9A}"/>
                  </a:ext>
                </a:extLst>
              </p:cNvPr>
              <p:cNvSpPr/>
              <p:nvPr/>
            </p:nvSpPr>
            <p:spPr>
              <a:xfrm>
                <a:off x="6864793" y="3673440"/>
                <a:ext cx="4816800" cy="142547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27">
                <a:extLst>
                  <a:ext uri="{FF2B5EF4-FFF2-40B4-BE49-F238E27FC236}">
                    <a16:creationId xmlns:a16="http://schemas.microsoft.com/office/drawing/2014/main" id="{8ECBBEA2-9356-44E2-8159-1C63C880E1CD}"/>
                  </a:ext>
                </a:extLst>
              </p:cNvPr>
              <p:cNvSpPr txBox="1"/>
              <p:nvPr/>
            </p:nvSpPr>
            <p:spPr>
              <a:xfrm>
                <a:off x="6881156" y="3872124"/>
                <a:ext cx="4849419" cy="880369"/>
              </a:xfrm>
              <a:prstGeom prst="rect">
                <a:avLst/>
              </a:prstGeom>
              <a:noFill/>
              <a:ln>
                <a:noFill/>
              </a:ln>
            </p:spPr>
            <p:txBody>
              <a:bodyPr wrap="square" rtlCol="0">
                <a:spAutoFit/>
              </a:bodyPr>
              <a:lstStyle/>
              <a:p>
                <a:pPr marL="285750" indent="-285750">
                  <a:lnSpc>
                    <a:spcPct val="150000"/>
                  </a:lnSpc>
                  <a:buFontTx/>
                  <a:buChar char="-"/>
                </a:pPr>
                <a:r>
                  <a:rPr lang="fr-FR" b="1" dirty="0"/>
                  <a:t>Pas de phase d’apprentissage</a:t>
                </a:r>
              </a:p>
              <a:p>
                <a:pPr marL="285750" indent="-285750">
                  <a:lnSpc>
                    <a:spcPct val="150000"/>
                  </a:lnSpc>
                  <a:buFontTx/>
                  <a:buChar char="-"/>
                </a:pPr>
                <a:r>
                  <a:rPr lang="fr-FR" b="1" dirty="0"/>
                  <a:t>Devine la classe des instances et leurs nombre </a:t>
                </a:r>
              </a:p>
            </p:txBody>
          </p:sp>
        </p:grpSp>
        <p:sp>
          <p:nvSpPr>
            <p:cNvPr id="32" name="ZoneTexte 18">
              <a:extLst>
                <a:ext uri="{FF2B5EF4-FFF2-40B4-BE49-F238E27FC236}">
                  <a16:creationId xmlns:a16="http://schemas.microsoft.com/office/drawing/2014/main" id="{8B56FB6B-37DF-428B-98B8-B7398759F5DA}"/>
                </a:ext>
              </a:extLst>
            </p:cNvPr>
            <p:cNvSpPr txBox="1"/>
            <p:nvPr/>
          </p:nvSpPr>
          <p:spPr>
            <a:xfrm>
              <a:off x="8428899" y="3051487"/>
              <a:ext cx="2106907" cy="36933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fr-FR" b="1" dirty="0">
                  <a:solidFill>
                    <a:schemeClr val="bg1"/>
                  </a:solidFill>
                </a:rPr>
                <a:t>Caractéristiques</a:t>
              </a:r>
              <a:endParaRPr lang="fr-FR" dirty="0">
                <a:solidFill>
                  <a:schemeClr val="bg1"/>
                </a:solidFill>
              </a:endParaRPr>
            </a:p>
          </p:txBody>
        </p:sp>
      </p:grpSp>
      <p:sp>
        <p:nvSpPr>
          <p:cNvPr id="35" name="Ellipse 8">
            <a:extLst>
              <a:ext uri="{FF2B5EF4-FFF2-40B4-BE49-F238E27FC236}">
                <a16:creationId xmlns:a16="http://schemas.microsoft.com/office/drawing/2014/main" id="{DBBA67E9-AF18-4E2E-AB54-8757389D7BD4}"/>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13</a:t>
            </a:r>
          </a:p>
        </p:txBody>
      </p:sp>
    </p:spTree>
    <p:extLst>
      <p:ext uri="{BB962C8B-B14F-4D97-AF65-F5344CB8AC3E}">
        <p14:creationId xmlns:p14="http://schemas.microsoft.com/office/powerpoint/2010/main" val="139831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par>
                                <p:cTn id="28" presetID="22" presetClass="entr" presetSubtype="1"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up)">
                                      <p:cBhvr>
                                        <p:cTn id="30" dur="500"/>
                                        <p:tgtEl>
                                          <p:spTgt spid="3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6" grpId="0" animBg="1"/>
      <p:bldP spid="17"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58CD4332-1433-4C4C-A98E-6D3AAEF574C8}"/>
              </a:ext>
            </a:extLst>
          </p:cNvPr>
          <p:cNvGrpSpPr/>
          <p:nvPr/>
        </p:nvGrpSpPr>
        <p:grpSpPr>
          <a:xfrm>
            <a:off x="-12879" y="23543"/>
            <a:ext cx="12217758" cy="793617"/>
            <a:chOff x="-12879" y="269733"/>
            <a:chExt cx="12217758" cy="793617"/>
          </a:xfrm>
        </p:grpSpPr>
        <p:grpSp>
          <p:nvGrpSpPr>
            <p:cNvPr id="42" name="Group 41">
              <a:extLst>
                <a:ext uri="{FF2B5EF4-FFF2-40B4-BE49-F238E27FC236}">
                  <a16:creationId xmlns:a16="http://schemas.microsoft.com/office/drawing/2014/main" id="{40766007-0E13-436B-B9D6-9C7FE59AA316}"/>
                </a:ext>
              </a:extLst>
            </p:cNvPr>
            <p:cNvGrpSpPr/>
            <p:nvPr/>
          </p:nvGrpSpPr>
          <p:grpSpPr>
            <a:xfrm>
              <a:off x="-12879" y="269733"/>
              <a:ext cx="12217758" cy="793617"/>
              <a:chOff x="-12879" y="122772"/>
              <a:chExt cx="12217758" cy="793617"/>
            </a:xfrm>
          </p:grpSpPr>
          <p:grpSp>
            <p:nvGrpSpPr>
              <p:cNvPr id="44" name="Groupe 10">
                <a:extLst>
                  <a:ext uri="{FF2B5EF4-FFF2-40B4-BE49-F238E27FC236}">
                    <a16:creationId xmlns:a16="http://schemas.microsoft.com/office/drawing/2014/main" id="{6DDC99C2-DB15-4526-8271-D327E7CEFAA8}"/>
                  </a:ext>
                </a:extLst>
              </p:cNvPr>
              <p:cNvGrpSpPr/>
              <p:nvPr/>
            </p:nvGrpSpPr>
            <p:grpSpPr>
              <a:xfrm>
                <a:off x="-12879" y="287164"/>
                <a:ext cx="12217758" cy="509136"/>
                <a:chOff x="-25758" y="3593204"/>
                <a:chExt cx="12505386" cy="509136"/>
              </a:xfrm>
            </p:grpSpPr>
            <p:grpSp>
              <p:nvGrpSpPr>
                <p:cNvPr id="46" name="Groupe 7">
                  <a:extLst>
                    <a:ext uri="{FF2B5EF4-FFF2-40B4-BE49-F238E27FC236}">
                      <a16:creationId xmlns:a16="http://schemas.microsoft.com/office/drawing/2014/main" id="{797EF5A0-BAAD-43C6-9A5C-9AE90F3714FA}"/>
                    </a:ext>
                  </a:extLst>
                </p:cNvPr>
                <p:cNvGrpSpPr/>
                <p:nvPr/>
              </p:nvGrpSpPr>
              <p:grpSpPr>
                <a:xfrm>
                  <a:off x="-25758" y="3863662"/>
                  <a:ext cx="12505386" cy="0"/>
                  <a:chOff x="-25758" y="3863662"/>
                  <a:chExt cx="12505386" cy="0"/>
                </a:xfrm>
              </p:grpSpPr>
              <p:cxnSp>
                <p:nvCxnSpPr>
                  <p:cNvPr id="48" name="Connecteur droit 5">
                    <a:extLst>
                      <a:ext uri="{FF2B5EF4-FFF2-40B4-BE49-F238E27FC236}">
                        <a16:creationId xmlns:a16="http://schemas.microsoft.com/office/drawing/2014/main" id="{CAE3A596-6FC3-4A33-B7C4-3DE35961C079}"/>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49" name="Connecteur droit 4">
                    <a:extLst>
                      <a:ext uri="{FF2B5EF4-FFF2-40B4-BE49-F238E27FC236}">
                        <a16:creationId xmlns:a16="http://schemas.microsoft.com/office/drawing/2014/main" id="{B99E84FB-B50D-4987-8BE7-7FF05B044104}"/>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47" name="Ellipse 8">
                  <a:extLst>
                    <a:ext uri="{FF2B5EF4-FFF2-40B4-BE49-F238E27FC236}">
                      <a16:creationId xmlns:a16="http://schemas.microsoft.com/office/drawing/2014/main" id="{83795C17-A4EB-40D9-BAA2-215B46750797}"/>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45" name="Shape 61">
                <a:extLst>
                  <a:ext uri="{FF2B5EF4-FFF2-40B4-BE49-F238E27FC236}">
                    <a16:creationId xmlns:a16="http://schemas.microsoft.com/office/drawing/2014/main" id="{8B9EAE9C-F0FE-471F-863A-AC646FE86940}"/>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Etat de l’art:</a:t>
                </a:r>
              </a:p>
            </p:txBody>
          </p:sp>
        </p:grpSp>
        <p:pic>
          <p:nvPicPr>
            <p:cNvPr id="43" name="Picture 42">
              <a:extLst>
                <a:ext uri="{FF2B5EF4-FFF2-40B4-BE49-F238E27FC236}">
                  <a16:creationId xmlns:a16="http://schemas.microsoft.com/office/drawing/2014/main" id="{356E7C10-205C-406B-B188-526EDBCFA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70" y="411248"/>
              <a:ext cx="541055" cy="545759"/>
            </a:xfrm>
            <a:prstGeom prst="rect">
              <a:avLst/>
            </a:prstGeom>
          </p:spPr>
        </p:pic>
      </p:grpSp>
      <p:sp>
        <p:nvSpPr>
          <p:cNvPr id="53" name="Ellipse 8">
            <a:extLst>
              <a:ext uri="{FF2B5EF4-FFF2-40B4-BE49-F238E27FC236}">
                <a16:creationId xmlns:a16="http://schemas.microsoft.com/office/drawing/2014/main" id="{CB28E564-78EC-495C-9896-B9CFE358E638}"/>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14</a:t>
            </a:r>
          </a:p>
        </p:txBody>
      </p:sp>
      <p:grpSp>
        <p:nvGrpSpPr>
          <p:cNvPr id="63" name="Group 62">
            <a:extLst>
              <a:ext uri="{FF2B5EF4-FFF2-40B4-BE49-F238E27FC236}">
                <a16:creationId xmlns:a16="http://schemas.microsoft.com/office/drawing/2014/main" id="{A4C8016A-9817-4D91-8ECA-57F020B92B2C}"/>
              </a:ext>
            </a:extLst>
          </p:cNvPr>
          <p:cNvGrpSpPr/>
          <p:nvPr/>
        </p:nvGrpSpPr>
        <p:grpSpPr>
          <a:xfrm>
            <a:off x="3537926" y="2307891"/>
            <a:ext cx="5538176" cy="1954020"/>
            <a:chOff x="3326911" y="1572474"/>
            <a:chExt cx="5538176" cy="1954020"/>
          </a:xfrm>
        </p:grpSpPr>
        <p:grpSp>
          <p:nvGrpSpPr>
            <p:cNvPr id="62" name="Group 61">
              <a:extLst>
                <a:ext uri="{FF2B5EF4-FFF2-40B4-BE49-F238E27FC236}">
                  <a16:creationId xmlns:a16="http://schemas.microsoft.com/office/drawing/2014/main" id="{157DB6AD-3D53-41E2-8F3C-524C30081713}"/>
                </a:ext>
              </a:extLst>
            </p:cNvPr>
            <p:cNvGrpSpPr/>
            <p:nvPr/>
          </p:nvGrpSpPr>
          <p:grpSpPr>
            <a:xfrm>
              <a:off x="3555023" y="1572474"/>
              <a:ext cx="4920762" cy="1954020"/>
              <a:chOff x="3555023" y="1572474"/>
              <a:chExt cx="4920762" cy="1954020"/>
            </a:xfrm>
          </p:grpSpPr>
          <p:sp>
            <p:nvSpPr>
              <p:cNvPr id="54" name="Rectangle 53">
                <a:extLst>
                  <a:ext uri="{FF2B5EF4-FFF2-40B4-BE49-F238E27FC236}">
                    <a16:creationId xmlns:a16="http://schemas.microsoft.com/office/drawing/2014/main" id="{34792EE0-653D-4728-A470-1FC485FAC7F2}"/>
                  </a:ext>
                </a:extLst>
              </p:cNvPr>
              <p:cNvSpPr/>
              <p:nvPr/>
            </p:nvSpPr>
            <p:spPr>
              <a:xfrm>
                <a:off x="3555023" y="1572474"/>
                <a:ext cx="4920762" cy="1954020"/>
              </a:xfrm>
              <a:prstGeom prst="rect">
                <a:avLst/>
              </a:prstGeom>
              <a:gradFill>
                <a:gsLst>
                  <a:gs pos="0">
                    <a:srgbClr val="00809E"/>
                  </a:gs>
                  <a:gs pos="48000">
                    <a:srgbClr val="00809E"/>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Rectangle 60">
                <a:extLst>
                  <a:ext uri="{FF2B5EF4-FFF2-40B4-BE49-F238E27FC236}">
                    <a16:creationId xmlns:a16="http://schemas.microsoft.com/office/drawing/2014/main" id="{F18BE10F-B540-4009-8FDB-2892CBEA355B}"/>
                  </a:ext>
                </a:extLst>
              </p:cNvPr>
              <p:cNvSpPr/>
              <p:nvPr/>
            </p:nvSpPr>
            <p:spPr>
              <a:xfrm>
                <a:off x="3555023" y="1572474"/>
                <a:ext cx="4920762" cy="1954020"/>
              </a:xfrm>
              <a:prstGeom prst="rect">
                <a:avLst/>
              </a:prstGeom>
              <a:solidFill>
                <a:srgbClr val="0034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7" name="Shape 61">
              <a:extLst>
                <a:ext uri="{FF2B5EF4-FFF2-40B4-BE49-F238E27FC236}">
                  <a16:creationId xmlns:a16="http://schemas.microsoft.com/office/drawing/2014/main" id="{6CA07630-F037-4669-8BE7-ED0EE2A93280}"/>
                </a:ext>
              </a:extLst>
            </p:cNvPr>
            <p:cNvSpPr txBox="1">
              <a:spLocks/>
            </p:cNvSpPr>
            <p:nvPr/>
          </p:nvSpPr>
          <p:spPr>
            <a:xfrm>
              <a:off x="3326911" y="2086958"/>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a:solidFill>
                    <a:schemeClr val="bg1"/>
                  </a:solidFill>
                </a:rPr>
                <a:t>Optimisation</a:t>
              </a:r>
            </a:p>
          </p:txBody>
        </p:sp>
      </p:grpSp>
      <p:pic>
        <p:nvPicPr>
          <p:cNvPr id="65" name="Picture 64">
            <a:extLst>
              <a:ext uri="{FF2B5EF4-FFF2-40B4-BE49-F238E27FC236}">
                <a16:creationId xmlns:a16="http://schemas.microsoft.com/office/drawing/2014/main" id="{5A5CB960-230B-4426-BABB-6D0F0DF50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9" y="3932216"/>
            <a:ext cx="2946582" cy="2946582"/>
          </a:xfrm>
          <a:prstGeom prst="rect">
            <a:avLst/>
          </a:prstGeom>
        </p:spPr>
      </p:pic>
      <p:pic>
        <p:nvPicPr>
          <p:cNvPr id="67" name="Picture 66">
            <a:extLst>
              <a:ext uri="{FF2B5EF4-FFF2-40B4-BE49-F238E27FC236}">
                <a16:creationId xmlns:a16="http://schemas.microsoft.com/office/drawing/2014/main" id="{1246645D-3A16-4934-9E52-D700A6CE32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3607" y="588789"/>
            <a:ext cx="2492620" cy="2492620"/>
          </a:xfrm>
          <a:prstGeom prst="rect">
            <a:avLst/>
          </a:prstGeom>
        </p:spPr>
      </p:pic>
    </p:spTree>
    <p:extLst>
      <p:ext uri="{BB962C8B-B14F-4D97-AF65-F5344CB8AC3E}">
        <p14:creationId xmlns:p14="http://schemas.microsoft.com/office/powerpoint/2010/main" val="279233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right)">
                                      <p:cBhvr>
                                        <p:cTn id="7" dur="500"/>
                                        <p:tgtEl>
                                          <p:spTgt spid="67"/>
                                        </p:tgtEl>
                                      </p:cBhvr>
                                    </p:animEffec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
                                        <p:tgtEl>
                                          <p:spTgt spid="6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p:cTn id="14" dur="500" fill="hold"/>
                                        <p:tgtEl>
                                          <p:spTgt spid="63"/>
                                        </p:tgtEl>
                                        <p:attrNameLst>
                                          <p:attrName>ppt_w</p:attrName>
                                        </p:attrNameLst>
                                      </p:cBhvr>
                                      <p:tavLst>
                                        <p:tav tm="0">
                                          <p:val>
                                            <p:fltVal val="0"/>
                                          </p:val>
                                        </p:tav>
                                        <p:tav tm="100000">
                                          <p:val>
                                            <p:strVal val="#ppt_w"/>
                                          </p:val>
                                        </p:tav>
                                      </p:tavLst>
                                    </p:anim>
                                    <p:anim calcmode="lin" valueType="num">
                                      <p:cBhvr>
                                        <p:cTn id="15" dur="500" fill="hold"/>
                                        <p:tgtEl>
                                          <p:spTgt spid="63"/>
                                        </p:tgtEl>
                                        <p:attrNameLst>
                                          <p:attrName>ppt_h</p:attrName>
                                        </p:attrNameLst>
                                      </p:cBhvr>
                                      <p:tavLst>
                                        <p:tav tm="0">
                                          <p:val>
                                            <p:fltVal val="0"/>
                                          </p:val>
                                        </p:tav>
                                        <p:tav tm="100000">
                                          <p:val>
                                            <p:strVal val="#ppt_h"/>
                                          </p:val>
                                        </p:tav>
                                      </p:tavLst>
                                    </p:anim>
                                    <p:animEffect transition="in" filter="fade">
                                      <p:cBhvr>
                                        <p:cTn id="1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780A7B-959A-4BBF-95E7-613AFD5C8D48}"/>
              </a:ext>
            </a:extLst>
          </p:cNvPr>
          <p:cNvGrpSpPr/>
          <p:nvPr/>
        </p:nvGrpSpPr>
        <p:grpSpPr>
          <a:xfrm>
            <a:off x="0" y="3118779"/>
            <a:ext cx="12217758" cy="793617"/>
            <a:chOff x="0" y="3118779"/>
            <a:chExt cx="12217758" cy="793617"/>
          </a:xfrm>
        </p:grpSpPr>
        <p:grpSp>
          <p:nvGrpSpPr>
            <p:cNvPr id="15" name="Group 14">
              <a:extLst>
                <a:ext uri="{FF2B5EF4-FFF2-40B4-BE49-F238E27FC236}">
                  <a16:creationId xmlns:a16="http://schemas.microsoft.com/office/drawing/2014/main" id="{B811DBE1-9D45-49A3-A186-2B433805C511}"/>
                </a:ext>
              </a:extLst>
            </p:cNvPr>
            <p:cNvGrpSpPr/>
            <p:nvPr/>
          </p:nvGrpSpPr>
          <p:grpSpPr>
            <a:xfrm>
              <a:off x="0" y="3118779"/>
              <a:ext cx="12217758" cy="793617"/>
              <a:chOff x="-12879" y="160813"/>
              <a:chExt cx="12217758" cy="793617"/>
            </a:xfrm>
          </p:grpSpPr>
          <p:grpSp>
            <p:nvGrpSpPr>
              <p:cNvPr id="4" name="Groupe 10">
                <a:extLst>
                  <a:ext uri="{FF2B5EF4-FFF2-40B4-BE49-F238E27FC236}">
                    <a16:creationId xmlns:a16="http://schemas.microsoft.com/office/drawing/2014/main" id="{821E8CD7-FC9B-4D8B-AC36-8189B48C54C5}"/>
                  </a:ext>
                </a:extLst>
              </p:cNvPr>
              <p:cNvGrpSpPr/>
              <p:nvPr/>
            </p:nvGrpSpPr>
            <p:grpSpPr>
              <a:xfrm>
                <a:off x="-12879" y="160813"/>
                <a:ext cx="12217758" cy="720000"/>
                <a:chOff x="-25758" y="3466853"/>
                <a:chExt cx="12505386" cy="720000"/>
              </a:xfrm>
            </p:grpSpPr>
            <p:grpSp>
              <p:nvGrpSpPr>
                <p:cNvPr id="5" name="Groupe 7">
                  <a:extLst>
                    <a:ext uri="{FF2B5EF4-FFF2-40B4-BE49-F238E27FC236}">
                      <a16:creationId xmlns:a16="http://schemas.microsoft.com/office/drawing/2014/main" id="{32920B91-3329-4884-9716-7AE138269C57}"/>
                    </a:ext>
                  </a:extLst>
                </p:cNvPr>
                <p:cNvGrpSpPr/>
                <p:nvPr/>
              </p:nvGrpSpPr>
              <p:grpSpPr>
                <a:xfrm>
                  <a:off x="-25758" y="3863662"/>
                  <a:ext cx="12505386" cy="0"/>
                  <a:chOff x="-25758" y="3863662"/>
                  <a:chExt cx="12505386" cy="0"/>
                </a:xfrm>
              </p:grpSpPr>
              <p:cxnSp>
                <p:nvCxnSpPr>
                  <p:cNvPr id="9" name="Connecteur droit 4">
                    <a:extLst>
                      <a:ext uri="{FF2B5EF4-FFF2-40B4-BE49-F238E27FC236}">
                        <a16:creationId xmlns:a16="http://schemas.microsoft.com/office/drawing/2014/main" id="{9646AE57-9CE6-4378-B216-61E681CDA1AB}"/>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0" name="Connecteur droit 5">
                    <a:extLst>
                      <a:ext uri="{FF2B5EF4-FFF2-40B4-BE49-F238E27FC236}">
                        <a16:creationId xmlns:a16="http://schemas.microsoft.com/office/drawing/2014/main" id="{A5D37053-BFE6-4C23-A5B7-FD40A68BC63D}"/>
                      </a:ext>
                    </a:extLst>
                  </p:cNvPr>
                  <p:cNvCxnSpPr>
                    <a:cxnSpLocks/>
                  </p:cNvCxnSpPr>
                  <p:nvPr/>
                </p:nvCxnSpPr>
                <p:spPr>
                  <a:xfrm>
                    <a:off x="4536884" y="3863662"/>
                    <a:ext cx="7942744"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7" name="Ellipse 8">
                  <a:extLst>
                    <a:ext uri="{FF2B5EF4-FFF2-40B4-BE49-F238E27FC236}">
                      <a16:creationId xmlns:a16="http://schemas.microsoft.com/office/drawing/2014/main" id="{EE74EDDF-7130-42AF-BD15-5DDF0A9CD410}"/>
                    </a:ext>
                  </a:extLst>
                </p:cNvPr>
                <p:cNvSpPr/>
                <p:nvPr/>
              </p:nvSpPr>
              <p:spPr>
                <a:xfrm>
                  <a:off x="346303" y="3466853"/>
                  <a:ext cx="736950" cy="720000"/>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grpSp>
          <p:sp>
            <p:nvSpPr>
              <p:cNvPr id="11" name="Shape 61">
                <a:extLst>
                  <a:ext uri="{FF2B5EF4-FFF2-40B4-BE49-F238E27FC236}">
                    <a16:creationId xmlns:a16="http://schemas.microsoft.com/office/drawing/2014/main" id="{A5E49EBD-6F18-4702-8ED1-3D43DA51C4B2}"/>
                  </a:ext>
                </a:extLst>
              </p:cNvPr>
              <p:cNvSpPr txBox="1">
                <a:spLocks/>
              </p:cNvSpPr>
              <p:nvPr/>
            </p:nvSpPr>
            <p:spPr>
              <a:xfrm>
                <a:off x="1434126" y="160813"/>
                <a:ext cx="671709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002142"/>
                    </a:solidFill>
                  </a:rPr>
                  <a:t>Conception</a:t>
                </a:r>
              </a:p>
            </p:txBody>
          </p:sp>
        </p:grpSp>
        <p:pic>
          <p:nvPicPr>
            <p:cNvPr id="3" name="Picture 2">
              <a:extLst>
                <a:ext uri="{FF2B5EF4-FFF2-40B4-BE49-F238E27FC236}">
                  <a16:creationId xmlns:a16="http://schemas.microsoft.com/office/drawing/2014/main" id="{4BE3CF49-D378-497F-B873-E841E66EB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72" y="3182607"/>
              <a:ext cx="510162" cy="510162"/>
            </a:xfrm>
            <a:prstGeom prst="rect">
              <a:avLst/>
            </a:prstGeom>
          </p:spPr>
        </p:pic>
      </p:grpSp>
    </p:spTree>
    <p:extLst>
      <p:ext uri="{BB962C8B-B14F-4D97-AF65-F5344CB8AC3E}">
        <p14:creationId xmlns:p14="http://schemas.microsoft.com/office/powerpoint/2010/main" val="2453188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BC03F1-83D7-43FD-8515-D847D334F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96" y="528282"/>
            <a:ext cx="10640098" cy="6364888"/>
          </a:xfrm>
          <a:prstGeom prst="rect">
            <a:avLst/>
          </a:prstGeom>
        </p:spPr>
      </p:pic>
      <p:sp>
        <p:nvSpPr>
          <p:cNvPr id="5" name="ZoneTexte 42">
            <a:extLst>
              <a:ext uri="{FF2B5EF4-FFF2-40B4-BE49-F238E27FC236}">
                <a16:creationId xmlns:a16="http://schemas.microsoft.com/office/drawing/2014/main" id="{F742941B-5530-4ECA-8BE8-BA71A4C7D083}"/>
              </a:ext>
            </a:extLst>
          </p:cNvPr>
          <p:cNvSpPr txBox="1"/>
          <p:nvPr/>
        </p:nvSpPr>
        <p:spPr>
          <a:xfrm>
            <a:off x="136072" y="2707813"/>
            <a:ext cx="883919" cy="646331"/>
          </a:xfrm>
          <a:prstGeom prst="rect">
            <a:avLst/>
          </a:prstGeom>
          <a:noFill/>
        </p:spPr>
        <p:txBody>
          <a:bodyPr wrap="square" rtlCol="0">
            <a:spAutoFit/>
          </a:bodyPr>
          <a:lstStyle/>
          <a:p>
            <a:r>
              <a:rPr lang="fr-FR" sz="3600" b="1" dirty="0">
                <a:solidFill>
                  <a:srgbClr val="002142"/>
                </a:solidFill>
                <a:latin typeface="Nirmala UI" panose="020B0502040204020203" pitchFamily="34" charset="0"/>
                <a:cs typeface="Nirmala UI" panose="020B0502040204020203" pitchFamily="34" charset="0"/>
              </a:rPr>
              <a:t>+</a:t>
            </a:r>
          </a:p>
        </p:txBody>
      </p:sp>
      <p:sp>
        <p:nvSpPr>
          <p:cNvPr id="6" name="ZoneTexte 43">
            <a:extLst>
              <a:ext uri="{FF2B5EF4-FFF2-40B4-BE49-F238E27FC236}">
                <a16:creationId xmlns:a16="http://schemas.microsoft.com/office/drawing/2014/main" id="{F29A1AA9-22C5-4AE6-8E08-C4F456CB65E0}"/>
              </a:ext>
            </a:extLst>
          </p:cNvPr>
          <p:cNvSpPr txBox="1"/>
          <p:nvPr/>
        </p:nvSpPr>
        <p:spPr>
          <a:xfrm>
            <a:off x="201651" y="4895165"/>
            <a:ext cx="641992" cy="646331"/>
          </a:xfrm>
          <a:prstGeom prst="rect">
            <a:avLst/>
          </a:prstGeom>
          <a:noFill/>
        </p:spPr>
        <p:txBody>
          <a:bodyPr wrap="square" rtlCol="0">
            <a:spAutoFit/>
          </a:bodyPr>
          <a:lstStyle/>
          <a:p>
            <a:r>
              <a:rPr lang="fr-FR" sz="3600" b="1" dirty="0">
                <a:solidFill>
                  <a:srgbClr val="002142"/>
                </a:solidFill>
                <a:latin typeface="Nirmala UI" panose="020B0502040204020203" pitchFamily="34" charset="0"/>
                <a:cs typeface="Nirmala UI" panose="020B0502040204020203" pitchFamily="34" charset="0"/>
              </a:rPr>
              <a:t>=</a:t>
            </a:r>
          </a:p>
        </p:txBody>
      </p:sp>
      <p:cxnSp>
        <p:nvCxnSpPr>
          <p:cNvPr id="7" name="Connecteur droit avec flèche 45">
            <a:extLst>
              <a:ext uri="{FF2B5EF4-FFF2-40B4-BE49-F238E27FC236}">
                <a16:creationId xmlns:a16="http://schemas.microsoft.com/office/drawing/2014/main" id="{85D351C3-3D4C-4391-9197-C4B118895A9A}"/>
              </a:ext>
            </a:extLst>
          </p:cNvPr>
          <p:cNvCxnSpPr>
            <a:cxnSpLocks/>
          </p:cNvCxnSpPr>
          <p:nvPr/>
        </p:nvCxnSpPr>
        <p:spPr>
          <a:xfrm flipV="1">
            <a:off x="596261" y="2113249"/>
            <a:ext cx="641992" cy="709464"/>
          </a:xfrm>
          <a:prstGeom prst="straightConnector1">
            <a:avLst/>
          </a:prstGeom>
          <a:ln w="38100">
            <a:solidFill>
              <a:srgbClr val="002142"/>
            </a:solidFill>
            <a:tailEnd type="triangle"/>
          </a:ln>
        </p:spPr>
        <p:style>
          <a:lnRef idx="1">
            <a:schemeClr val="dk1"/>
          </a:lnRef>
          <a:fillRef idx="0">
            <a:schemeClr val="dk1"/>
          </a:fillRef>
          <a:effectRef idx="0">
            <a:schemeClr val="dk1"/>
          </a:effectRef>
          <a:fontRef idx="minor">
            <a:schemeClr val="tx1"/>
          </a:fontRef>
        </p:style>
      </p:cxnSp>
      <p:cxnSp>
        <p:nvCxnSpPr>
          <p:cNvPr id="8" name="Connecteur droit avec flèche 49">
            <a:extLst>
              <a:ext uri="{FF2B5EF4-FFF2-40B4-BE49-F238E27FC236}">
                <a16:creationId xmlns:a16="http://schemas.microsoft.com/office/drawing/2014/main" id="{7203CEC1-681F-4631-877F-743ADA7E0C47}"/>
              </a:ext>
            </a:extLst>
          </p:cNvPr>
          <p:cNvCxnSpPr>
            <a:cxnSpLocks/>
            <a:stCxn id="5" idx="2"/>
          </p:cNvCxnSpPr>
          <p:nvPr/>
        </p:nvCxnSpPr>
        <p:spPr>
          <a:xfrm>
            <a:off x="578032" y="3354144"/>
            <a:ext cx="641992" cy="623292"/>
          </a:xfrm>
          <a:prstGeom prst="straightConnector1">
            <a:avLst/>
          </a:prstGeom>
          <a:ln w="38100">
            <a:solidFill>
              <a:srgbClr val="002142"/>
            </a:solidFill>
            <a:tailEnd type="triangle"/>
          </a:ln>
        </p:spPr>
        <p:style>
          <a:lnRef idx="1">
            <a:schemeClr val="dk1"/>
          </a:lnRef>
          <a:fillRef idx="0">
            <a:schemeClr val="dk1"/>
          </a:fillRef>
          <a:effectRef idx="0">
            <a:schemeClr val="dk1"/>
          </a:effectRef>
          <a:fontRef idx="minor">
            <a:schemeClr val="tx1"/>
          </a:fontRef>
        </p:style>
      </p:cxnSp>
      <p:sp>
        <p:nvSpPr>
          <p:cNvPr id="24" name="Ellipse 8">
            <a:extLst>
              <a:ext uri="{FF2B5EF4-FFF2-40B4-BE49-F238E27FC236}">
                <a16:creationId xmlns:a16="http://schemas.microsoft.com/office/drawing/2014/main" id="{9E07D162-10F9-4B66-967D-5306CC1C5159}"/>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15</a:t>
            </a:r>
          </a:p>
        </p:txBody>
      </p:sp>
      <p:grpSp>
        <p:nvGrpSpPr>
          <p:cNvPr id="26" name="Group 25">
            <a:extLst>
              <a:ext uri="{FF2B5EF4-FFF2-40B4-BE49-F238E27FC236}">
                <a16:creationId xmlns:a16="http://schemas.microsoft.com/office/drawing/2014/main" id="{52FBE08E-7F36-4CCA-B0A7-4D09F8D5EE39}"/>
              </a:ext>
            </a:extLst>
          </p:cNvPr>
          <p:cNvGrpSpPr/>
          <p:nvPr/>
        </p:nvGrpSpPr>
        <p:grpSpPr>
          <a:xfrm>
            <a:off x="-12879" y="-11627"/>
            <a:ext cx="12217758" cy="793617"/>
            <a:chOff x="-12879" y="-11627"/>
            <a:chExt cx="12217758" cy="793617"/>
          </a:xfrm>
        </p:grpSpPr>
        <p:grpSp>
          <p:nvGrpSpPr>
            <p:cNvPr id="16" name="Group 15">
              <a:extLst>
                <a:ext uri="{FF2B5EF4-FFF2-40B4-BE49-F238E27FC236}">
                  <a16:creationId xmlns:a16="http://schemas.microsoft.com/office/drawing/2014/main" id="{F2B694C1-8AFB-4818-A4B2-E2400F6B6B00}"/>
                </a:ext>
              </a:extLst>
            </p:cNvPr>
            <p:cNvGrpSpPr/>
            <p:nvPr/>
          </p:nvGrpSpPr>
          <p:grpSpPr>
            <a:xfrm>
              <a:off x="-12879" y="-11627"/>
              <a:ext cx="12217758" cy="793617"/>
              <a:chOff x="-12879" y="122772"/>
              <a:chExt cx="12217758" cy="793617"/>
            </a:xfrm>
          </p:grpSpPr>
          <p:grpSp>
            <p:nvGrpSpPr>
              <p:cNvPr id="18" name="Groupe 10">
                <a:extLst>
                  <a:ext uri="{FF2B5EF4-FFF2-40B4-BE49-F238E27FC236}">
                    <a16:creationId xmlns:a16="http://schemas.microsoft.com/office/drawing/2014/main" id="{455C2AF6-117A-4E8A-91BC-66BB432E8699}"/>
                  </a:ext>
                </a:extLst>
              </p:cNvPr>
              <p:cNvGrpSpPr/>
              <p:nvPr/>
            </p:nvGrpSpPr>
            <p:grpSpPr>
              <a:xfrm>
                <a:off x="-12879" y="287164"/>
                <a:ext cx="12217758" cy="509136"/>
                <a:chOff x="-25758" y="3593204"/>
                <a:chExt cx="12505386" cy="509136"/>
              </a:xfrm>
            </p:grpSpPr>
            <p:grpSp>
              <p:nvGrpSpPr>
                <p:cNvPr id="20" name="Groupe 7">
                  <a:extLst>
                    <a:ext uri="{FF2B5EF4-FFF2-40B4-BE49-F238E27FC236}">
                      <a16:creationId xmlns:a16="http://schemas.microsoft.com/office/drawing/2014/main" id="{4B9F2DCF-5787-4A13-8340-0D4C736E9E33}"/>
                    </a:ext>
                  </a:extLst>
                </p:cNvPr>
                <p:cNvGrpSpPr/>
                <p:nvPr/>
              </p:nvGrpSpPr>
              <p:grpSpPr>
                <a:xfrm>
                  <a:off x="-25758" y="3863662"/>
                  <a:ext cx="12505386" cy="0"/>
                  <a:chOff x="-25758" y="3863662"/>
                  <a:chExt cx="12505386" cy="0"/>
                </a:xfrm>
              </p:grpSpPr>
              <p:cxnSp>
                <p:nvCxnSpPr>
                  <p:cNvPr id="22" name="Connecteur droit 5">
                    <a:extLst>
                      <a:ext uri="{FF2B5EF4-FFF2-40B4-BE49-F238E27FC236}">
                        <a16:creationId xmlns:a16="http://schemas.microsoft.com/office/drawing/2014/main" id="{0E9125B1-1F96-49E9-A76F-C3F94506B0E6}"/>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3" name="Connecteur droit 4">
                    <a:extLst>
                      <a:ext uri="{FF2B5EF4-FFF2-40B4-BE49-F238E27FC236}">
                        <a16:creationId xmlns:a16="http://schemas.microsoft.com/office/drawing/2014/main" id="{0616F21D-7043-4D25-8F48-ECCAD2657D36}"/>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1" name="Ellipse 8">
                  <a:extLst>
                    <a:ext uri="{FF2B5EF4-FFF2-40B4-BE49-F238E27FC236}">
                      <a16:creationId xmlns:a16="http://schemas.microsoft.com/office/drawing/2014/main" id="{A5C67D67-73E9-4DC1-BB6A-CAA0165FC18E}"/>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9" name="Shape 61">
                <a:extLst>
                  <a:ext uri="{FF2B5EF4-FFF2-40B4-BE49-F238E27FC236}">
                    <a16:creationId xmlns:a16="http://schemas.microsoft.com/office/drawing/2014/main" id="{1DFECDF6-BCC2-4A9D-B045-CA3563AF4AF7}"/>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Conception:</a:t>
                </a:r>
              </a:p>
            </p:txBody>
          </p:sp>
        </p:grpSp>
        <p:pic>
          <p:nvPicPr>
            <p:cNvPr id="25" name="Picture 24">
              <a:extLst>
                <a:ext uri="{FF2B5EF4-FFF2-40B4-BE49-F238E27FC236}">
                  <a16:creationId xmlns:a16="http://schemas.microsoft.com/office/drawing/2014/main" id="{E1F74E00-5CD5-4899-A00E-EAB67B383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17" y="188127"/>
              <a:ext cx="384101" cy="384101"/>
            </a:xfrm>
            <a:prstGeom prst="rect">
              <a:avLst/>
            </a:prstGeom>
          </p:spPr>
        </p:pic>
      </p:grpSp>
    </p:spTree>
    <p:extLst>
      <p:ext uri="{BB962C8B-B14F-4D97-AF65-F5344CB8AC3E}">
        <p14:creationId xmlns:p14="http://schemas.microsoft.com/office/powerpoint/2010/main" val="3802092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47">
            <a:extLst>
              <a:ext uri="{FF2B5EF4-FFF2-40B4-BE49-F238E27FC236}">
                <a16:creationId xmlns:a16="http://schemas.microsoft.com/office/drawing/2014/main" id="{88159EB6-58EA-450C-B627-377357C89929}"/>
              </a:ext>
            </a:extLst>
          </p:cNvPr>
          <p:cNvSpPr txBox="1"/>
          <p:nvPr/>
        </p:nvSpPr>
        <p:spPr>
          <a:xfrm>
            <a:off x="939158" y="5121169"/>
            <a:ext cx="10673718" cy="461665"/>
          </a:xfrm>
          <a:prstGeom prst="rect">
            <a:avLst/>
          </a:prstGeom>
          <a:solidFill>
            <a:schemeClr val="bg1">
              <a:lumMod val="9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fr-FR" sz="2400" b="1" dirty="0">
                <a:solidFill>
                  <a:srgbClr val="00809E"/>
                </a:solidFill>
                <a:latin typeface="Nirmala UI" panose="020B0502040204020203" pitchFamily="34" charset="0"/>
                <a:cs typeface="Nirmala UI" panose="020B0502040204020203" pitchFamily="34" charset="0"/>
              </a:rPr>
              <a:t>Utilisation d’un seuil (</a:t>
            </a:r>
            <a:r>
              <a:rPr lang="fr-FR" sz="2400" b="1" dirty="0" err="1">
                <a:solidFill>
                  <a:srgbClr val="00809E"/>
                </a:solidFill>
                <a:latin typeface="Nirmala UI" panose="020B0502040204020203" pitchFamily="34" charset="0"/>
                <a:cs typeface="Nirmala UI" panose="020B0502040204020203" pitchFamily="34" charset="0"/>
              </a:rPr>
              <a:t>threshold</a:t>
            </a:r>
            <a:r>
              <a:rPr lang="fr-FR" sz="2400" b="1" dirty="0">
                <a:solidFill>
                  <a:srgbClr val="00809E"/>
                </a:solidFill>
                <a:latin typeface="Nirmala UI" panose="020B0502040204020203" pitchFamily="34" charset="0"/>
                <a:cs typeface="Nirmala UI" panose="020B0502040204020203" pitchFamily="34" charset="0"/>
              </a:rPr>
              <a:t>) pour sélectionner les voisins des </a:t>
            </a:r>
            <a:r>
              <a:rPr lang="fr-FR" sz="2400" b="1" dirty="0" err="1">
                <a:solidFill>
                  <a:srgbClr val="00809E"/>
                </a:solidFill>
                <a:latin typeface="Nirmala UI" panose="020B0502040204020203" pitchFamily="34" charset="0"/>
                <a:cs typeface="Nirmala UI" panose="020B0502040204020203" pitchFamily="34" charset="0"/>
              </a:rPr>
              <a:t>users</a:t>
            </a:r>
            <a:endParaRPr lang="fr-FR" sz="2400" b="1" dirty="0">
              <a:solidFill>
                <a:srgbClr val="00809E"/>
              </a:solidFill>
              <a:latin typeface="Nirmala UI" panose="020B0502040204020203" pitchFamily="34" charset="0"/>
              <a:cs typeface="Nirmala UI" panose="020B0502040204020203" pitchFamily="34" charset="0"/>
            </a:endParaRPr>
          </a:p>
        </p:txBody>
      </p:sp>
      <p:sp>
        <p:nvSpPr>
          <p:cNvPr id="5" name="ZoneTexte 21">
            <a:extLst>
              <a:ext uri="{FF2B5EF4-FFF2-40B4-BE49-F238E27FC236}">
                <a16:creationId xmlns:a16="http://schemas.microsoft.com/office/drawing/2014/main" id="{F04A1927-620A-434D-A81D-43A09AFC33A9}"/>
              </a:ext>
            </a:extLst>
          </p:cNvPr>
          <p:cNvSpPr txBox="1"/>
          <p:nvPr/>
        </p:nvSpPr>
        <p:spPr>
          <a:xfrm>
            <a:off x="605048" y="913443"/>
            <a:ext cx="5929102" cy="46166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400" b="1" dirty="0">
                <a:solidFill>
                  <a:srgbClr val="002142"/>
                </a:solidFill>
                <a:latin typeface="Nirmala UI" panose="020B0502040204020203" pitchFamily="34" charset="0"/>
                <a:cs typeface="Nirmala UI" panose="020B0502040204020203" pitchFamily="34" charset="0"/>
              </a:rPr>
              <a:t> Le filtrage standard (sans classification)</a:t>
            </a:r>
            <a:endParaRPr lang="fr-FR" sz="2000" b="1" dirty="0">
              <a:solidFill>
                <a:srgbClr val="002142"/>
              </a:solidFill>
              <a:latin typeface="Nirmala UI" panose="020B0502040204020203" pitchFamily="34" charset="0"/>
              <a:cs typeface="Nirmala UI" panose="020B0502040204020203" pitchFamily="34" charset="0"/>
            </a:endParaRPr>
          </a:p>
        </p:txBody>
      </p:sp>
      <p:sp>
        <p:nvSpPr>
          <p:cNvPr id="6" name="ZoneTexte 1">
            <a:extLst>
              <a:ext uri="{FF2B5EF4-FFF2-40B4-BE49-F238E27FC236}">
                <a16:creationId xmlns:a16="http://schemas.microsoft.com/office/drawing/2014/main" id="{C7F330EA-C613-485A-8FB7-E36A4FDF780E}"/>
              </a:ext>
            </a:extLst>
          </p:cNvPr>
          <p:cNvSpPr txBox="1"/>
          <p:nvPr/>
        </p:nvSpPr>
        <p:spPr>
          <a:xfrm>
            <a:off x="667695" y="1510307"/>
            <a:ext cx="10673717" cy="36009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2000" b="1" dirty="0">
                <a:solidFill>
                  <a:srgbClr val="003468"/>
                </a:solidFill>
                <a:latin typeface="Nirmala UI" panose="020B0502040204020203" pitchFamily="34" charset="0"/>
                <a:cs typeface="Nirmala UI" panose="020B0502040204020203" pitchFamily="34" charset="0"/>
              </a:rPr>
              <a:t>Filtrage collaboratif standard (distance de Pearson entre </a:t>
            </a:r>
            <a:r>
              <a:rPr lang="fr-FR" sz="2000" b="1" dirty="0" err="1">
                <a:solidFill>
                  <a:srgbClr val="003468"/>
                </a:solidFill>
                <a:latin typeface="Nirmala UI" panose="020B0502040204020203" pitchFamily="34" charset="0"/>
                <a:cs typeface="Nirmala UI" panose="020B0502040204020203" pitchFamily="34" charset="0"/>
              </a:rPr>
              <a:t>users</a:t>
            </a:r>
            <a:r>
              <a:rPr lang="fr-FR" sz="2000" b="1" dirty="0">
                <a:solidFill>
                  <a:srgbClr val="003468"/>
                </a:solidFill>
                <a:latin typeface="Nirmala UI" panose="020B0502040204020203" pitchFamily="34" charset="0"/>
                <a:cs typeface="Nirmala UI" panose="020B0502040204020203" pitchFamily="34" charset="0"/>
              </a:rPr>
              <a:t>)</a:t>
            </a:r>
          </a:p>
          <a:p>
            <a:pPr marL="1828800" lvl="3" indent="-457200">
              <a:buFont typeface="+mj-lt"/>
              <a:buAutoNum type="arabicPeriod"/>
            </a:pPr>
            <a:r>
              <a:rPr lang="fr-FR" sz="2000" dirty="0">
                <a:solidFill>
                  <a:srgbClr val="003468"/>
                </a:solidFill>
                <a:latin typeface="Nirmala UI" panose="020B0502040204020203" pitchFamily="34" charset="0"/>
                <a:cs typeface="Nirmala UI" panose="020B0502040204020203" pitchFamily="34" charset="0"/>
              </a:rPr>
              <a:t>FC user-user</a:t>
            </a:r>
          </a:p>
          <a:p>
            <a:pPr marL="1828800" lvl="3" indent="-457200">
              <a:buFont typeface="+mj-lt"/>
              <a:buAutoNum type="arabicPeriod"/>
            </a:pPr>
            <a:r>
              <a:rPr lang="fr-FR" sz="2000" dirty="0">
                <a:solidFill>
                  <a:srgbClr val="003468"/>
                </a:solidFill>
                <a:latin typeface="Nirmala UI" panose="020B0502040204020203" pitchFamily="34" charset="0"/>
                <a:cs typeface="Nirmala UI" panose="020B0502040204020203" pitchFamily="34" charset="0"/>
              </a:rPr>
              <a:t>FC item-item</a:t>
            </a:r>
          </a:p>
          <a:p>
            <a:pPr marL="1828800" lvl="3" indent="-457200">
              <a:buFont typeface="+mj-lt"/>
              <a:buAutoNum type="arabicPeriod"/>
            </a:pPr>
            <a:r>
              <a:rPr lang="fr-FR" sz="2000" dirty="0">
                <a:solidFill>
                  <a:srgbClr val="003468"/>
                </a:solidFill>
                <a:latin typeface="Nirmala UI" panose="020B0502040204020203" pitchFamily="34" charset="0"/>
                <a:cs typeface="Nirmala UI" panose="020B0502040204020203" pitchFamily="34" charset="0"/>
              </a:rPr>
              <a:t>FC SVD</a:t>
            </a:r>
          </a:p>
          <a:p>
            <a:pPr marL="285750" indent="-285750">
              <a:lnSpc>
                <a:spcPct val="150000"/>
              </a:lnSpc>
              <a:buFont typeface="Arial" panose="020B0604020202020204" pitchFamily="34" charset="0"/>
              <a:buChar char="•"/>
            </a:pPr>
            <a:r>
              <a:rPr lang="fr-FR" sz="2000" b="1" dirty="0">
                <a:solidFill>
                  <a:srgbClr val="003468"/>
                </a:solidFill>
                <a:latin typeface="Nirmala UI" panose="020B0502040204020203" pitchFamily="34" charset="0"/>
                <a:cs typeface="Nirmala UI" panose="020B0502040204020203" pitchFamily="34" charset="0"/>
              </a:rPr>
              <a:t>Filtrage sémantique standard (distance d’intérêt entre </a:t>
            </a:r>
            <a:r>
              <a:rPr lang="fr-FR" sz="2000" b="1" dirty="0" err="1">
                <a:solidFill>
                  <a:srgbClr val="003468"/>
                </a:solidFill>
                <a:latin typeface="Nirmala UI" panose="020B0502040204020203" pitchFamily="34" charset="0"/>
                <a:cs typeface="Nirmala UI" panose="020B0502040204020203" pitchFamily="34" charset="0"/>
              </a:rPr>
              <a:t>users</a:t>
            </a:r>
            <a:r>
              <a:rPr lang="fr-FR" sz="2000" b="1" dirty="0">
                <a:solidFill>
                  <a:srgbClr val="003468"/>
                </a:solidFill>
                <a:latin typeface="Nirmala UI" panose="020B0502040204020203" pitchFamily="34" charset="0"/>
                <a:cs typeface="Nirmala UI" panose="020B0502040204020203" pitchFamily="34" charset="0"/>
              </a:rPr>
              <a:t>)</a:t>
            </a:r>
          </a:p>
          <a:p>
            <a:pPr marL="285750" indent="-285750">
              <a:lnSpc>
                <a:spcPct val="150000"/>
              </a:lnSpc>
              <a:buFont typeface="Arial" panose="020B0604020202020204" pitchFamily="34" charset="0"/>
              <a:buChar char="•"/>
            </a:pPr>
            <a:r>
              <a:rPr lang="fr-FR" sz="2000" b="1" dirty="0">
                <a:solidFill>
                  <a:srgbClr val="003468"/>
                </a:solidFill>
                <a:latin typeface="Nirmala UI" panose="020B0502040204020203" pitchFamily="34" charset="0"/>
                <a:cs typeface="Nirmala UI" panose="020B0502040204020203" pitchFamily="34" charset="0"/>
              </a:rPr>
              <a:t>Filtrage hybride standard (distance de Pearson entre </a:t>
            </a:r>
            <a:r>
              <a:rPr lang="fr-FR" sz="2000" b="1" dirty="0" err="1">
                <a:solidFill>
                  <a:srgbClr val="003468"/>
                </a:solidFill>
                <a:latin typeface="Nirmala UI" panose="020B0502040204020203" pitchFamily="34" charset="0"/>
                <a:cs typeface="Nirmala UI" panose="020B0502040204020203" pitchFamily="34" charset="0"/>
              </a:rPr>
              <a:t>users</a:t>
            </a:r>
            <a:r>
              <a:rPr lang="fr-FR" sz="2000" b="1" dirty="0">
                <a:solidFill>
                  <a:srgbClr val="003468"/>
                </a:solidFill>
                <a:latin typeface="Nirmala UI" panose="020B0502040204020203" pitchFamily="34" charset="0"/>
                <a:cs typeface="Nirmala UI" panose="020B0502040204020203" pitchFamily="34" charset="0"/>
              </a:rPr>
              <a:t>)</a:t>
            </a:r>
          </a:p>
          <a:p>
            <a:pPr marL="1828800" lvl="3" indent="-457200">
              <a:buFont typeface="+mj-lt"/>
              <a:buAutoNum type="arabicPeriod"/>
            </a:pPr>
            <a:r>
              <a:rPr lang="fr-FR" sz="2000" dirty="0">
                <a:solidFill>
                  <a:srgbClr val="003468"/>
                </a:solidFill>
                <a:latin typeface="Nirmala UI" panose="020B0502040204020203" pitchFamily="34" charset="0"/>
                <a:cs typeface="Nirmala UI" panose="020B0502040204020203" pitchFamily="34" charset="0"/>
              </a:rPr>
              <a:t>Filtrage hybride pondéré</a:t>
            </a:r>
          </a:p>
          <a:p>
            <a:pPr marL="1828800" lvl="3" indent="-457200">
              <a:buFont typeface="+mj-lt"/>
              <a:buAutoNum type="arabicPeriod"/>
            </a:pPr>
            <a:r>
              <a:rPr lang="fr-FR" sz="2000" dirty="0">
                <a:solidFill>
                  <a:srgbClr val="003468"/>
                </a:solidFill>
                <a:latin typeface="Nirmala UI" panose="020B0502040204020203" pitchFamily="34" charset="0"/>
                <a:cs typeface="Nirmala UI" panose="020B0502040204020203" pitchFamily="34" charset="0"/>
              </a:rPr>
              <a:t>Filtrage hybride collaboratif basé sémantique</a:t>
            </a:r>
          </a:p>
          <a:p>
            <a:pPr marL="1828800" lvl="3" indent="-457200">
              <a:buFont typeface="+mj-lt"/>
              <a:buAutoNum type="arabicPeriod"/>
            </a:pPr>
            <a:r>
              <a:rPr lang="fr-FR" sz="2000" dirty="0">
                <a:solidFill>
                  <a:srgbClr val="003468"/>
                </a:solidFill>
                <a:latin typeface="Nirmala UI" panose="020B0502040204020203" pitchFamily="34" charset="0"/>
                <a:cs typeface="Nirmala UI" panose="020B0502040204020203" pitchFamily="34" charset="0"/>
              </a:rPr>
              <a:t>Filtrage sémantique basé collaboratif</a:t>
            </a:r>
          </a:p>
          <a:p>
            <a:endParaRPr lang="fr-FR" dirty="0">
              <a:solidFill>
                <a:srgbClr val="003468"/>
              </a:solidFill>
            </a:endParaRPr>
          </a:p>
        </p:txBody>
      </p:sp>
      <p:pic>
        <p:nvPicPr>
          <p:cNvPr id="7" name="Image 18">
            <a:extLst>
              <a:ext uri="{FF2B5EF4-FFF2-40B4-BE49-F238E27FC236}">
                <a16:creationId xmlns:a16="http://schemas.microsoft.com/office/drawing/2014/main" id="{2B992D02-228D-478B-BB3C-A09800556FA3}"/>
              </a:ext>
            </a:extLst>
          </p:cNvPr>
          <p:cNvPicPr>
            <a:picLocks noChangeAspect="1"/>
          </p:cNvPicPr>
          <p:nvPr/>
        </p:nvPicPr>
        <p:blipFill>
          <a:blip r:embed="rId3"/>
          <a:stretch>
            <a:fillRect/>
          </a:stretch>
        </p:blipFill>
        <p:spPr>
          <a:xfrm>
            <a:off x="2698843" y="5772978"/>
            <a:ext cx="6204584" cy="785666"/>
          </a:xfrm>
          <a:prstGeom prst="rect">
            <a:avLst/>
          </a:prstGeom>
          <a:ln w="19050">
            <a:solidFill>
              <a:schemeClr val="tx1"/>
            </a:solidFill>
          </a:ln>
        </p:spPr>
      </p:pic>
      <p:sp>
        <p:nvSpPr>
          <p:cNvPr id="17" name="Ellipse 8">
            <a:extLst>
              <a:ext uri="{FF2B5EF4-FFF2-40B4-BE49-F238E27FC236}">
                <a16:creationId xmlns:a16="http://schemas.microsoft.com/office/drawing/2014/main" id="{6F91A2E9-AF89-4BA4-B95F-B855297EB349}"/>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16</a:t>
            </a:r>
          </a:p>
        </p:txBody>
      </p:sp>
      <p:grpSp>
        <p:nvGrpSpPr>
          <p:cNvPr id="18" name="Group 17">
            <a:extLst>
              <a:ext uri="{FF2B5EF4-FFF2-40B4-BE49-F238E27FC236}">
                <a16:creationId xmlns:a16="http://schemas.microsoft.com/office/drawing/2014/main" id="{125D8566-2207-401E-B616-D4D3520A67B9}"/>
              </a:ext>
            </a:extLst>
          </p:cNvPr>
          <p:cNvGrpSpPr/>
          <p:nvPr/>
        </p:nvGrpSpPr>
        <p:grpSpPr>
          <a:xfrm>
            <a:off x="-12879" y="-11627"/>
            <a:ext cx="12217758" cy="793617"/>
            <a:chOff x="-12879" y="-11627"/>
            <a:chExt cx="12217758" cy="793617"/>
          </a:xfrm>
        </p:grpSpPr>
        <p:grpSp>
          <p:nvGrpSpPr>
            <p:cNvPr id="19" name="Group 18">
              <a:extLst>
                <a:ext uri="{FF2B5EF4-FFF2-40B4-BE49-F238E27FC236}">
                  <a16:creationId xmlns:a16="http://schemas.microsoft.com/office/drawing/2014/main" id="{7D6667BB-9C81-4C1E-BE51-F90C7B52D691}"/>
                </a:ext>
              </a:extLst>
            </p:cNvPr>
            <p:cNvGrpSpPr/>
            <p:nvPr/>
          </p:nvGrpSpPr>
          <p:grpSpPr>
            <a:xfrm>
              <a:off x="-12879" y="-11627"/>
              <a:ext cx="12217758" cy="793617"/>
              <a:chOff x="-12879" y="122772"/>
              <a:chExt cx="12217758" cy="793617"/>
            </a:xfrm>
          </p:grpSpPr>
          <p:grpSp>
            <p:nvGrpSpPr>
              <p:cNvPr id="21" name="Groupe 10">
                <a:extLst>
                  <a:ext uri="{FF2B5EF4-FFF2-40B4-BE49-F238E27FC236}">
                    <a16:creationId xmlns:a16="http://schemas.microsoft.com/office/drawing/2014/main" id="{98C65AE5-55BF-43DE-8ACA-2276716C8226}"/>
                  </a:ext>
                </a:extLst>
              </p:cNvPr>
              <p:cNvGrpSpPr/>
              <p:nvPr/>
            </p:nvGrpSpPr>
            <p:grpSpPr>
              <a:xfrm>
                <a:off x="-12879" y="287164"/>
                <a:ext cx="12217758" cy="509136"/>
                <a:chOff x="-25758" y="3593204"/>
                <a:chExt cx="12505386" cy="509136"/>
              </a:xfrm>
            </p:grpSpPr>
            <p:grpSp>
              <p:nvGrpSpPr>
                <p:cNvPr id="23" name="Groupe 7">
                  <a:extLst>
                    <a:ext uri="{FF2B5EF4-FFF2-40B4-BE49-F238E27FC236}">
                      <a16:creationId xmlns:a16="http://schemas.microsoft.com/office/drawing/2014/main" id="{B4C71C8F-536B-4522-AF9D-5415009B083C}"/>
                    </a:ext>
                  </a:extLst>
                </p:cNvPr>
                <p:cNvGrpSpPr/>
                <p:nvPr/>
              </p:nvGrpSpPr>
              <p:grpSpPr>
                <a:xfrm>
                  <a:off x="-25758" y="3863662"/>
                  <a:ext cx="12505386" cy="0"/>
                  <a:chOff x="-25758" y="3863662"/>
                  <a:chExt cx="12505386" cy="0"/>
                </a:xfrm>
              </p:grpSpPr>
              <p:cxnSp>
                <p:nvCxnSpPr>
                  <p:cNvPr id="25" name="Connecteur droit 5">
                    <a:extLst>
                      <a:ext uri="{FF2B5EF4-FFF2-40B4-BE49-F238E27FC236}">
                        <a16:creationId xmlns:a16="http://schemas.microsoft.com/office/drawing/2014/main" id="{3F6CA6C8-CA47-4378-9360-125F9B6DAD87}"/>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6" name="Connecteur droit 4">
                    <a:extLst>
                      <a:ext uri="{FF2B5EF4-FFF2-40B4-BE49-F238E27FC236}">
                        <a16:creationId xmlns:a16="http://schemas.microsoft.com/office/drawing/2014/main" id="{7837D7DD-D4BA-4E97-9F7C-DAB8F4F74ABF}"/>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4" name="Ellipse 8">
                  <a:extLst>
                    <a:ext uri="{FF2B5EF4-FFF2-40B4-BE49-F238E27FC236}">
                      <a16:creationId xmlns:a16="http://schemas.microsoft.com/office/drawing/2014/main" id="{E6CA01D7-5B39-4EF5-8837-C6A6743EB5C6}"/>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22" name="Shape 61">
                <a:extLst>
                  <a:ext uri="{FF2B5EF4-FFF2-40B4-BE49-F238E27FC236}">
                    <a16:creationId xmlns:a16="http://schemas.microsoft.com/office/drawing/2014/main" id="{B96C8E02-7B5F-4AF4-B072-E02D2E01A674}"/>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Conception:</a:t>
                </a:r>
              </a:p>
            </p:txBody>
          </p:sp>
        </p:grpSp>
        <p:pic>
          <p:nvPicPr>
            <p:cNvPr id="20" name="Picture 19">
              <a:extLst>
                <a:ext uri="{FF2B5EF4-FFF2-40B4-BE49-F238E27FC236}">
                  <a16:creationId xmlns:a16="http://schemas.microsoft.com/office/drawing/2014/main" id="{DB379BDB-7403-4752-AA95-FDDB2808E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17" y="188127"/>
              <a:ext cx="384101" cy="384101"/>
            </a:xfrm>
            <a:prstGeom prst="rect">
              <a:avLst/>
            </a:prstGeom>
          </p:spPr>
        </p:pic>
      </p:grpSp>
    </p:spTree>
    <p:extLst>
      <p:ext uri="{BB962C8B-B14F-4D97-AF65-F5344CB8AC3E}">
        <p14:creationId xmlns:p14="http://schemas.microsoft.com/office/powerpoint/2010/main" val="64356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500"/>
                                        <p:tgtEl>
                                          <p:spTgt spid="6">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500"/>
                                        <p:tgtEl>
                                          <p:spTgt spid="6">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wipe(left)">
                                      <p:cBhvr>
                                        <p:cTn id="31" dur="500"/>
                                        <p:tgtEl>
                                          <p:spTgt spid="6">
                                            <p:txEl>
                                              <p:pRg st="5" end="5"/>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wipe(left)">
                                      <p:cBhvr>
                                        <p:cTn id="35" dur="500"/>
                                        <p:tgtEl>
                                          <p:spTgt spid="6">
                                            <p:txEl>
                                              <p:pRg st="6" end="6"/>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wipe(left)">
                                      <p:cBhvr>
                                        <p:cTn id="39" dur="500"/>
                                        <p:tgtEl>
                                          <p:spTgt spid="6">
                                            <p:txEl>
                                              <p:pRg st="7" end="7"/>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wipe(left)">
                                      <p:cBhvr>
                                        <p:cTn id="43" dur="500"/>
                                        <p:tgtEl>
                                          <p:spTgt spid="6">
                                            <p:txEl>
                                              <p:pRg st="8" end="8"/>
                                            </p:txEl>
                                          </p:spTgt>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par>
                                <p:cTn id="48" presetID="22" presetClass="entr" presetSubtype="1"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up)">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52">
            <a:extLst>
              <a:ext uri="{FF2B5EF4-FFF2-40B4-BE49-F238E27FC236}">
                <a16:creationId xmlns:a16="http://schemas.microsoft.com/office/drawing/2014/main" id="{4FEA2131-C024-4253-ADC2-046EBB9CDE71}"/>
              </a:ext>
            </a:extLst>
          </p:cNvPr>
          <p:cNvGrpSpPr/>
          <p:nvPr/>
        </p:nvGrpSpPr>
        <p:grpSpPr>
          <a:xfrm flipH="1">
            <a:off x="645019" y="3188800"/>
            <a:ext cx="5288237" cy="656959"/>
            <a:chOff x="-14459" y="2771128"/>
            <a:chExt cx="1531143" cy="426884"/>
          </a:xfrm>
          <a:noFill/>
        </p:grpSpPr>
        <p:sp>
          <p:nvSpPr>
            <p:cNvPr id="65" name="Rectangle: Top Corners Rounded 53">
              <a:extLst>
                <a:ext uri="{FF2B5EF4-FFF2-40B4-BE49-F238E27FC236}">
                  <a16:creationId xmlns:a16="http://schemas.microsoft.com/office/drawing/2014/main" id="{18892928-86D7-49B4-B35F-E25B76D4E7C5}"/>
                </a:ext>
              </a:extLst>
            </p:cNvPr>
            <p:cNvSpPr/>
            <p:nvPr/>
          </p:nvSpPr>
          <p:spPr>
            <a:xfrm rot="5400000">
              <a:off x="537671" y="2218998"/>
              <a:ext cx="426884" cy="1531143"/>
            </a:xfrm>
            <a:prstGeom prst="round2SameRect">
              <a:avLst>
                <a:gd name="adj1" fmla="val 50000"/>
                <a:gd name="adj2" fmla="val 0"/>
              </a:avLst>
            </a:prstGeom>
            <a:gradFill flip="none" rotWithShape="1">
              <a:gsLst>
                <a:gs pos="0">
                  <a:srgbClr val="0083A2"/>
                </a:gs>
                <a:gs pos="48000">
                  <a:srgbClr val="00809E"/>
                </a:gs>
                <a:gs pos="100000">
                  <a:srgbClr val="D1F6FF"/>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6" name="Rectangle 65">
              <a:extLst>
                <a:ext uri="{FF2B5EF4-FFF2-40B4-BE49-F238E27FC236}">
                  <a16:creationId xmlns:a16="http://schemas.microsoft.com/office/drawing/2014/main" id="{2905F4A8-657F-4ABA-8125-231DF5CE9E01}"/>
                </a:ext>
              </a:extLst>
            </p:cNvPr>
            <p:cNvSpPr/>
            <p:nvPr/>
          </p:nvSpPr>
          <p:spPr>
            <a:xfrm>
              <a:off x="41827" y="2833193"/>
              <a:ext cx="1425383" cy="299984"/>
            </a:xfrm>
            <a:prstGeom prst="rect">
              <a:avLst/>
            </a:prstGeom>
            <a:grpFill/>
          </p:spPr>
          <p:txBody>
            <a:bodyPr wrap="square">
              <a:spAutoFit/>
            </a:bodyPr>
            <a:lstStyle/>
            <a:p>
              <a:pPr algn="ctr"/>
              <a:r>
                <a:rPr lang="fr-FR" sz="2400" b="1" dirty="0">
                  <a:solidFill>
                    <a:schemeClr val="bg1"/>
                  </a:solidFill>
                  <a:latin typeface="+mj-lt"/>
                  <a:cs typeface="Segoe UI" panose="020B0502040204020203" pitchFamily="34" charset="0"/>
                </a:rPr>
                <a:t>3. Conception</a:t>
              </a:r>
            </a:p>
          </p:txBody>
        </p:sp>
      </p:grpSp>
      <p:grpSp>
        <p:nvGrpSpPr>
          <p:cNvPr id="70" name="Group 52">
            <a:extLst>
              <a:ext uri="{FF2B5EF4-FFF2-40B4-BE49-F238E27FC236}">
                <a16:creationId xmlns:a16="http://schemas.microsoft.com/office/drawing/2014/main" id="{9F3BD114-77B6-4EDC-A7A5-8C51C8331C14}"/>
              </a:ext>
            </a:extLst>
          </p:cNvPr>
          <p:cNvGrpSpPr/>
          <p:nvPr/>
        </p:nvGrpSpPr>
        <p:grpSpPr>
          <a:xfrm>
            <a:off x="5918835" y="2523231"/>
            <a:ext cx="5628145" cy="715268"/>
            <a:chOff x="-14460" y="2776611"/>
            <a:chExt cx="1629559" cy="432827"/>
          </a:xfrm>
          <a:noFill/>
        </p:grpSpPr>
        <p:sp>
          <p:nvSpPr>
            <p:cNvPr id="78" name="Rectangle: Top Corners Rounded 53">
              <a:extLst>
                <a:ext uri="{FF2B5EF4-FFF2-40B4-BE49-F238E27FC236}">
                  <a16:creationId xmlns:a16="http://schemas.microsoft.com/office/drawing/2014/main" id="{991593F9-19D7-4B18-ABFA-B85CE7BA9B7F}"/>
                </a:ext>
              </a:extLst>
            </p:cNvPr>
            <p:cNvSpPr/>
            <p:nvPr/>
          </p:nvSpPr>
          <p:spPr>
            <a:xfrm rot="5400000">
              <a:off x="583906" y="2178245"/>
              <a:ext cx="432827" cy="1629559"/>
            </a:xfrm>
            <a:prstGeom prst="round2SameRect">
              <a:avLst>
                <a:gd name="adj1" fmla="val 47507"/>
                <a:gd name="adj2" fmla="val 0"/>
              </a:avLst>
            </a:prstGeom>
            <a:gradFill>
              <a:gsLst>
                <a:gs pos="0">
                  <a:srgbClr val="0083A2"/>
                </a:gs>
                <a:gs pos="48000">
                  <a:srgbClr val="00809E"/>
                </a:gs>
                <a:gs pos="100000">
                  <a:srgbClr val="D1F6FF"/>
                </a:gs>
              </a:gsLst>
              <a:lin ang="16200000" scaled="1"/>
            </a:gradFill>
            <a:ln>
              <a:solidFill>
                <a:srgbClr val="0080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91" name="Rectangle 90">
              <a:extLst>
                <a:ext uri="{FF2B5EF4-FFF2-40B4-BE49-F238E27FC236}">
                  <a16:creationId xmlns:a16="http://schemas.microsoft.com/office/drawing/2014/main" id="{42FC159B-2139-460E-A022-E13DC3C3B797}"/>
                </a:ext>
              </a:extLst>
            </p:cNvPr>
            <p:cNvSpPr/>
            <p:nvPr/>
          </p:nvSpPr>
          <p:spPr>
            <a:xfrm>
              <a:off x="36437" y="2853383"/>
              <a:ext cx="1425383" cy="279365"/>
            </a:xfrm>
            <a:prstGeom prst="rect">
              <a:avLst/>
            </a:prstGeom>
            <a:grpFill/>
          </p:spPr>
          <p:txBody>
            <a:bodyPr wrap="square">
              <a:spAutoFit/>
            </a:bodyPr>
            <a:lstStyle/>
            <a:p>
              <a:pPr algn="ctr"/>
              <a:r>
                <a:rPr lang="fr-FR" sz="2400" b="1" dirty="0">
                  <a:solidFill>
                    <a:schemeClr val="bg1"/>
                  </a:solidFill>
                  <a:latin typeface="+mj-lt"/>
                  <a:cs typeface="Segoe UI" panose="020B0502040204020203" pitchFamily="34" charset="0"/>
                </a:rPr>
                <a:t>2.  Etat de L’art</a:t>
              </a:r>
            </a:p>
          </p:txBody>
        </p:sp>
      </p:grpSp>
      <p:grpSp>
        <p:nvGrpSpPr>
          <p:cNvPr id="92" name="Group 52">
            <a:extLst>
              <a:ext uri="{FF2B5EF4-FFF2-40B4-BE49-F238E27FC236}">
                <a16:creationId xmlns:a16="http://schemas.microsoft.com/office/drawing/2014/main" id="{0E6BD0DB-B0D3-4966-B560-A37503AC790F}"/>
              </a:ext>
            </a:extLst>
          </p:cNvPr>
          <p:cNvGrpSpPr/>
          <p:nvPr/>
        </p:nvGrpSpPr>
        <p:grpSpPr>
          <a:xfrm>
            <a:off x="5932606" y="3845762"/>
            <a:ext cx="5585072" cy="715271"/>
            <a:chOff x="-9368" y="2792850"/>
            <a:chExt cx="1617088" cy="467303"/>
          </a:xfrm>
          <a:noFill/>
        </p:grpSpPr>
        <p:sp>
          <p:nvSpPr>
            <p:cNvPr id="93" name="Rectangle: Top Corners Rounded 53">
              <a:extLst>
                <a:ext uri="{FF2B5EF4-FFF2-40B4-BE49-F238E27FC236}">
                  <a16:creationId xmlns:a16="http://schemas.microsoft.com/office/drawing/2014/main" id="{EEF3FBFB-BAAF-426C-B030-B9C59DDE8C46}"/>
                </a:ext>
              </a:extLst>
            </p:cNvPr>
            <p:cNvSpPr/>
            <p:nvPr/>
          </p:nvSpPr>
          <p:spPr>
            <a:xfrm rot="5400000">
              <a:off x="565524" y="2217958"/>
              <a:ext cx="467303" cy="1617088"/>
            </a:xfrm>
            <a:prstGeom prst="round2SameRect">
              <a:avLst>
                <a:gd name="adj1" fmla="val 50000"/>
                <a:gd name="adj2" fmla="val 0"/>
              </a:avLst>
            </a:prstGeom>
            <a:gradFill>
              <a:gsLst>
                <a:gs pos="0">
                  <a:srgbClr val="0083A2"/>
                </a:gs>
                <a:gs pos="48000">
                  <a:srgbClr val="00809E"/>
                </a:gs>
                <a:gs pos="100000">
                  <a:srgbClr val="D1F6FF"/>
                </a:gs>
              </a:gsLst>
              <a:lin ang="16200000" scaled="1"/>
            </a:gradFill>
            <a:ln>
              <a:solidFill>
                <a:srgbClr val="00809E"/>
              </a:solidFill>
            </a:ln>
            <a:effectLst>
              <a:outerShdw blurRad="508000" dist="254000" dir="2700000" sx="90000" sy="9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sp>
          <p:nvSpPr>
            <p:cNvPr id="94" name="Rectangle 93">
              <a:extLst>
                <a:ext uri="{FF2B5EF4-FFF2-40B4-BE49-F238E27FC236}">
                  <a16:creationId xmlns:a16="http://schemas.microsoft.com/office/drawing/2014/main" id="{90CD843A-976E-4524-BAC9-002FE68E7BC8}"/>
                </a:ext>
              </a:extLst>
            </p:cNvPr>
            <p:cNvSpPr/>
            <p:nvPr/>
          </p:nvSpPr>
          <p:spPr>
            <a:xfrm>
              <a:off x="37541" y="2826225"/>
              <a:ext cx="1425383" cy="301616"/>
            </a:xfrm>
            <a:prstGeom prst="rect">
              <a:avLst/>
            </a:prstGeom>
            <a:grpFill/>
          </p:spPr>
          <p:txBody>
            <a:bodyPr wrap="square">
              <a:spAutoFit/>
            </a:bodyPr>
            <a:lstStyle/>
            <a:p>
              <a:pPr algn="ctr"/>
              <a:r>
                <a:rPr lang="fr-FR" sz="2400" b="1" dirty="0">
                  <a:solidFill>
                    <a:schemeClr val="bg1"/>
                  </a:solidFill>
                  <a:latin typeface="+mj-lt"/>
                  <a:cs typeface="Segoe UI" panose="020B0502040204020203" pitchFamily="34" charset="0"/>
                </a:rPr>
                <a:t>4. Implémentation et Expérimentation</a:t>
              </a:r>
            </a:p>
          </p:txBody>
        </p:sp>
      </p:grpSp>
      <p:grpSp>
        <p:nvGrpSpPr>
          <p:cNvPr id="95" name="Group 52">
            <a:extLst>
              <a:ext uri="{FF2B5EF4-FFF2-40B4-BE49-F238E27FC236}">
                <a16:creationId xmlns:a16="http://schemas.microsoft.com/office/drawing/2014/main" id="{326A9338-A689-4930-922F-0E2BB02464E8}"/>
              </a:ext>
            </a:extLst>
          </p:cNvPr>
          <p:cNvGrpSpPr/>
          <p:nvPr/>
        </p:nvGrpSpPr>
        <p:grpSpPr>
          <a:xfrm flipH="1">
            <a:off x="645325" y="4571935"/>
            <a:ext cx="5288237" cy="673396"/>
            <a:chOff x="-9367" y="2782554"/>
            <a:chExt cx="1531143" cy="473281"/>
          </a:xfrm>
          <a:noFill/>
        </p:grpSpPr>
        <p:sp>
          <p:nvSpPr>
            <p:cNvPr id="96" name="Rectangle: Top Corners Rounded 53">
              <a:extLst>
                <a:ext uri="{FF2B5EF4-FFF2-40B4-BE49-F238E27FC236}">
                  <a16:creationId xmlns:a16="http://schemas.microsoft.com/office/drawing/2014/main" id="{6223D67D-8E93-4403-8F60-B318E913A6BC}"/>
                </a:ext>
              </a:extLst>
            </p:cNvPr>
            <p:cNvSpPr/>
            <p:nvPr/>
          </p:nvSpPr>
          <p:spPr>
            <a:xfrm rot="5400000">
              <a:off x="519564" y="2253623"/>
              <a:ext cx="473281" cy="1531143"/>
            </a:xfrm>
            <a:prstGeom prst="round2SameRect">
              <a:avLst>
                <a:gd name="adj1" fmla="val 50000"/>
                <a:gd name="adj2" fmla="val 0"/>
              </a:avLst>
            </a:prstGeom>
            <a:gradFill>
              <a:gsLst>
                <a:gs pos="0">
                  <a:srgbClr val="0083A2"/>
                </a:gs>
                <a:gs pos="48000">
                  <a:srgbClr val="00809E"/>
                </a:gs>
                <a:gs pos="100000">
                  <a:srgbClr val="D1F6FF"/>
                </a:gs>
              </a:gsLst>
              <a:lin ang="16200000" scaled="1"/>
            </a:gradFill>
            <a:ln>
              <a:solidFill>
                <a:srgbClr val="00809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sp>
          <p:nvSpPr>
            <p:cNvPr id="97" name="Rectangle 96">
              <a:extLst>
                <a:ext uri="{FF2B5EF4-FFF2-40B4-BE49-F238E27FC236}">
                  <a16:creationId xmlns:a16="http://schemas.microsoft.com/office/drawing/2014/main" id="{2137442A-5963-4C31-A128-1C0ACCF477C9}"/>
                </a:ext>
              </a:extLst>
            </p:cNvPr>
            <p:cNvSpPr/>
            <p:nvPr/>
          </p:nvSpPr>
          <p:spPr>
            <a:xfrm>
              <a:off x="41499" y="2833760"/>
              <a:ext cx="1425383" cy="324471"/>
            </a:xfrm>
            <a:prstGeom prst="rect">
              <a:avLst/>
            </a:prstGeom>
            <a:grpFill/>
          </p:spPr>
          <p:txBody>
            <a:bodyPr wrap="square">
              <a:spAutoFit/>
            </a:bodyPr>
            <a:lstStyle/>
            <a:p>
              <a:pPr algn="ctr"/>
              <a:r>
                <a:rPr lang="fr-FR" sz="2400" b="1" dirty="0">
                  <a:solidFill>
                    <a:schemeClr val="bg1"/>
                  </a:solidFill>
                  <a:latin typeface="+mj-lt"/>
                  <a:cs typeface="Segoe UI" panose="020B0502040204020203" pitchFamily="34" charset="0"/>
                </a:rPr>
                <a:t>5. Conclusion et Perspectives</a:t>
              </a:r>
            </a:p>
          </p:txBody>
        </p:sp>
      </p:grpSp>
      <p:grpSp>
        <p:nvGrpSpPr>
          <p:cNvPr id="2" name="Groupe 1">
            <a:extLst>
              <a:ext uri="{FF2B5EF4-FFF2-40B4-BE49-F238E27FC236}">
                <a16:creationId xmlns:a16="http://schemas.microsoft.com/office/drawing/2014/main" id="{F032346E-212A-4221-90EA-C7381287A808}"/>
              </a:ext>
            </a:extLst>
          </p:cNvPr>
          <p:cNvGrpSpPr/>
          <p:nvPr/>
        </p:nvGrpSpPr>
        <p:grpSpPr>
          <a:xfrm>
            <a:off x="5552694" y="999325"/>
            <a:ext cx="764814" cy="5579344"/>
            <a:chOff x="5552694" y="37635"/>
            <a:chExt cx="764814" cy="6628637"/>
          </a:xfrm>
        </p:grpSpPr>
        <p:grpSp>
          <p:nvGrpSpPr>
            <p:cNvPr id="8" name="Groupe 7">
              <a:extLst>
                <a:ext uri="{FF2B5EF4-FFF2-40B4-BE49-F238E27FC236}">
                  <a16:creationId xmlns:a16="http://schemas.microsoft.com/office/drawing/2014/main" id="{B3EBCC11-8181-46A7-8D5C-4B99CE43F6B7}"/>
                </a:ext>
              </a:extLst>
            </p:cNvPr>
            <p:cNvGrpSpPr/>
            <p:nvPr/>
          </p:nvGrpSpPr>
          <p:grpSpPr>
            <a:xfrm>
              <a:off x="5789225" y="378204"/>
              <a:ext cx="222076" cy="5490197"/>
              <a:chOff x="1741001" y="729003"/>
              <a:chExt cx="222076" cy="5553441"/>
            </a:xfrm>
          </p:grpSpPr>
          <p:cxnSp>
            <p:nvCxnSpPr>
              <p:cNvPr id="3" name="Straight Connector 2"/>
              <p:cNvCxnSpPr>
                <a:cxnSpLocks/>
              </p:cNvCxnSpPr>
              <p:nvPr/>
            </p:nvCxnSpPr>
            <p:spPr>
              <a:xfrm>
                <a:off x="1863200" y="918239"/>
                <a:ext cx="29307" cy="5364205"/>
              </a:xfrm>
              <a:prstGeom prst="line">
                <a:avLst/>
              </a:prstGeom>
              <a:ln w="12700">
                <a:solidFill>
                  <a:srgbClr val="00809E"/>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rot="1883147">
                <a:off x="1741001" y="729003"/>
                <a:ext cx="222076" cy="222076"/>
                <a:chOff x="9502225" y="4013027"/>
                <a:chExt cx="301798" cy="301798"/>
              </a:xfrm>
            </p:grpSpPr>
            <p:sp>
              <p:nvSpPr>
                <p:cNvPr id="36" name="Oval 35"/>
                <p:cNvSpPr/>
                <p:nvPr/>
              </p:nvSpPr>
              <p:spPr>
                <a:xfrm>
                  <a:off x="9537399" y="4048201"/>
                  <a:ext cx="231450" cy="231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p:cNvSpPr/>
                <p:nvPr/>
              </p:nvSpPr>
              <p:spPr>
                <a:xfrm>
                  <a:off x="9502225" y="4013027"/>
                  <a:ext cx="301798" cy="3017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grpSp>
          <p:nvGrpSpPr>
            <p:cNvPr id="11" name="Group 10"/>
            <p:cNvGrpSpPr/>
            <p:nvPr/>
          </p:nvGrpSpPr>
          <p:grpSpPr>
            <a:xfrm>
              <a:off x="5577606" y="5843627"/>
              <a:ext cx="739902" cy="822645"/>
              <a:chOff x="6509400" y="4463842"/>
              <a:chExt cx="739902" cy="832121"/>
            </a:xfrm>
          </p:grpSpPr>
          <p:grpSp>
            <p:nvGrpSpPr>
              <p:cNvPr id="9" name="Group 8"/>
              <p:cNvGrpSpPr/>
              <p:nvPr/>
            </p:nvGrpSpPr>
            <p:grpSpPr>
              <a:xfrm>
                <a:off x="6509400" y="4463842"/>
                <a:ext cx="739902" cy="832121"/>
                <a:chOff x="6509400" y="4463842"/>
                <a:chExt cx="739902" cy="832121"/>
              </a:xfrm>
              <a:gradFill>
                <a:gsLst>
                  <a:gs pos="100000">
                    <a:schemeClr val="accent5"/>
                  </a:gs>
                  <a:gs pos="0">
                    <a:schemeClr val="accent1"/>
                  </a:gs>
                </a:gsLst>
                <a:lin ang="4200000" scaled="0"/>
              </a:gradFill>
            </p:grpSpPr>
            <p:sp>
              <p:nvSpPr>
                <p:cNvPr id="39" name="Oval 38"/>
                <p:cNvSpPr/>
                <p:nvPr/>
              </p:nvSpPr>
              <p:spPr>
                <a:xfrm>
                  <a:off x="6509400" y="4556058"/>
                  <a:ext cx="739902" cy="739905"/>
                </a:xfrm>
                <a:prstGeom prst="ellipse">
                  <a:avLst/>
                </a:prstGeom>
                <a:solidFill>
                  <a:srgbClr val="00809E"/>
                </a:solidFill>
                <a:ln>
                  <a:solidFill>
                    <a:srgbClr val="008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0" name="Isosceles Triangle 39"/>
                <p:cNvSpPr/>
                <p:nvPr/>
              </p:nvSpPr>
              <p:spPr>
                <a:xfrm>
                  <a:off x="6808462" y="4463842"/>
                  <a:ext cx="141777" cy="100896"/>
                </a:xfrm>
                <a:prstGeom prst="triangle">
                  <a:avLst/>
                </a:prstGeom>
                <a:solidFill>
                  <a:srgbClr val="00809E"/>
                </a:solidFill>
                <a:ln>
                  <a:solidFill>
                    <a:srgbClr val="008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41" name="Oval 40"/>
              <p:cNvSpPr/>
              <p:nvPr/>
            </p:nvSpPr>
            <p:spPr>
              <a:xfrm>
                <a:off x="6536263" y="4568779"/>
                <a:ext cx="695454" cy="706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12" name="Group 11"/>
            <p:cNvGrpSpPr/>
            <p:nvPr/>
          </p:nvGrpSpPr>
          <p:grpSpPr>
            <a:xfrm>
              <a:off x="5552694" y="37635"/>
              <a:ext cx="739902" cy="829242"/>
              <a:chOff x="10279613" y="3019158"/>
              <a:chExt cx="739902" cy="832120"/>
            </a:xfrm>
          </p:grpSpPr>
          <p:grpSp>
            <p:nvGrpSpPr>
              <p:cNvPr id="10" name="Group 9"/>
              <p:cNvGrpSpPr/>
              <p:nvPr/>
            </p:nvGrpSpPr>
            <p:grpSpPr>
              <a:xfrm>
                <a:off x="10279613" y="3019158"/>
                <a:ext cx="739902" cy="832120"/>
                <a:chOff x="10279613" y="3019158"/>
                <a:chExt cx="739902" cy="832120"/>
              </a:xfrm>
              <a:gradFill>
                <a:gsLst>
                  <a:gs pos="100000">
                    <a:schemeClr val="accent5"/>
                  </a:gs>
                  <a:gs pos="0">
                    <a:schemeClr val="accent1"/>
                  </a:gs>
                </a:gsLst>
                <a:lin ang="4200000" scaled="0"/>
              </a:gradFill>
            </p:grpSpPr>
            <p:sp>
              <p:nvSpPr>
                <p:cNvPr id="47" name="Oval 46"/>
                <p:cNvSpPr/>
                <p:nvPr/>
              </p:nvSpPr>
              <p:spPr>
                <a:xfrm flipH="1" flipV="1">
                  <a:off x="10279613" y="3019158"/>
                  <a:ext cx="739902" cy="739903"/>
                </a:xfrm>
                <a:prstGeom prst="ellipse">
                  <a:avLst/>
                </a:prstGeom>
                <a:solidFill>
                  <a:srgbClr val="00809E"/>
                </a:solidFill>
                <a:ln>
                  <a:solidFill>
                    <a:srgbClr val="008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Isosceles Triangle 47"/>
                <p:cNvSpPr/>
                <p:nvPr/>
              </p:nvSpPr>
              <p:spPr>
                <a:xfrm flipH="1" flipV="1">
                  <a:off x="10561090" y="3750382"/>
                  <a:ext cx="141777" cy="100896"/>
                </a:xfrm>
                <a:prstGeom prst="triangle">
                  <a:avLst/>
                </a:prstGeom>
                <a:solidFill>
                  <a:srgbClr val="00809E"/>
                </a:solidFill>
                <a:ln>
                  <a:solidFill>
                    <a:srgbClr val="008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71" name="Group 70"/>
              <p:cNvGrpSpPr/>
              <p:nvPr/>
            </p:nvGrpSpPr>
            <p:grpSpPr>
              <a:xfrm>
                <a:off x="10601931" y="3293840"/>
                <a:ext cx="142728" cy="142728"/>
                <a:chOff x="7391517" y="3973834"/>
                <a:chExt cx="348456" cy="348456"/>
              </a:xfrm>
              <a:solidFill>
                <a:schemeClr val="tx2"/>
              </a:solidFill>
            </p:grpSpPr>
            <p:sp>
              <p:nvSpPr>
                <p:cNvPr id="74"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75"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76"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77"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sp>
            <p:nvSpPr>
              <p:cNvPr id="49" name="Oval 48"/>
              <p:cNvSpPr/>
              <p:nvPr/>
            </p:nvSpPr>
            <p:spPr>
              <a:xfrm flipH="1" flipV="1">
                <a:off x="10317107" y="3034537"/>
                <a:ext cx="684822" cy="690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grpSp>
        <p:nvGrpSpPr>
          <p:cNvPr id="4" name="Group 3">
            <a:extLst>
              <a:ext uri="{FF2B5EF4-FFF2-40B4-BE49-F238E27FC236}">
                <a16:creationId xmlns:a16="http://schemas.microsoft.com/office/drawing/2014/main" id="{17D713DD-770F-4ADC-900B-6013CDC63CCB}"/>
              </a:ext>
            </a:extLst>
          </p:cNvPr>
          <p:cNvGrpSpPr/>
          <p:nvPr/>
        </p:nvGrpSpPr>
        <p:grpSpPr>
          <a:xfrm>
            <a:off x="0" y="279326"/>
            <a:ext cx="12217758" cy="793617"/>
            <a:chOff x="0" y="279326"/>
            <a:chExt cx="12217758" cy="793617"/>
          </a:xfrm>
        </p:grpSpPr>
        <p:grpSp>
          <p:nvGrpSpPr>
            <p:cNvPr id="50" name="Group 3">
              <a:extLst>
                <a:ext uri="{FF2B5EF4-FFF2-40B4-BE49-F238E27FC236}">
                  <a16:creationId xmlns:a16="http://schemas.microsoft.com/office/drawing/2014/main" id="{05AA870D-BE96-4064-914C-AA4532640F8E}"/>
                </a:ext>
              </a:extLst>
            </p:cNvPr>
            <p:cNvGrpSpPr/>
            <p:nvPr/>
          </p:nvGrpSpPr>
          <p:grpSpPr>
            <a:xfrm>
              <a:off x="0" y="279326"/>
              <a:ext cx="12217758" cy="793617"/>
              <a:chOff x="-12879" y="160813"/>
              <a:chExt cx="12217758" cy="793617"/>
            </a:xfrm>
          </p:grpSpPr>
          <p:grpSp>
            <p:nvGrpSpPr>
              <p:cNvPr id="51" name="Groupe 10">
                <a:extLst>
                  <a:ext uri="{FF2B5EF4-FFF2-40B4-BE49-F238E27FC236}">
                    <a16:creationId xmlns:a16="http://schemas.microsoft.com/office/drawing/2014/main" id="{1E7A20EB-8F33-454D-9274-8669F3BEC869}"/>
                  </a:ext>
                </a:extLst>
              </p:cNvPr>
              <p:cNvGrpSpPr/>
              <p:nvPr/>
            </p:nvGrpSpPr>
            <p:grpSpPr>
              <a:xfrm>
                <a:off x="-12879" y="160813"/>
                <a:ext cx="12217758" cy="720000"/>
                <a:chOff x="-25758" y="3466853"/>
                <a:chExt cx="12505386" cy="720000"/>
              </a:xfrm>
            </p:grpSpPr>
            <p:grpSp>
              <p:nvGrpSpPr>
                <p:cNvPr id="53" name="Groupe 52">
                  <a:extLst>
                    <a:ext uri="{FF2B5EF4-FFF2-40B4-BE49-F238E27FC236}">
                      <a16:creationId xmlns:a16="http://schemas.microsoft.com/office/drawing/2014/main" id="{DA1C55A1-BCF9-4493-B036-C8EA6E809E74}"/>
                    </a:ext>
                  </a:extLst>
                </p:cNvPr>
                <p:cNvGrpSpPr/>
                <p:nvPr/>
              </p:nvGrpSpPr>
              <p:grpSpPr>
                <a:xfrm>
                  <a:off x="-25758" y="3826853"/>
                  <a:ext cx="12505386" cy="36809"/>
                  <a:chOff x="-25758" y="3826853"/>
                  <a:chExt cx="12505386" cy="36809"/>
                </a:xfrm>
              </p:grpSpPr>
              <p:cxnSp>
                <p:nvCxnSpPr>
                  <p:cNvPr id="55" name="Connecteur droit 4">
                    <a:extLst>
                      <a:ext uri="{FF2B5EF4-FFF2-40B4-BE49-F238E27FC236}">
                        <a16:creationId xmlns:a16="http://schemas.microsoft.com/office/drawing/2014/main" id="{19E16B1B-41A3-46E2-878F-A5AA2843433D}"/>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56" name="Connecteur droit 5">
                    <a:extLst>
                      <a:ext uri="{FF2B5EF4-FFF2-40B4-BE49-F238E27FC236}">
                        <a16:creationId xmlns:a16="http://schemas.microsoft.com/office/drawing/2014/main" id="{C30590ED-783E-455B-B544-0B8E849D5300}"/>
                      </a:ext>
                    </a:extLst>
                  </p:cNvPr>
                  <p:cNvCxnSpPr>
                    <a:cxnSpLocks/>
                  </p:cNvCxnSpPr>
                  <p:nvPr/>
                </p:nvCxnSpPr>
                <p:spPr>
                  <a:xfrm>
                    <a:off x="3956518" y="3826853"/>
                    <a:ext cx="8523110" cy="36809"/>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54" name="Ellipse 53">
                  <a:extLst>
                    <a:ext uri="{FF2B5EF4-FFF2-40B4-BE49-F238E27FC236}">
                      <a16:creationId xmlns:a16="http://schemas.microsoft.com/office/drawing/2014/main" id="{870717DD-769F-4C66-BFCA-713216D73210}"/>
                    </a:ext>
                  </a:extLst>
                </p:cNvPr>
                <p:cNvSpPr/>
                <p:nvPr/>
              </p:nvSpPr>
              <p:spPr>
                <a:xfrm>
                  <a:off x="346303" y="3466853"/>
                  <a:ext cx="736950" cy="720000"/>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52" name="Shape 61">
                <a:extLst>
                  <a:ext uri="{FF2B5EF4-FFF2-40B4-BE49-F238E27FC236}">
                    <a16:creationId xmlns:a16="http://schemas.microsoft.com/office/drawing/2014/main" id="{CF892BE4-C992-4DE5-98C3-115F461B3EC5}"/>
                  </a:ext>
                </a:extLst>
              </p:cNvPr>
              <p:cNvSpPr txBox="1">
                <a:spLocks/>
              </p:cNvSpPr>
              <p:nvPr/>
            </p:nvSpPr>
            <p:spPr>
              <a:xfrm>
                <a:off x="1434126" y="160813"/>
                <a:ext cx="671709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002142"/>
                    </a:solidFill>
                  </a:rPr>
                  <a:t>Sommaire</a:t>
                </a:r>
              </a:p>
            </p:txBody>
          </p:sp>
        </p:grpSp>
        <p:pic>
          <p:nvPicPr>
            <p:cNvPr id="57" name="Picture 56">
              <a:extLst>
                <a:ext uri="{FF2B5EF4-FFF2-40B4-BE49-F238E27FC236}">
                  <a16:creationId xmlns:a16="http://schemas.microsoft.com/office/drawing/2014/main" id="{CD6F3817-1D71-46AD-B273-6F528B29E08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42827" y="448132"/>
              <a:ext cx="384290" cy="384290"/>
            </a:xfrm>
            <a:prstGeom prst="rect">
              <a:avLst/>
            </a:prstGeom>
          </p:spPr>
        </p:pic>
      </p:grpSp>
      <p:grpSp>
        <p:nvGrpSpPr>
          <p:cNvPr id="58" name="Group 52">
            <a:extLst>
              <a:ext uri="{FF2B5EF4-FFF2-40B4-BE49-F238E27FC236}">
                <a16:creationId xmlns:a16="http://schemas.microsoft.com/office/drawing/2014/main" id="{29AFCD20-6FCF-4F25-94F2-3960061DD66E}"/>
              </a:ext>
            </a:extLst>
          </p:cNvPr>
          <p:cNvGrpSpPr/>
          <p:nvPr/>
        </p:nvGrpSpPr>
        <p:grpSpPr>
          <a:xfrm flipH="1">
            <a:off x="640979" y="1866273"/>
            <a:ext cx="5288237" cy="656959"/>
            <a:chOff x="-14459" y="2771128"/>
            <a:chExt cx="1531143" cy="426884"/>
          </a:xfrm>
          <a:noFill/>
        </p:grpSpPr>
        <p:sp>
          <p:nvSpPr>
            <p:cNvPr id="59" name="Rectangle: Top Corners Rounded 53">
              <a:extLst>
                <a:ext uri="{FF2B5EF4-FFF2-40B4-BE49-F238E27FC236}">
                  <a16:creationId xmlns:a16="http://schemas.microsoft.com/office/drawing/2014/main" id="{119B29A9-5ACC-45C4-BFA8-9437EA1341BE}"/>
                </a:ext>
              </a:extLst>
            </p:cNvPr>
            <p:cNvSpPr/>
            <p:nvPr/>
          </p:nvSpPr>
          <p:spPr>
            <a:xfrm rot="5400000">
              <a:off x="537671" y="2218998"/>
              <a:ext cx="426884" cy="1531143"/>
            </a:xfrm>
            <a:prstGeom prst="round2SameRect">
              <a:avLst>
                <a:gd name="adj1" fmla="val 50000"/>
                <a:gd name="adj2" fmla="val 0"/>
              </a:avLst>
            </a:prstGeom>
            <a:gradFill flip="none" rotWithShape="1">
              <a:gsLst>
                <a:gs pos="0">
                  <a:srgbClr val="0083A2"/>
                </a:gs>
                <a:gs pos="48000">
                  <a:srgbClr val="00809E"/>
                </a:gs>
                <a:gs pos="100000">
                  <a:srgbClr val="D1F6FF"/>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0" name="Rectangle 59">
              <a:extLst>
                <a:ext uri="{FF2B5EF4-FFF2-40B4-BE49-F238E27FC236}">
                  <a16:creationId xmlns:a16="http://schemas.microsoft.com/office/drawing/2014/main" id="{E80EDF5A-D98D-4D23-8C28-F33B8474E6BD}"/>
                </a:ext>
              </a:extLst>
            </p:cNvPr>
            <p:cNvSpPr/>
            <p:nvPr/>
          </p:nvSpPr>
          <p:spPr>
            <a:xfrm>
              <a:off x="41827" y="2833193"/>
              <a:ext cx="1425383" cy="299984"/>
            </a:xfrm>
            <a:prstGeom prst="rect">
              <a:avLst/>
            </a:prstGeom>
            <a:grpFill/>
          </p:spPr>
          <p:txBody>
            <a:bodyPr wrap="square">
              <a:spAutoFit/>
            </a:bodyPr>
            <a:lstStyle/>
            <a:p>
              <a:pPr algn="ctr"/>
              <a:r>
                <a:rPr lang="fr-FR" sz="2400" b="1" dirty="0">
                  <a:solidFill>
                    <a:schemeClr val="bg1"/>
                  </a:solidFill>
                  <a:latin typeface="+mj-lt"/>
                  <a:cs typeface="Segoe UI" panose="020B0502040204020203" pitchFamily="34" charset="0"/>
                </a:rPr>
                <a:t>1. Introduction</a:t>
              </a:r>
            </a:p>
          </p:txBody>
        </p:sp>
      </p:grpSp>
    </p:spTree>
    <p:extLst>
      <p:ext uri="{BB962C8B-B14F-4D97-AF65-F5344CB8AC3E}">
        <p14:creationId xmlns:p14="http://schemas.microsoft.com/office/powerpoint/2010/main" val="1576478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additive="base">
                                        <p:cTn id="12" dur="500" fill="hold"/>
                                        <p:tgtEl>
                                          <p:spTgt spid="70"/>
                                        </p:tgtEl>
                                        <p:attrNameLst>
                                          <p:attrName>ppt_x</p:attrName>
                                        </p:attrNameLst>
                                      </p:cBhvr>
                                      <p:tavLst>
                                        <p:tav tm="0">
                                          <p:val>
                                            <p:strVal val="#ppt_x"/>
                                          </p:val>
                                        </p:tav>
                                        <p:tav tm="100000">
                                          <p:val>
                                            <p:strVal val="#ppt_x"/>
                                          </p:val>
                                        </p:tav>
                                      </p:tavLst>
                                    </p:anim>
                                    <p:anim calcmode="lin" valueType="num">
                                      <p:cBhvr additive="base">
                                        <p:cTn id="13" dur="500" fill="hold"/>
                                        <p:tgtEl>
                                          <p:spTgt spid="7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additive="base">
                                        <p:cTn id="17" dur="500" fill="hold"/>
                                        <p:tgtEl>
                                          <p:spTgt spid="64"/>
                                        </p:tgtEl>
                                        <p:attrNameLst>
                                          <p:attrName>ppt_x</p:attrName>
                                        </p:attrNameLst>
                                      </p:cBhvr>
                                      <p:tavLst>
                                        <p:tav tm="0">
                                          <p:val>
                                            <p:strVal val="#ppt_x"/>
                                          </p:val>
                                        </p:tav>
                                        <p:tav tm="100000">
                                          <p:val>
                                            <p:strVal val="#ppt_x"/>
                                          </p:val>
                                        </p:tav>
                                      </p:tavLst>
                                    </p:anim>
                                    <p:anim calcmode="lin" valueType="num">
                                      <p:cBhvr additive="base">
                                        <p:cTn id="18" dur="500" fill="hold"/>
                                        <p:tgtEl>
                                          <p:spTgt spid="6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ppt_x"/>
                                          </p:val>
                                        </p:tav>
                                        <p:tav tm="100000">
                                          <p:val>
                                            <p:strVal val="#ppt_x"/>
                                          </p:val>
                                        </p:tav>
                                      </p:tavLst>
                                    </p:anim>
                                    <p:anim calcmode="lin" valueType="num">
                                      <p:cBhvr additive="base">
                                        <p:cTn id="23" dur="500" fill="hold"/>
                                        <p:tgtEl>
                                          <p:spTgt spid="9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additive="base">
                                        <p:cTn id="27" dur="500" fill="hold"/>
                                        <p:tgtEl>
                                          <p:spTgt spid="95"/>
                                        </p:tgtEl>
                                        <p:attrNameLst>
                                          <p:attrName>ppt_x</p:attrName>
                                        </p:attrNameLst>
                                      </p:cBhvr>
                                      <p:tavLst>
                                        <p:tav tm="0">
                                          <p:val>
                                            <p:strVal val="#ppt_x"/>
                                          </p:val>
                                        </p:tav>
                                        <p:tav tm="100000">
                                          <p:val>
                                            <p:strVal val="#ppt_x"/>
                                          </p:val>
                                        </p:tav>
                                      </p:tavLst>
                                    </p:anim>
                                    <p:anim calcmode="lin" valueType="num">
                                      <p:cBhvr additive="base">
                                        <p:cTn id="2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41E9AE-7B05-4264-8BCD-5D53442A9B10}"/>
              </a:ext>
            </a:extLst>
          </p:cNvPr>
          <p:cNvGrpSpPr/>
          <p:nvPr/>
        </p:nvGrpSpPr>
        <p:grpSpPr>
          <a:xfrm>
            <a:off x="-12879" y="-11627"/>
            <a:ext cx="12217758" cy="793617"/>
            <a:chOff x="-12879" y="-11627"/>
            <a:chExt cx="12217758" cy="793617"/>
          </a:xfrm>
        </p:grpSpPr>
        <p:grpSp>
          <p:nvGrpSpPr>
            <p:cNvPr id="5" name="Group 4">
              <a:extLst>
                <a:ext uri="{FF2B5EF4-FFF2-40B4-BE49-F238E27FC236}">
                  <a16:creationId xmlns:a16="http://schemas.microsoft.com/office/drawing/2014/main" id="{13E4A415-3F0D-4909-8894-BC8CD612C4C5}"/>
                </a:ext>
              </a:extLst>
            </p:cNvPr>
            <p:cNvGrpSpPr/>
            <p:nvPr/>
          </p:nvGrpSpPr>
          <p:grpSpPr>
            <a:xfrm>
              <a:off x="-12879" y="-11627"/>
              <a:ext cx="12217758" cy="793617"/>
              <a:chOff x="-12879" y="122772"/>
              <a:chExt cx="12217758" cy="793617"/>
            </a:xfrm>
          </p:grpSpPr>
          <p:grpSp>
            <p:nvGrpSpPr>
              <p:cNvPr id="7" name="Groupe 10">
                <a:extLst>
                  <a:ext uri="{FF2B5EF4-FFF2-40B4-BE49-F238E27FC236}">
                    <a16:creationId xmlns:a16="http://schemas.microsoft.com/office/drawing/2014/main" id="{51498212-ACB2-41C1-B7F5-0078839C0933}"/>
                  </a:ext>
                </a:extLst>
              </p:cNvPr>
              <p:cNvGrpSpPr/>
              <p:nvPr/>
            </p:nvGrpSpPr>
            <p:grpSpPr>
              <a:xfrm>
                <a:off x="-12879" y="287164"/>
                <a:ext cx="12217758" cy="509136"/>
                <a:chOff x="-25758" y="3593204"/>
                <a:chExt cx="12505386" cy="509136"/>
              </a:xfrm>
            </p:grpSpPr>
            <p:grpSp>
              <p:nvGrpSpPr>
                <p:cNvPr id="9" name="Groupe 7">
                  <a:extLst>
                    <a:ext uri="{FF2B5EF4-FFF2-40B4-BE49-F238E27FC236}">
                      <a16:creationId xmlns:a16="http://schemas.microsoft.com/office/drawing/2014/main" id="{D7F64F06-EA1E-41FF-8D42-1245C6876FD5}"/>
                    </a:ext>
                  </a:extLst>
                </p:cNvPr>
                <p:cNvGrpSpPr/>
                <p:nvPr/>
              </p:nvGrpSpPr>
              <p:grpSpPr>
                <a:xfrm>
                  <a:off x="-25758" y="3863662"/>
                  <a:ext cx="12505386" cy="0"/>
                  <a:chOff x="-25758" y="3863662"/>
                  <a:chExt cx="12505386" cy="0"/>
                </a:xfrm>
              </p:grpSpPr>
              <p:cxnSp>
                <p:nvCxnSpPr>
                  <p:cNvPr id="11" name="Connecteur droit 5">
                    <a:extLst>
                      <a:ext uri="{FF2B5EF4-FFF2-40B4-BE49-F238E27FC236}">
                        <a16:creationId xmlns:a16="http://schemas.microsoft.com/office/drawing/2014/main" id="{A3C0685C-B38A-4A55-89DC-F1F1D7146AC8}"/>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2" name="Connecteur droit 4">
                    <a:extLst>
                      <a:ext uri="{FF2B5EF4-FFF2-40B4-BE49-F238E27FC236}">
                        <a16:creationId xmlns:a16="http://schemas.microsoft.com/office/drawing/2014/main" id="{B75BB5C5-584B-44DD-88FE-718CC006FE77}"/>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0" name="Ellipse 8">
                  <a:extLst>
                    <a:ext uri="{FF2B5EF4-FFF2-40B4-BE49-F238E27FC236}">
                      <a16:creationId xmlns:a16="http://schemas.microsoft.com/office/drawing/2014/main" id="{BE10BF37-F141-401D-A2F5-1E389C26DE91}"/>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8" name="Shape 61">
                <a:extLst>
                  <a:ext uri="{FF2B5EF4-FFF2-40B4-BE49-F238E27FC236}">
                    <a16:creationId xmlns:a16="http://schemas.microsoft.com/office/drawing/2014/main" id="{2C916636-0D6C-4FAE-B316-542F9962BE7B}"/>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Conception:</a:t>
                </a:r>
              </a:p>
            </p:txBody>
          </p:sp>
        </p:grpSp>
        <p:pic>
          <p:nvPicPr>
            <p:cNvPr id="6" name="Picture 5">
              <a:extLst>
                <a:ext uri="{FF2B5EF4-FFF2-40B4-BE49-F238E27FC236}">
                  <a16:creationId xmlns:a16="http://schemas.microsoft.com/office/drawing/2014/main" id="{5598A4EB-D7EC-47FB-A5F8-43CB3F38F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7" y="188127"/>
              <a:ext cx="384101" cy="384101"/>
            </a:xfrm>
            <a:prstGeom prst="rect">
              <a:avLst/>
            </a:prstGeom>
          </p:spPr>
        </p:pic>
      </p:grpSp>
      <p:sp>
        <p:nvSpPr>
          <p:cNvPr id="14" name="ZoneTexte 18">
            <a:extLst>
              <a:ext uri="{FF2B5EF4-FFF2-40B4-BE49-F238E27FC236}">
                <a16:creationId xmlns:a16="http://schemas.microsoft.com/office/drawing/2014/main" id="{B02200AA-E9E6-4570-8270-5EA6D19553A2}"/>
              </a:ext>
            </a:extLst>
          </p:cNvPr>
          <p:cNvSpPr txBox="1"/>
          <p:nvPr/>
        </p:nvSpPr>
        <p:spPr>
          <a:xfrm>
            <a:off x="874067" y="954674"/>
            <a:ext cx="10673718" cy="461665"/>
          </a:xfrm>
          <a:prstGeom prst="rect">
            <a:avLst/>
          </a:prstGeom>
          <a:solidFill>
            <a:schemeClr val="bg1">
              <a:lumMod val="9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2400" b="1" dirty="0">
                <a:solidFill>
                  <a:srgbClr val="00809E"/>
                </a:solidFill>
                <a:latin typeface="Nirmala UI" panose="020B0502040204020203" pitchFamily="34" charset="0"/>
                <a:cs typeface="Nirmala UI" panose="020B0502040204020203" pitchFamily="34" charset="0"/>
              </a:rPr>
              <a:t>Utilisation d’un seuil (</a:t>
            </a:r>
            <a:r>
              <a:rPr lang="fr-FR" sz="2400" b="1" dirty="0" err="1">
                <a:solidFill>
                  <a:srgbClr val="00809E"/>
                </a:solidFill>
                <a:latin typeface="Nirmala UI" panose="020B0502040204020203" pitchFamily="34" charset="0"/>
                <a:cs typeface="Nirmala UI" panose="020B0502040204020203" pitchFamily="34" charset="0"/>
              </a:rPr>
              <a:t>threshold</a:t>
            </a:r>
            <a:r>
              <a:rPr lang="fr-FR" sz="2400" b="1" dirty="0">
                <a:solidFill>
                  <a:srgbClr val="00809E"/>
                </a:solidFill>
                <a:latin typeface="Nirmala UI" panose="020B0502040204020203" pitchFamily="34" charset="0"/>
                <a:cs typeface="Nirmala UI" panose="020B0502040204020203" pitchFamily="34" charset="0"/>
              </a:rPr>
              <a:t>) pour sélectionner les voisins des </a:t>
            </a:r>
            <a:r>
              <a:rPr lang="fr-FR" sz="2400" b="1" dirty="0" err="1">
                <a:solidFill>
                  <a:srgbClr val="00809E"/>
                </a:solidFill>
                <a:latin typeface="Nirmala UI" panose="020B0502040204020203" pitchFamily="34" charset="0"/>
                <a:cs typeface="Nirmala UI" panose="020B0502040204020203" pitchFamily="34" charset="0"/>
              </a:rPr>
              <a:t>users</a:t>
            </a:r>
            <a:endParaRPr lang="fr-FR" sz="2400" b="1" dirty="0">
              <a:solidFill>
                <a:srgbClr val="00809E"/>
              </a:solidFill>
              <a:latin typeface="Nirmala UI" panose="020B0502040204020203" pitchFamily="34" charset="0"/>
              <a:cs typeface="Nirmala UI" panose="020B0502040204020203" pitchFamily="34" charset="0"/>
            </a:endParaRPr>
          </a:p>
        </p:txBody>
      </p:sp>
      <p:pic>
        <p:nvPicPr>
          <p:cNvPr id="15" name="Google Shape;791;p63">
            <a:extLst>
              <a:ext uri="{FF2B5EF4-FFF2-40B4-BE49-F238E27FC236}">
                <a16:creationId xmlns:a16="http://schemas.microsoft.com/office/drawing/2014/main" id="{433C0748-4F42-4DB1-9284-7C36B227671E}"/>
              </a:ext>
            </a:extLst>
          </p:cNvPr>
          <p:cNvPicPr preferRelativeResize="0"/>
          <p:nvPr/>
        </p:nvPicPr>
        <p:blipFill>
          <a:blip r:embed="rId4">
            <a:alphaModFix/>
          </a:blip>
          <a:stretch>
            <a:fillRect/>
          </a:stretch>
        </p:blipFill>
        <p:spPr>
          <a:xfrm>
            <a:off x="2378426" y="1710410"/>
            <a:ext cx="1621498" cy="1260900"/>
          </a:xfrm>
          <a:prstGeom prst="rect">
            <a:avLst/>
          </a:prstGeom>
          <a:noFill/>
          <a:ln>
            <a:noFill/>
          </a:ln>
        </p:spPr>
      </p:pic>
      <p:cxnSp>
        <p:nvCxnSpPr>
          <p:cNvPr id="16" name="Connecteur droit 31">
            <a:extLst>
              <a:ext uri="{FF2B5EF4-FFF2-40B4-BE49-F238E27FC236}">
                <a16:creationId xmlns:a16="http://schemas.microsoft.com/office/drawing/2014/main" id="{8A658AD3-EF2A-488B-82C1-6FD32B343C67}"/>
              </a:ext>
            </a:extLst>
          </p:cNvPr>
          <p:cNvCxnSpPr>
            <a:cxnSpLocks/>
          </p:cNvCxnSpPr>
          <p:nvPr/>
        </p:nvCxnSpPr>
        <p:spPr>
          <a:xfrm>
            <a:off x="3639362" y="2971310"/>
            <a:ext cx="525359" cy="874058"/>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17" name="Connecteur droit 36">
            <a:extLst>
              <a:ext uri="{FF2B5EF4-FFF2-40B4-BE49-F238E27FC236}">
                <a16:creationId xmlns:a16="http://schemas.microsoft.com/office/drawing/2014/main" id="{D2321117-895D-4405-A481-30654DA638C1}"/>
              </a:ext>
            </a:extLst>
          </p:cNvPr>
          <p:cNvCxnSpPr>
            <a:cxnSpLocks/>
          </p:cNvCxnSpPr>
          <p:nvPr/>
        </p:nvCxnSpPr>
        <p:spPr>
          <a:xfrm flipV="1">
            <a:off x="5886539" y="2301098"/>
            <a:ext cx="2493896" cy="1260901"/>
          </a:xfrm>
          <a:prstGeom prst="line">
            <a:avLst/>
          </a:prstGeom>
          <a:ln w="28575">
            <a:solidFill>
              <a:srgbClr val="F80004"/>
            </a:solidFill>
          </a:ln>
        </p:spPr>
        <p:style>
          <a:lnRef idx="1">
            <a:schemeClr val="accent1"/>
          </a:lnRef>
          <a:fillRef idx="0">
            <a:schemeClr val="accent1"/>
          </a:fillRef>
          <a:effectRef idx="0">
            <a:schemeClr val="accent1"/>
          </a:effectRef>
          <a:fontRef idx="minor">
            <a:schemeClr val="tx1"/>
          </a:fontRef>
        </p:style>
      </p:cxnSp>
      <p:cxnSp>
        <p:nvCxnSpPr>
          <p:cNvPr id="18" name="Connecteur droit 37">
            <a:extLst>
              <a:ext uri="{FF2B5EF4-FFF2-40B4-BE49-F238E27FC236}">
                <a16:creationId xmlns:a16="http://schemas.microsoft.com/office/drawing/2014/main" id="{095101A3-8207-40A5-8A85-746DEC749F89}"/>
              </a:ext>
            </a:extLst>
          </p:cNvPr>
          <p:cNvCxnSpPr>
            <a:cxnSpLocks/>
          </p:cNvCxnSpPr>
          <p:nvPr/>
        </p:nvCxnSpPr>
        <p:spPr>
          <a:xfrm flipV="1">
            <a:off x="5886539" y="3762136"/>
            <a:ext cx="3206692" cy="125936"/>
          </a:xfrm>
          <a:prstGeom prst="line">
            <a:avLst/>
          </a:prstGeom>
          <a:ln w="28575">
            <a:solidFill>
              <a:srgbClr val="F80004"/>
            </a:solidFill>
          </a:ln>
        </p:spPr>
        <p:style>
          <a:lnRef idx="1">
            <a:schemeClr val="accent1"/>
          </a:lnRef>
          <a:fillRef idx="0">
            <a:schemeClr val="accent1"/>
          </a:fillRef>
          <a:effectRef idx="0">
            <a:schemeClr val="accent1"/>
          </a:effectRef>
          <a:fontRef idx="minor">
            <a:schemeClr val="tx1"/>
          </a:fontRef>
        </p:style>
      </p:cxnSp>
      <p:cxnSp>
        <p:nvCxnSpPr>
          <p:cNvPr id="19" name="Connecteur droit 39">
            <a:extLst>
              <a:ext uri="{FF2B5EF4-FFF2-40B4-BE49-F238E27FC236}">
                <a16:creationId xmlns:a16="http://schemas.microsoft.com/office/drawing/2014/main" id="{C50422C9-E32D-4B4C-8673-022B6E8CA6F2}"/>
              </a:ext>
            </a:extLst>
          </p:cNvPr>
          <p:cNvCxnSpPr>
            <a:cxnSpLocks/>
          </p:cNvCxnSpPr>
          <p:nvPr/>
        </p:nvCxnSpPr>
        <p:spPr>
          <a:xfrm>
            <a:off x="5652811" y="4698883"/>
            <a:ext cx="3361863" cy="1589377"/>
          </a:xfrm>
          <a:prstGeom prst="line">
            <a:avLst/>
          </a:prstGeom>
          <a:ln w="28575">
            <a:solidFill>
              <a:srgbClr val="F80004"/>
            </a:solidFill>
          </a:ln>
        </p:spPr>
        <p:style>
          <a:lnRef idx="1">
            <a:schemeClr val="accent1"/>
          </a:lnRef>
          <a:fillRef idx="0">
            <a:schemeClr val="accent1"/>
          </a:fillRef>
          <a:effectRef idx="0">
            <a:schemeClr val="accent1"/>
          </a:effectRef>
          <a:fontRef idx="minor">
            <a:schemeClr val="tx1"/>
          </a:fontRef>
        </p:style>
      </p:cxnSp>
      <p:sp>
        <p:nvSpPr>
          <p:cNvPr id="20" name="ZoneTexte 42">
            <a:extLst>
              <a:ext uri="{FF2B5EF4-FFF2-40B4-BE49-F238E27FC236}">
                <a16:creationId xmlns:a16="http://schemas.microsoft.com/office/drawing/2014/main" id="{9E4376DB-4BAE-48BB-9FCF-DD8E0E3C40B9}"/>
              </a:ext>
            </a:extLst>
          </p:cNvPr>
          <p:cNvSpPr txBox="1"/>
          <p:nvPr/>
        </p:nvSpPr>
        <p:spPr>
          <a:xfrm>
            <a:off x="1447619" y="3383703"/>
            <a:ext cx="2534531" cy="461665"/>
          </a:xfrm>
          <a:prstGeom prst="rect">
            <a:avLst/>
          </a:prstGeom>
          <a:noFill/>
        </p:spPr>
        <p:txBody>
          <a:bodyPr wrap="square" rtlCol="0">
            <a:spAutoFit/>
          </a:bodyPr>
          <a:lstStyle/>
          <a:p>
            <a:r>
              <a:rPr lang="fr-FR" sz="2400" b="1" dirty="0"/>
              <a:t>Distance &lt; Seuil</a:t>
            </a:r>
          </a:p>
        </p:txBody>
      </p:sp>
      <p:sp>
        <p:nvSpPr>
          <p:cNvPr id="21" name="ZoneTexte 51">
            <a:extLst>
              <a:ext uri="{FF2B5EF4-FFF2-40B4-BE49-F238E27FC236}">
                <a16:creationId xmlns:a16="http://schemas.microsoft.com/office/drawing/2014/main" id="{D1D69D84-E79C-4B6B-B74E-E3277D655337}"/>
              </a:ext>
            </a:extLst>
          </p:cNvPr>
          <p:cNvSpPr txBox="1"/>
          <p:nvPr/>
        </p:nvSpPr>
        <p:spPr>
          <a:xfrm>
            <a:off x="2912744" y="1797310"/>
            <a:ext cx="826364" cy="461665"/>
          </a:xfrm>
          <a:prstGeom prst="rect">
            <a:avLst/>
          </a:prstGeom>
          <a:noFill/>
        </p:spPr>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U1</a:t>
            </a:r>
          </a:p>
        </p:txBody>
      </p:sp>
      <p:pic>
        <p:nvPicPr>
          <p:cNvPr id="22" name="Google Shape;791;p63">
            <a:extLst>
              <a:ext uri="{FF2B5EF4-FFF2-40B4-BE49-F238E27FC236}">
                <a16:creationId xmlns:a16="http://schemas.microsoft.com/office/drawing/2014/main" id="{488B1391-8343-4A71-813A-349E5AA288E0}"/>
              </a:ext>
            </a:extLst>
          </p:cNvPr>
          <p:cNvPicPr preferRelativeResize="0"/>
          <p:nvPr/>
        </p:nvPicPr>
        <p:blipFill>
          <a:blip r:embed="rId4">
            <a:alphaModFix/>
          </a:blip>
          <a:stretch>
            <a:fillRect/>
          </a:stretch>
        </p:blipFill>
        <p:spPr>
          <a:xfrm>
            <a:off x="4082638" y="3179673"/>
            <a:ext cx="1621498" cy="1260900"/>
          </a:xfrm>
          <a:prstGeom prst="rect">
            <a:avLst/>
          </a:prstGeom>
          <a:noFill/>
          <a:ln>
            <a:noFill/>
          </a:ln>
        </p:spPr>
      </p:pic>
      <p:sp>
        <p:nvSpPr>
          <p:cNvPr id="23" name="ZoneTexte 53">
            <a:extLst>
              <a:ext uri="{FF2B5EF4-FFF2-40B4-BE49-F238E27FC236}">
                <a16:creationId xmlns:a16="http://schemas.microsoft.com/office/drawing/2014/main" id="{6FD0554F-719D-4190-A9EB-D87E4C46E361}"/>
              </a:ext>
            </a:extLst>
          </p:cNvPr>
          <p:cNvSpPr txBox="1"/>
          <p:nvPr/>
        </p:nvSpPr>
        <p:spPr>
          <a:xfrm>
            <a:off x="4573040" y="3287755"/>
            <a:ext cx="826364" cy="461665"/>
          </a:xfrm>
          <a:prstGeom prst="rect">
            <a:avLst/>
          </a:prstGeom>
          <a:noFill/>
        </p:spPr>
        <p:txBody>
          <a:bodyPr wrap="square" rtlCol="0">
            <a:spAutoFit/>
          </a:bodyPr>
          <a:lstStyle/>
          <a:p>
            <a:r>
              <a:rPr lang="fr-FR" sz="2400" b="1" dirty="0">
                <a:solidFill>
                  <a:schemeClr val="accent6">
                    <a:lumMod val="40000"/>
                    <a:lumOff val="60000"/>
                  </a:schemeClr>
                </a:solidFill>
                <a:latin typeface="Nirmala UI" panose="020B0502040204020203" pitchFamily="34" charset="0"/>
                <a:cs typeface="Nirmala UI" panose="020B0502040204020203" pitchFamily="34" charset="0"/>
              </a:rPr>
              <a:t>U2</a:t>
            </a:r>
          </a:p>
        </p:txBody>
      </p:sp>
      <p:pic>
        <p:nvPicPr>
          <p:cNvPr id="24" name="Google Shape;791;p63">
            <a:extLst>
              <a:ext uri="{FF2B5EF4-FFF2-40B4-BE49-F238E27FC236}">
                <a16:creationId xmlns:a16="http://schemas.microsoft.com/office/drawing/2014/main" id="{81AC7F2D-98C2-45BF-9D26-95EC7870BE26}"/>
              </a:ext>
            </a:extLst>
          </p:cNvPr>
          <p:cNvPicPr preferRelativeResize="0"/>
          <p:nvPr/>
        </p:nvPicPr>
        <p:blipFill>
          <a:blip r:embed="rId4">
            <a:alphaModFix/>
          </a:blip>
          <a:stretch>
            <a:fillRect/>
          </a:stretch>
        </p:blipFill>
        <p:spPr>
          <a:xfrm>
            <a:off x="8380435" y="1658424"/>
            <a:ext cx="1621498" cy="1260900"/>
          </a:xfrm>
          <a:prstGeom prst="rect">
            <a:avLst/>
          </a:prstGeom>
          <a:noFill/>
          <a:ln>
            <a:noFill/>
          </a:ln>
        </p:spPr>
      </p:pic>
      <p:sp>
        <p:nvSpPr>
          <p:cNvPr id="25" name="ZoneTexte 55">
            <a:extLst>
              <a:ext uri="{FF2B5EF4-FFF2-40B4-BE49-F238E27FC236}">
                <a16:creationId xmlns:a16="http://schemas.microsoft.com/office/drawing/2014/main" id="{88CD698D-2E20-45F5-BF9A-AB37CF799AB5}"/>
              </a:ext>
            </a:extLst>
          </p:cNvPr>
          <p:cNvSpPr txBox="1"/>
          <p:nvPr/>
        </p:nvSpPr>
        <p:spPr>
          <a:xfrm>
            <a:off x="8870837" y="1766506"/>
            <a:ext cx="826364" cy="461665"/>
          </a:xfrm>
          <a:prstGeom prst="rect">
            <a:avLst/>
          </a:prstGeom>
          <a:noFill/>
        </p:spPr>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U3</a:t>
            </a:r>
          </a:p>
        </p:txBody>
      </p:sp>
      <p:pic>
        <p:nvPicPr>
          <p:cNvPr id="26" name="Google Shape;791;p63">
            <a:extLst>
              <a:ext uri="{FF2B5EF4-FFF2-40B4-BE49-F238E27FC236}">
                <a16:creationId xmlns:a16="http://schemas.microsoft.com/office/drawing/2014/main" id="{4FF094F2-E1F5-4687-B3EC-9E4AF8D4D840}"/>
              </a:ext>
            </a:extLst>
          </p:cNvPr>
          <p:cNvPicPr preferRelativeResize="0"/>
          <p:nvPr/>
        </p:nvPicPr>
        <p:blipFill>
          <a:blip r:embed="rId4">
            <a:alphaModFix/>
          </a:blip>
          <a:stretch>
            <a:fillRect/>
          </a:stretch>
        </p:blipFill>
        <p:spPr>
          <a:xfrm>
            <a:off x="9307277" y="3186499"/>
            <a:ext cx="1621498" cy="1260900"/>
          </a:xfrm>
          <a:prstGeom prst="rect">
            <a:avLst/>
          </a:prstGeom>
          <a:noFill/>
          <a:ln>
            <a:noFill/>
          </a:ln>
        </p:spPr>
      </p:pic>
      <p:sp>
        <p:nvSpPr>
          <p:cNvPr id="27" name="ZoneTexte 57">
            <a:extLst>
              <a:ext uri="{FF2B5EF4-FFF2-40B4-BE49-F238E27FC236}">
                <a16:creationId xmlns:a16="http://schemas.microsoft.com/office/drawing/2014/main" id="{377DAF8B-9CFC-42AB-B59F-F762D0AB6DFA}"/>
              </a:ext>
            </a:extLst>
          </p:cNvPr>
          <p:cNvSpPr txBox="1"/>
          <p:nvPr/>
        </p:nvSpPr>
        <p:spPr>
          <a:xfrm>
            <a:off x="9797679" y="3294581"/>
            <a:ext cx="826364" cy="461665"/>
          </a:xfrm>
          <a:prstGeom prst="rect">
            <a:avLst/>
          </a:prstGeom>
          <a:noFill/>
        </p:spPr>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U4</a:t>
            </a:r>
          </a:p>
        </p:txBody>
      </p:sp>
      <p:pic>
        <p:nvPicPr>
          <p:cNvPr id="28" name="Google Shape;791;p63">
            <a:extLst>
              <a:ext uri="{FF2B5EF4-FFF2-40B4-BE49-F238E27FC236}">
                <a16:creationId xmlns:a16="http://schemas.microsoft.com/office/drawing/2014/main" id="{D9684210-E784-4E9C-A95A-0EDFAC4BD6E5}"/>
              </a:ext>
            </a:extLst>
          </p:cNvPr>
          <p:cNvPicPr preferRelativeResize="0"/>
          <p:nvPr/>
        </p:nvPicPr>
        <p:blipFill>
          <a:blip r:embed="rId4">
            <a:alphaModFix/>
          </a:blip>
          <a:stretch>
            <a:fillRect/>
          </a:stretch>
        </p:blipFill>
        <p:spPr>
          <a:xfrm>
            <a:off x="9034677" y="5465923"/>
            <a:ext cx="1621498" cy="1260900"/>
          </a:xfrm>
          <a:prstGeom prst="rect">
            <a:avLst/>
          </a:prstGeom>
          <a:noFill/>
          <a:ln>
            <a:noFill/>
          </a:ln>
        </p:spPr>
      </p:pic>
      <p:sp>
        <p:nvSpPr>
          <p:cNvPr id="29" name="ZoneTexte 59">
            <a:extLst>
              <a:ext uri="{FF2B5EF4-FFF2-40B4-BE49-F238E27FC236}">
                <a16:creationId xmlns:a16="http://schemas.microsoft.com/office/drawing/2014/main" id="{47F6327C-2E48-4FF0-9E39-C0D892EB2371}"/>
              </a:ext>
            </a:extLst>
          </p:cNvPr>
          <p:cNvSpPr txBox="1"/>
          <p:nvPr/>
        </p:nvSpPr>
        <p:spPr>
          <a:xfrm>
            <a:off x="9588751" y="5597107"/>
            <a:ext cx="826364" cy="461665"/>
          </a:xfrm>
          <a:prstGeom prst="rect">
            <a:avLst/>
          </a:prstGeom>
          <a:noFill/>
        </p:spPr>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U5</a:t>
            </a:r>
          </a:p>
        </p:txBody>
      </p:sp>
      <p:sp>
        <p:nvSpPr>
          <p:cNvPr id="30" name="ZoneTexte 60">
            <a:extLst>
              <a:ext uri="{FF2B5EF4-FFF2-40B4-BE49-F238E27FC236}">
                <a16:creationId xmlns:a16="http://schemas.microsoft.com/office/drawing/2014/main" id="{A873EB8E-DA15-4191-A733-5DA3A08F26B8}"/>
              </a:ext>
            </a:extLst>
          </p:cNvPr>
          <p:cNvSpPr txBox="1"/>
          <p:nvPr/>
        </p:nvSpPr>
        <p:spPr>
          <a:xfrm>
            <a:off x="5762848" y="2009505"/>
            <a:ext cx="2534531" cy="461665"/>
          </a:xfrm>
          <a:prstGeom prst="rect">
            <a:avLst/>
          </a:prstGeom>
          <a:noFill/>
        </p:spPr>
        <p:txBody>
          <a:bodyPr wrap="square" rtlCol="0">
            <a:spAutoFit/>
          </a:bodyPr>
          <a:lstStyle/>
          <a:p>
            <a:r>
              <a:rPr lang="fr-FR" sz="2400" b="1" dirty="0"/>
              <a:t>Distance &gt; Seuil</a:t>
            </a:r>
          </a:p>
        </p:txBody>
      </p:sp>
      <p:sp>
        <p:nvSpPr>
          <p:cNvPr id="31" name="ZoneTexte 61">
            <a:extLst>
              <a:ext uri="{FF2B5EF4-FFF2-40B4-BE49-F238E27FC236}">
                <a16:creationId xmlns:a16="http://schemas.microsoft.com/office/drawing/2014/main" id="{F71F3F36-7326-47C0-BB67-3A3728B4E2A1}"/>
              </a:ext>
            </a:extLst>
          </p:cNvPr>
          <p:cNvSpPr txBox="1"/>
          <p:nvPr/>
        </p:nvSpPr>
        <p:spPr>
          <a:xfrm>
            <a:off x="6422968" y="3270444"/>
            <a:ext cx="2534531" cy="461665"/>
          </a:xfrm>
          <a:prstGeom prst="rect">
            <a:avLst/>
          </a:prstGeom>
          <a:noFill/>
        </p:spPr>
        <p:txBody>
          <a:bodyPr wrap="square" rtlCol="0">
            <a:spAutoFit/>
          </a:bodyPr>
          <a:lstStyle/>
          <a:p>
            <a:r>
              <a:rPr lang="fr-FR" sz="2400" b="1" dirty="0"/>
              <a:t>Distance &gt; Seuil</a:t>
            </a:r>
          </a:p>
        </p:txBody>
      </p:sp>
      <p:sp>
        <p:nvSpPr>
          <p:cNvPr id="32" name="ZoneTexte 62">
            <a:extLst>
              <a:ext uri="{FF2B5EF4-FFF2-40B4-BE49-F238E27FC236}">
                <a16:creationId xmlns:a16="http://schemas.microsoft.com/office/drawing/2014/main" id="{5AAC3450-8F6A-479D-BB0C-5A11CE1FE8C5}"/>
              </a:ext>
            </a:extLst>
          </p:cNvPr>
          <p:cNvSpPr txBox="1"/>
          <p:nvPr/>
        </p:nvSpPr>
        <p:spPr>
          <a:xfrm>
            <a:off x="6772746" y="4770509"/>
            <a:ext cx="2534531" cy="461665"/>
          </a:xfrm>
          <a:prstGeom prst="rect">
            <a:avLst/>
          </a:prstGeom>
          <a:noFill/>
        </p:spPr>
        <p:txBody>
          <a:bodyPr wrap="square" rtlCol="0">
            <a:spAutoFit/>
          </a:bodyPr>
          <a:lstStyle/>
          <a:p>
            <a:r>
              <a:rPr lang="fr-FR" sz="2400" b="1" dirty="0"/>
              <a:t>Distance &gt; Seuil</a:t>
            </a:r>
          </a:p>
        </p:txBody>
      </p:sp>
      <p:sp>
        <p:nvSpPr>
          <p:cNvPr id="33" name="Ellipse 40">
            <a:extLst>
              <a:ext uri="{FF2B5EF4-FFF2-40B4-BE49-F238E27FC236}">
                <a16:creationId xmlns:a16="http://schemas.microsoft.com/office/drawing/2014/main" id="{CC27D261-B497-4B0F-8E9B-9CAF9FAD70CF}"/>
              </a:ext>
            </a:extLst>
          </p:cNvPr>
          <p:cNvSpPr/>
          <p:nvPr/>
        </p:nvSpPr>
        <p:spPr>
          <a:xfrm>
            <a:off x="1416351" y="1593017"/>
            <a:ext cx="4403948" cy="364424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sp>
        <p:nvSpPr>
          <p:cNvPr id="34" name="Ellipse 8">
            <a:extLst>
              <a:ext uri="{FF2B5EF4-FFF2-40B4-BE49-F238E27FC236}">
                <a16:creationId xmlns:a16="http://schemas.microsoft.com/office/drawing/2014/main" id="{344AFE88-C818-4BEF-9709-D9342459A230}"/>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17</a:t>
            </a:r>
          </a:p>
        </p:txBody>
      </p:sp>
    </p:spTree>
    <p:extLst>
      <p:ext uri="{BB962C8B-B14F-4D97-AF65-F5344CB8AC3E}">
        <p14:creationId xmlns:p14="http://schemas.microsoft.com/office/powerpoint/2010/main" val="387151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5" grpId="0"/>
      <p:bldP spid="27" grpId="0"/>
      <p:bldP spid="29" grpId="0"/>
      <p:bldP spid="30" grpId="0"/>
      <p:bldP spid="31" grpId="0"/>
      <p:bldP spid="32" grpId="0"/>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21">
            <a:extLst>
              <a:ext uri="{FF2B5EF4-FFF2-40B4-BE49-F238E27FC236}">
                <a16:creationId xmlns:a16="http://schemas.microsoft.com/office/drawing/2014/main" id="{D6EE69ED-FE48-453D-830B-522DD4615CDA}"/>
              </a:ext>
            </a:extLst>
          </p:cNvPr>
          <p:cNvSpPr txBox="1"/>
          <p:nvPr/>
        </p:nvSpPr>
        <p:spPr>
          <a:xfrm>
            <a:off x="7367837" y="579570"/>
            <a:ext cx="4742867" cy="461665"/>
          </a:xfrm>
          <a:prstGeom prst="rect">
            <a:avLst/>
          </a:prstGeom>
          <a:solidFill>
            <a:srgbClr val="00809E"/>
          </a:solidFill>
        </p:spPr>
        <p:txBody>
          <a:bodyPr wrap="square" rtlCol="0">
            <a:spAutoFit/>
          </a:bodyPr>
          <a:lstStyle/>
          <a:p>
            <a:pPr marL="342900" indent="-342900">
              <a:buFont typeface="+mj-lt"/>
              <a:buAutoNum type="arabicPeriod"/>
            </a:pPr>
            <a:r>
              <a:rPr lang="fr-FR" sz="2400" b="1" dirty="0">
                <a:solidFill>
                  <a:schemeClr val="bg1"/>
                </a:solidFill>
                <a:latin typeface="Nirmala UI" panose="020B0502040204020203" pitchFamily="34" charset="0"/>
                <a:cs typeface="Nirmala UI" panose="020B0502040204020203" pitchFamily="34" charset="0"/>
              </a:rPr>
              <a:t>Filtrage hybride pondéré</a:t>
            </a:r>
            <a:endParaRPr lang="fr-FR" sz="2000" dirty="0">
              <a:solidFill>
                <a:schemeClr val="bg1"/>
              </a:solidFill>
            </a:endParaRPr>
          </a:p>
        </p:txBody>
      </p:sp>
      <p:sp>
        <p:nvSpPr>
          <p:cNvPr id="5" name="ZoneTexte 25">
            <a:extLst>
              <a:ext uri="{FF2B5EF4-FFF2-40B4-BE49-F238E27FC236}">
                <a16:creationId xmlns:a16="http://schemas.microsoft.com/office/drawing/2014/main" id="{CBE11050-5995-4EFD-A4D2-069BF9E76395}"/>
              </a:ext>
            </a:extLst>
          </p:cNvPr>
          <p:cNvSpPr txBox="1"/>
          <p:nvPr/>
        </p:nvSpPr>
        <p:spPr>
          <a:xfrm>
            <a:off x="6168528" y="4031275"/>
            <a:ext cx="227512" cy="369332"/>
          </a:xfrm>
          <a:prstGeom prst="rect">
            <a:avLst/>
          </a:prstGeom>
          <a:noFill/>
        </p:spPr>
        <p:txBody>
          <a:bodyPr wrap="square" rtlCol="0">
            <a:spAutoFit/>
          </a:bodyPr>
          <a:lstStyle/>
          <a:p>
            <a:endParaRPr lang="fr-FR" dirty="0"/>
          </a:p>
        </p:txBody>
      </p:sp>
      <p:graphicFrame>
        <p:nvGraphicFramePr>
          <p:cNvPr id="6" name="Tableau 2">
            <a:extLst>
              <a:ext uri="{FF2B5EF4-FFF2-40B4-BE49-F238E27FC236}">
                <a16:creationId xmlns:a16="http://schemas.microsoft.com/office/drawing/2014/main" id="{5DB323FF-5F32-4A68-85E3-D332EDE8962B}"/>
              </a:ext>
            </a:extLst>
          </p:cNvPr>
          <p:cNvGraphicFramePr>
            <a:graphicFrameLocks noGrp="1"/>
          </p:cNvGraphicFramePr>
          <p:nvPr>
            <p:extLst>
              <p:ext uri="{D42A27DB-BD31-4B8C-83A1-F6EECF244321}">
                <p14:modId xmlns:p14="http://schemas.microsoft.com/office/powerpoint/2010/main" val="988653997"/>
              </p:ext>
            </p:extLst>
          </p:nvPr>
        </p:nvGraphicFramePr>
        <p:xfrm>
          <a:off x="370960" y="1436859"/>
          <a:ext cx="5511296" cy="3940230"/>
        </p:xfrm>
        <a:graphic>
          <a:graphicData uri="http://schemas.openxmlformats.org/drawingml/2006/table">
            <a:tbl>
              <a:tblPr firstRow="1" firstCol="1" bandRow="1">
                <a:tableStyleId>{5C22544A-7EE6-4342-B048-85BDC9FD1C3A}</a:tableStyleId>
              </a:tblPr>
              <a:tblGrid>
                <a:gridCol w="890608">
                  <a:extLst>
                    <a:ext uri="{9D8B030D-6E8A-4147-A177-3AD203B41FA5}">
                      <a16:colId xmlns:a16="http://schemas.microsoft.com/office/drawing/2014/main" val="1784476942"/>
                    </a:ext>
                  </a:extLst>
                </a:gridCol>
                <a:gridCol w="873944">
                  <a:extLst>
                    <a:ext uri="{9D8B030D-6E8A-4147-A177-3AD203B41FA5}">
                      <a16:colId xmlns:a16="http://schemas.microsoft.com/office/drawing/2014/main" val="2265886384"/>
                    </a:ext>
                  </a:extLst>
                </a:gridCol>
                <a:gridCol w="769103">
                  <a:extLst>
                    <a:ext uri="{9D8B030D-6E8A-4147-A177-3AD203B41FA5}">
                      <a16:colId xmlns:a16="http://schemas.microsoft.com/office/drawing/2014/main" val="4137512853"/>
                    </a:ext>
                  </a:extLst>
                </a:gridCol>
                <a:gridCol w="389039">
                  <a:extLst>
                    <a:ext uri="{9D8B030D-6E8A-4147-A177-3AD203B41FA5}">
                      <a16:colId xmlns:a16="http://schemas.microsoft.com/office/drawing/2014/main" val="4253552179"/>
                    </a:ext>
                  </a:extLst>
                </a:gridCol>
                <a:gridCol w="1256892">
                  <a:extLst>
                    <a:ext uri="{9D8B030D-6E8A-4147-A177-3AD203B41FA5}">
                      <a16:colId xmlns:a16="http://schemas.microsoft.com/office/drawing/2014/main" val="3929444885"/>
                    </a:ext>
                  </a:extLst>
                </a:gridCol>
                <a:gridCol w="433928">
                  <a:extLst>
                    <a:ext uri="{9D8B030D-6E8A-4147-A177-3AD203B41FA5}">
                      <a16:colId xmlns:a16="http://schemas.microsoft.com/office/drawing/2014/main" val="241381403"/>
                    </a:ext>
                  </a:extLst>
                </a:gridCol>
                <a:gridCol w="897782">
                  <a:extLst>
                    <a:ext uri="{9D8B030D-6E8A-4147-A177-3AD203B41FA5}">
                      <a16:colId xmlns:a16="http://schemas.microsoft.com/office/drawing/2014/main" val="3343068066"/>
                    </a:ext>
                  </a:extLst>
                </a:gridCol>
              </a:tblGrid>
              <a:tr h="240420">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User1</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a:txBody>
                    <a:bodyPr/>
                    <a:lstStyle/>
                    <a:p>
                      <a:pPr algn="ctr">
                        <a:lnSpc>
                          <a:spcPct val="115000"/>
                        </a:lnSpc>
                        <a:spcAft>
                          <a:spcPts val="0"/>
                        </a:spcAft>
                      </a:pPr>
                      <a:r>
                        <a:rPr lang="fr-FR" sz="1600" b="1" dirty="0">
                          <a:effectLst/>
                          <a:latin typeface="Nirmala UI" panose="020B0502040204020203" pitchFamily="34" charset="0"/>
                          <a:cs typeface="Nirmala UI" panose="020B0502040204020203" pitchFamily="34" charset="0"/>
                        </a:rPr>
                        <a:t>User2</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a:txBody>
                    <a:bodyPr/>
                    <a:lstStyle/>
                    <a:p>
                      <a:pPr algn="ctr">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a:txBody>
                    <a:bodyPr/>
                    <a:lstStyle/>
                    <a:p>
                      <a:pPr algn="ctr">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User M</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extLst>
                  <a:ext uri="{0D108BD9-81ED-4DB2-BD59-A6C34878D82A}">
                    <a16:rowId xmlns:a16="http://schemas.microsoft.com/office/drawing/2014/main" val="1795524705"/>
                  </a:ext>
                </a:extLst>
              </a:tr>
              <a:tr h="300639">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User1</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2E5C"/>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53572734"/>
                  </a:ext>
                </a:extLst>
              </a:tr>
              <a:tr h="300639">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User2</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2E5C"/>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59596756"/>
                  </a:ext>
                </a:extLst>
              </a:tr>
              <a:tr h="2803725">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2E5C"/>
                    </a:solidFill>
                  </a:tcPr>
                </a:tc>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Matrice de distance</a:t>
                      </a:r>
                    </a:p>
                    <a:p>
                      <a:pPr algn="ctr">
                        <a:spcAft>
                          <a:spcPts val="0"/>
                        </a:spcAft>
                      </a:pPr>
                      <a:r>
                        <a:rPr lang="fr-FR" sz="1600" b="1" dirty="0" err="1">
                          <a:effectLst/>
                          <a:latin typeface="Nirmala UI" panose="020B0502040204020203" pitchFamily="34" charset="0"/>
                          <a:cs typeface="Nirmala UI" panose="020B0502040204020203" pitchFamily="34" charset="0"/>
                        </a:rPr>
                        <a:t>Users</a:t>
                      </a:r>
                      <a:endParaRPr lang="fr-FR" sz="1600" b="1" dirty="0">
                        <a:effectLst/>
                        <a:latin typeface="Nirmala UI" panose="020B0502040204020203" pitchFamily="34" charset="0"/>
                        <a:cs typeface="Nirmala UI" panose="020B0502040204020203" pitchFamily="34" charset="0"/>
                      </a:endParaRPr>
                    </a:p>
                    <a:p>
                      <a:pPr algn="ctr">
                        <a:spcAft>
                          <a:spcPts val="0"/>
                        </a:spcAft>
                      </a:pPr>
                      <a:r>
                        <a:rPr lang="fr-FR" sz="1600" b="1" dirty="0">
                          <a:effectLst/>
                          <a:latin typeface="Nirmala UI" panose="020B0502040204020203" pitchFamily="34" charset="0"/>
                          <a:cs typeface="Nirmala UI" panose="020B0502040204020203" pitchFamily="34" charset="0"/>
                        </a:rPr>
                        <a:t>issue du FC</a:t>
                      </a:r>
                    </a:p>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01115233"/>
                  </a:ext>
                </a:extLst>
              </a:tr>
              <a:tr h="278877">
                <a:tc>
                  <a:txBody>
                    <a:bodyPr/>
                    <a:lstStyle/>
                    <a:p>
                      <a:pPr algn="l">
                        <a:spcAft>
                          <a:spcPts val="0"/>
                        </a:spcAft>
                      </a:pPr>
                      <a:r>
                        <a:rPr lang="fr-FR" sz="1600" b="1" dirty="0">
                          <a:effectLst/>
                          <a:latin typeface="Nirmala UI" panose="020B0502040204020203" pitchFamily="34" charset="0"/>
                          <a:cs typeface="Nirmala UI" panose="020B0502040204020203" pitchFamily="34" charset="0"/>
                        </a:rPr>
                        <a:t>User M</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2E5C"/>
                    </a:solidFill>
                  </a:tcPr>
                </a:tc>
                <a:tc>
                  <a:txBody>
                    <a:bodyPr/>
                    <a:lstStyle/>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 .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90315860"/>
                  </a:ext>
                </a:extLst>
              </a:tr>
            </a:tbl>
          </a:graphicData>
        </a:graphic>
      </p:graphicFrame>
      <p:graphicFrame>
        <p:nvGraphicFramePr>
          <p:cNvPr id="7" name="Tableau 39">
            <a:extLst>
              <a:ext uri="{FF2B5EF4-FFF2-40B4-BE49-F238E27FC236}">
                <a16:creationId xmlns:a16="http://schemas.microsoft.com/office/drawing/2014/main" id="{D412D796-533B-4880-817F-2B7712EA3453}"/>
              </a:ext>
            </a:extLst>
          </p:cNvPr>
          <p:cNvGraphicFramePr>
            <a:graphicFrameLocks noGrp="1"/>
          </p:cNvGraphicFramePr>
          <p:nvPr>
            <p:extLst>
              <p:ext uri="{D42A27DB-BD31-4B8C-83A1-F6EECF244321}">
                <p14:modId xmlns:p14="http://schemas.microsoft.com/office/powerpoint/2010/main" val="2941117429"/>
              </p:ext>
            </p:extLst>
          </p:nvPr>
        </p:nvGraphicFramePr>
        <p:xfrm>
          <a:off x="6564238" y="1405979"/>
          <a:ext cx="5511296" cy="3940230"/>
        </p:xfrm>
        <a:graphic>
          <a:graphicData uri="http://schemas.openxmlformats.org/drawingml/2006/table">
            <a:tbl>
              <a:tblPr firstRow="1" firstCol="1" bandRow="1">
                <a:tableStyleId>{5C22544A-7EE6-4342-B048-85BDC9FD1C3A}</a:tableStyleId>
              </a:tblPr>
              <a:tblGrid>
                <a:gridCol w="890608">
                  <a:extLst>
                    <a:ext uri="{9D8B030D-6E8A-4147-A177-3AD203B41FA5}">
                      <a16:colId xmlns:a16="http://schemas.microsoft.com/office/drawing/2014/main" val="1784476942"/>
                    </a:ext>
                  </a:extLst>
                </a:gridCol>
                <a:gridCol w="873944">
                  <a:extLst>
                    <a:ext uri="{9D8B030D-6E8A-4147-A177-3AD203B41FA5}">
                      <a16:colId xmlns:a16="http://schemas.microsoft.com/office/drawing/2014/main" val="2265886384"/>
                    </a:ext>
                  </a:extLst>
                </a:gridCol>
                <a:gridCol w="769103">
                  <a:extLst>
                    <a:ext uri="{9D8B030D-6E8A-4147-A177-3AD203B41FA5}">
                      <a16:colId xmlns:a16="http://schemas.microsoft.com/office/drawing/2014/main" val="4137512853"/>
                    </a:ext>
                  </a:extLst>
                </a:gridCol>
                <a:gridCol w="389039">
                  <a:extLst>
                    <a:ext uri="{9D8B030D-6E8A-4147-A177-3AD203B41FA5}">
                      <a16:colId xmlns:a16="http://schemas.microsoft.com/office/drawing/2014/main" val="4253552179"/>
                    </a:ext>
                  </a:extLst>
                </a:gridCol>
                <a:gridCol w="1256892">
                  <a:extLst>
                    <a:ext uri="{9D8B030D-6E8A-4147-A177-3AD203B41FA5}">
                      <a16:colId xmlns:a16="http://schemas.microsoft.com/office/drawing/2014/main" val="3929444885"/>
                    </a:ext>
                  </a:extLst>
                </a:gridCol>
                <a:gridCol w="433928">
                  <a:extLst>
                    <a:ext uri="{9D8B030D-6E8A-4147-A177-3AD203B41FA5}">
                      <a16:colId xmlns:a16="http://schemas.microsoft.com/office/drawing/2014/main" val="241381403"/>
                    </a:ext>
                  </a:extLst>
                </a:gridCol>
                <a:gridCol w="897782">
                  <a:extLst>
                    <a:ext uri="{9D8B030D-6E8A-4147-A177-3AD203B41FA5}">
                      <a16:colId xmlns:a16="http://schemas.microsoft.com/office/drawing/2014/main" val="3343068066"/>
                    </a:ext>
                  </a:extLst>
                </a:gridCol>
              </a:tblGrid>
              <a:tr h="240420">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User1</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ctr">
                        <a:lnSpc>
                          <a:spcPct val="115000"/>
                        </a:lnSpc>
                        <a:spcAft>
                          <a:spcPts val="0"/>
                        </a:spcAft>
                      </a:pPr>
                      <a:r>
                        <a:rPr lang="fr-FR" sz="1600" b="1" dirty="0">
                          <a:effectLst/>
                          <a:latin typeface="Nirmala UI" panose="020B0502040204020203" pitchFamily="34" charset="0"/>
                          <a:cs typeface="Nirmala UI" panose="020B0502040204020203" pitchFamily="34" charset="0"/>
                        </a:rPr>
                        <a:t>User2</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ctr">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ctr">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User M</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extLst>
                  <a:ext uri="{0D108BD9-81ED-4DB2-BD59-A6C34878D82A}">
                    <a16:rowId xmlns:a16="http://schemas.microsoft.com/office/drawing/2014/main" val="1795524705"/>
                  </a:ext>
                </a:extLst>
              </a:tr>
              <a:tr h="300639">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User1</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53572734"/>
                  </a:ext>
                </a:extLst>
              </a:tr>
              <a:tr h="300639">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User2</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lnSpc>
                          <a:spcPct val="115000"/>
                        </a:lnSpc>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68580" marR="6858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59596756"/>
                  </a:ext>
                </a:extLst>
              </a:tr>
              <a:tr h="2803725">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Matrice de distance</a:t>
                      </a:r>
                    </a:p>
                    <a:p>
                      <a:pPr algn="ctr">
                        <a:spcAft>
                          <a:spcPts val="0"/>
                        </a:spcAft>
                      </a:pPr>
                      <a:r>
                        <a:rPr lang="fr-FR" sz="1600" b="1" dirty="0" err="1">
                          <a:effectLst/>
                          <a:latin typeface="Nirmala UI" panose="020B0502040204020203" pitchFamily="34" charset="0"/>
                          <a:cs typeface="Nirmala UI" panose="020B0502040204020203" pitchFamily="34" charset="0"/>
                        </a:rPr>
                        <a:t>Users</a:t>
                      </a:r>
                      <a:endParaRPr lang="fr-FR" sz="1600" b="1" dirty="0">
                        <a:effectLst/>
                        <a:latin typeface="Nirmala UI" panose="020B0502040204020203" pitchFamily="34" charset="0"/>
                        <a:cs typeface="Nirmala UI" panose="020B0502040204020203" pitchFamily="34" charset="0"/>
                      </a:endParaRPr>
                    </a:p>
                    <a:p>
                      <a:pPr algn="ctr">
                        <a:spcAft>
                          <a:spcPts val="0"/>
                        </a:spcAft>
                      </a:pPr>
                      <a:r>
                        <a:rPr lang="fr-FR" sz="1600" b="1" dirty="0">
                          <a:effectLst/>
                          <a:latin typeface="Nirmala UI" panose="020B0502040204020203" pitchFamily="34" charset="0"/>
                          <a:cs typeface="Nirmala UI" panose="020B0502040204020203" pitchFamily="34" charset="0"/>
                        </a:rPr>
                        <a:t>issue du </a:t>
                      </a:r>
                      <a:r>
                        <a:rPr lang="fr-FR" sz="1600" b="1" dirty="0" err="1">
                          <a:effectLst/>
                          <a:latin typeface="Nirmala UI" panose="020B0502040204020203" pitchFamily="34" charset="0"/>
                          <a:cs typeface="Nirmala UI" panose="020B0502040204020203" pitchFamily="34" charset="0"/>
                        </a:rPr>
                        <a:t>FSem</a:t>
                      </a:r>
                      <a:endParaRPr lang="fr-FR" sz="1600" b="1" dirty="0">
                        <a:effectLst/>
                        <a:latin typeface="Nirmala UI" panose="020B0502040204020203" pitchFamily="34" charset="0"/>
                        <a:cs typeface="Nirmala UI" panose="020B0502040204020203" pitchFamily="34" charset="0"/>
                      </a:endParaRPr>
                    </a:p>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a:t>
                      </a:r>
                    </a:p>
                    <a:p>
                      <a:pPr algn="ctr">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lnSpc>
                          <a:spcPct val="115000"/>
                        </a:lnSpc>
                        <a:spcAft>
                          <a:spcPts val="0"/>
                        </a:spcAft>
                      </a:pPr>
                      <a:r>
                        <a:rPr lang="fr-FR" sz="1600" b="1" dirty="0">
                          <a:effectLst/>
                          <a:latin typeface="Nirmala UI" panose="020B0502040204020203" pitchFamily="34" charset="0"/>
                          <a:cs typeface="Nirmala UI" panose="020B0502040204020203" pitchFamily="34" charset="0"/>
                        </a:rPr>
                        <a:t> </a:t>
                      </a:r>
                    </a:p>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115233"/>
                  </a:ext>
                </a:extLst>
              </a:tr>
              <a:tr h="278877">
                <a:tc>
                  <a:txBody>
                    <a:bodyPr/>
                    <a:lstStyle/>
                    <a:p>
                      <a:pPr algn="l">
                        <a:spcAft>
                          <a:spcPts val="0"/>
                        </a:spcAft>
                      </a:pPr>
                      <a:r>
                        <a:rPr lang="fr-FR" sz="1600" b="1" dirty="0">
                          <a:effectLst/>
                          <a:latin typeface="Nirmala UI" panose="020B0502040204020203" pitchFamily="34" charset="0"/>
                          <a:cs typeface="Nirmala UI" panose="020B0502040204020203" pitchFamily="34" charset="0"/>
                        </a:rPr>
                        <a:t>User M</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rgbClr val="002E5C"/>
                    </a:solidFill>
                  </a:tcPr>
                </a:tc>
                <a:tc>
                  <a:txBody>
                    <a:bodyPr/>
                    <a:lstStyle/>
                    <a:p>
                      <a:pPr algn="l">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fr-FR" sz="1600" b="1">
                          <a:effectLst/>
                          <a:latin typeface="Nirmala UI" panose="020B0502040204020203" pitchFamily="34" charset="0"/>
                          <a:cs typeface="Nirmala UI" panose="020B0502040204020203" pitchFamily="34" charset="0"/>
                        </a:rPr>
                        <a:t>. .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fr-FR" sz="1600" b="1">
                          <a:effectLst/>
                          <a:latin typeface="Nirmala UI" panose="020B0502040204020203" pitchFamily="34" charset="0"/>
                          <a:cs typeface="Nirmala UI" panose="020B0502040204020203" pitchFamily="34" charset="0"/>
                        </a:rPr>
                        <a:t> </a:t>
                      </a:r>
                      <a:endParaRPr lang="fr-FR" sz="1600" b="1">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fr-FR" sz="1600" b="1" dirty="0">
                          <a:effectLst/>
                          <a:latin typeface="Nirmala UI" panose="020B0502040204020203" pitchFamily="34" charset="0"/>
                          <a:cs typeface="Nirmala UI" panose="020B0502040204020203" pitchFamily="34" charset="0"/>
                        </a:rPr>
                        <a:t> </a:t>
                      </a:r>
                      <a:endParaRPr lang="fr-FR" sz="1600" b="1" dirty="0">
                        <a:effectLst/>
                        <a:latin typeface="Nirmala UI" panose="020B0502040204020203" pitchFamily="34" charset="0"/>
                        <a:ea typeface="Calibri" panose="020F0502020204030204" pitchFamily="34" charset="0"/>
                        <a:cs typeface="Nirmala UI" panose="020B0502040204020203" pitchFamily="34" charset="0"/>
                      </a:endParaRPr>
                    </a:p>
                  </a:txBody>
                  <a:tcPr marL="44450" marR="44450" marT="0" marB="0">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90315860"/>
                  </a:ext>
                </a:extLst>
              </a:tr>
            </a:tbl>
          </a:graphicData>
        </a:graphic>
      </p:graphicFrame>
      <p:sp>
        <p:nvSpPr>
          <p:cNvPr id="8" name="ZoneTexte 4">
            <a:extLst>
              <a:ext uri="{FF2B5EF4-FFF2-40B4-BE49-F238E27FC236}">
                <a16:creationId xmlns:a16="http://schemas.microsoft.com/office/drawing/2014/main" id="{57F348D8-4A9C-41ED-95F4-57A6E0EC5FA4}"/>
              </a:ext>
            </a:extLst>
          </p:cNvPr>
          <p:cNvSpPr txBox="1"/>
          <p:nvPr/>
        </p:nvSpPr>
        <p:spPr>
          <a:xfrm>
            <a:off x="-38100" y="3050734"/>
            <a:ext cx="876300" cy="800219"/>
          </a:xfrm>
          <a:prstGeom prst="rect">
            <a:avLst/>
          </a:prstGeom>
          <a:noFill/>
        </p:spPr>
        <p:txBody>
          <a:bodyPr wrap="square" rtlCol="0">
            <a:spAutoFit/>
          </a:bodyPr>
          <a:lstStyle/>
          <a:p>
            <a:r>
              <a:rPr lang="fr-FR" sz="2800" b="1" dirty="0">
                <a:latin typeface="Nirmala UI" panose="020B0502040204020203" pitchFamily="34" charset="0"/>
                <a:cs typeface="Nirmala UI" panose="020B0502040204020203" pitchFamily="34" charset="0"/>
              </a:rPr>
              <a:t>α</a:t>
            </a:r>
          </a:p>
          <a:p>
            <a:endParaRPr lang="fr-FR" dirty="0"/>
          </a:p>
        </p:txBody>
      </p:sp>
      <p:sp>
        <p:nvSpPr>
          <p:cNvPr id="9" name="ZoneTexte 5">
            <a:extLst>
              <a:ext uri="{FF2B5EF4-FFF2-40B4-BE49-F238E27FC236}">
                <a16:creationId xmlns:a16="http://schemas.microsoft.com/office/drawing/2014/main" id="{9342A2A7-BD5F-4485-ADE9-4C05830B44D2}"/>
              </a:ext>
            </a:extLst>
          </p:cNvPr>
          <p:cNvSpPr txBox="1"/>
          <p:nvPr/>
        </p:nvSpPr>
        <p:spPr>
          <a:xfrm>
            <a:off x="5882256" y="3097825"/>
            <a:ext cx="763278" cy="523220"/>
          </a:xfrm>
          <a:prstGeom prst="rect">
            <a:avLst/>
          </a:prstGeom>
          <a:noFill/>
        </p:spPr>
        <p:txBody>
          <a:bodyPr wrap="square" rtlCol="0">
            <a:spAutoFit/>
          </a:bodyPr>
          <a:lstStyle/>
          <a:p>
            <a:r>
              <a:rPr lang="fr-FR" sz="2800" b="1" dirty="0">
                <a:latin typeface="Nirmala UI" panose="020B0502040204020203" pitchFamily="34" charset="0"/>
                <a:cs typeface="Nirmala UI" panose="020B0502040204020203" pitchFamily="34" charset="0"/>
              </a:rPr>
              <a:t>+β</a:t>
            </a:r>
          </a:p>
        </p:txBody>
      </p:sp>
      <p:grpSp>
        <p:nvGrpSpPr>
          <p:cNvPr id="12" name="Group 11">
            <a:extLst>
              <a:ext uri="{FF2B5EF4-FFF2-40B4-BE49-F238E27FC236}">
                <a16:creationId xmlns:a16="http://schemas.microsoft.com/office/drawing/2014/main" id="{A3D2FBB9-9880-4CF4-AE17-3BF5C8A32170}"/>
              </a:ext>
            </a:extLst>
          </p:cNvPr>
          <p:cNvGrpSpPr/>
          <p:nvPr/>
        </p:nvGrpSpPr>
        <p:grpSpPr>
          <a:xfrm>
            <a:off x="-12879" y="-11627"/>
            <a:ext cx="12217758" cy="793617"/>
            <a:chOff x="-12879" y="-11627"/>
            <a:chExt cx="12217758" cy="793617"/>
          </a:xfrm>
        </p:grpSpPr>
        <p:grpSp>
          <p:nvGrpSpPr>
            <p:cNvPr id="13" name="Group 12">
              <a:extLst>
                <a:ext uri="{FF2B5EF4-FFF2-40B4-BE49-F238E27FC236}">
                  <a16:creationId xmlns:a16="http://schemas.microsoft.com/office/drawing/2014/main" id="{EFE301A3-7212-401E-B60F-A96C6A974427}"/>
                </a:ext>
              </a:extLst>
            </p:cNvPr>
            <p:cNvGrpSpPr/>
            <p:nvPr/>
          </p:nvGrpSpPr>
          <p:grpSpPr>
            <a:xfrm>
              <a:off x="-12879" y="-11627"/>
              <a:ext cx="12217758" cy="793617"/>
              <a:chOff x="-12879" y="122772"/>
              <a:chExt cx="12217758" cy="793617"/>
            </a:xfrm>
          </p:grpSpPr>
          <p:grpSp>
            <p:nvGrpSpPr>
              <p:cNvPr id="15" name="Groupe 10">
                <a:extLst>
                  <a:ext uri="{FF2B5EF4-FFF2-40B4-BE49-F238E27FC236}">
                    <a16:creationId xmlns:a16="http://schemas.microsoft.com/office/drawing/2014/main" id="{CB085DA1-AA32-4E27-A2BC-C3632C97C029}"/>
                  </a:ext>
                </a:extLst>
              </p:cNvPr>
              <p:cNvGrpSpPr/>
              <p:nvPr/>
            </p:nvGrpSpPr>
            <p:grpSpPr>
              <a:xfrm>
                <a:off x="-12879" y="287164"/>
                <a:ext cx="12217758" cy="509136"/>
                <a:chOff x="-25758" y="3593204"/>
                <a:chExt cx="12505386" cy="509136"/>
              </a:xfrm>
            </p:grpSpPr>
            <p:grpSp>
              <p:nvGrpSpPr>
                <p:cNvPr id="17" name="Groupe 7">
                  <a:extLst>
                    <a:ext uri="{FF2B5EF4-FFF2-40B4-BE49-F238E27FC236}">
                      <a16:creationId xmlns:a16="http://schemas.microsoft.com/office/drawing/2014/main" id="{D914EEAC-E028-46BA-BB6D-FA497F6981D4}"/>
                    </a:ext>
                  </a:extLst>
                </p:cNvPr>
                <p:cNvGrpSpPr/>
                <p:nvPr/>
              </p:nvGrpSpPr>
              <p:grpSpPr>
                <a:xfrm>
                  <a:off x="-25758" y="3863662"/>
                  <a:ext cx="12505386" cy="0"/>
                  <a:chOff x="-25758" y="3863662"/>
                  <a:chExt cx="12505386" cy="0"/>
                </a:xfrm>
              </p:grpSpPr>
              <p:cxnSp>
                <p:nvCxnSpPr>
                  <p:cNvPr id="19" name="Connecteur droit 5">
                    <a:extLst>
                      <a:ext uri="{FF2B5EF4-FFF2-40B4-BE49-F238E27FC236}">
                        <a16:creationId xmlns:a16="http://schemas.microsoft.com/office/drawing/2014/main" id="{7E54ACC4-E0E5-4797-90F0-9875AE0249FA}"/>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0" name="Connecteur droit 4">
                    <a:extLst>
                      <a:ext uri="{FF2B5EF4-FFF2-40B4-BE49-F238E27FC236}">
                        <a16:creationId xmlns:a16="http://schemas.microsoft.com/office/drawing/2014/main" id="{E2F385A4-7942-425B-9C70-C003FF8E2ED2}"/>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8" name="Ellipse 8">
                  <a:extLst>
                    <a:ext uri="{FF2B5EF4-FFF2-40B4-BE49-F238E27FC236}">
                      <a16:creationId xmlns:a16="http://schemas.microsoft.com/office/drawing/2014/main" id="{39BC14F2-47F6-4EFD-A233-AE417354B5E2}"/>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6" name="Shape 61">
                <a:extLst>
                  <a:ext uri="{FF2B5EF4-FFF2-40B4-BE49-F238E27FC236}">
                    <a16:creationId xmlns:a16="http://schemas.microsoft.com/office/drawing/2014/main" id="{272BA82C-8252-4E99-A599-63399663755C}"/>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Conception:</a:t>
                </a:r>
              </a:p>
            </p:txBody>
          </p:sp>
        </p:grpSp>
        <p:pic>
          <p:nvPicPr>
            <p:cNvPr id="14" name="Picture 13">
              <a:extLst>
                <a:ext uri="{FF2B5EF4-FFF2-40B4-BE49-F238E27FC236}">
                  <a16:creationId xmlns:a16="http://schemas.microsoft.com/office/drawing/2014/main" id="{2810B0FF-AF92-4452-9D37-D98F409CD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7" y="188127"/>
              <a:ext cx="384101" cy="384101"/>
            </a:xfrm>
            <a:prstGeom prst="rect">
              <a:avLst/>
            </a:prstGeom>
          </p:spPr>
        </p:pic>
      </p:grpSp>
      <p:grpSp>
        <p:nvGrpSpPr>
          <p:cNvPr id="22" name="Group 21">
            <a:extLst>
              <a:ext uri="{FF2B5EF4-FFF2-40B4-BE49-F238E27FC236}">
                <a16:creationId xmlns:a16="http://schemas.microsoft.com/office/drawing/2014/main" id="{47EC72C1-8887-4B98-9E6D-42E6309698AF}"/>
              </a:ext>
            </a:extLst>
          </p:cNvPr>
          <p:cNvGrpSpPr/>
          <p:nvPr/>
        </p:nvGrpSpPr>
        <p:grpSpPr>
          <a:xfrm>
            <a:off x="4220306" y="5394674"/>
            <a:ext cx="7109929" cy="1894108"/>
            <a:chOff x="3305908" y="5377089"/>
            <a:chExt cx="7109929" cy="1894108"/>
          </a:xfrm>
        </p:grpSpPr>
        <p:sp>
          <p:nvSpPr>
            <p:cNvPr id="10" name="ZoneTexte 6">
              <a:extLst>
                <a:ext uri="{FF2B5EF4-FFF2-40B4-BE49-F238E27FC236}">
                  <a16:creationId xmlns:a16="http://schemas.microsoft.com/office/drawing/2014/main" id="{40EA32DE-05A0-4B35-8BA8-C7488BCF91D9}"/>
                </a:ext>
              </a:extLst>
            </p:cNvPr>
            <p:cNvSpPr txBox="1"/>
            <p:nvPr/>
          </p:nvSpPr>
          <p:spPr>
            <a:xfrm>
              <a:off x="3305908" y="5827674"/>
              <a:ext cx="1160585" cy="496674"/>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50000"/>
                </a:lnSpc>
              </a:pPr>
              <a:r>
                <a:rPr lang="fr-FR" sz="2000" b="1" dirty="0">
                  <a:solidFill>
                    <a:schemeClr val="accent6">
                      <a:lumMod val="50000"/>
                    </a:schemeClr>
                  </a:solidFill>
                  <a:latin typeface="Nirmala UI" panose="020B0502040204020203" pitchFamily="34" charset="0"/>
                  <a:cs typeface="Nirmala UI" panose="020B0502040204020203" pitchFamily="34" charset="0"/>
                </a:rPr>
                <a:t>avec :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FD425EF-0D61-4CCB-8A85-50790BB5270C}"/>
                    </a:ext>
                  </a:extLst>
                </p:cNvPr>
                <p:cNvSpPr/>
                <p:nvPr/>
              </p:nvSpPr>
              <p:spPr>
                <a:xfrm>
                  <a:off x="4319837" y="5377089"/>
                  <a:ext cx="6096000" cy="1894108"/>
                </a:xfrm>
                <a:prstGeom prst="rect">
                  <a:avLst/>
                </a:prstGeom>
              </p:spPr>
              <p:txBody>
                <a:bodyPr>
                  <a:spAutoFit/>
                </a:bodyPr>
                <a:lstStyle/>
                <a:p>
                  <a:pPr>
                    <a:lnSpc>
                      <a:spcPct val="150000"/>
                    </a:lnSpc>
                  </a:pPr>
                  <a14:m>
                    <m:oMath xmlns:m="http://schemas.openxmlformats.org/officeDocument/2006/math">
                      <m:d>
                        <m:dPr>
                          <m:begChr m:val="{"/>
                          <m:endChr m:val=""/>
                          <m:ctrlPr>
                            <a:rPr lang="fr-FR" sz="2400" b="1" i="1" dirty="0" smtClean="0">
                              <a:solidFill>
                                <a:schemeClr val="accent6">
                                  <a:lumMod val="50000"/>
                                </a:schemeClr>
                              </a:solidFill>
                              <a:latin typeface="Cambria Math" panose="02040503050406030204" pitchFamily="18" charset="0"/>
                            </a:rPr>
                          </m:ctrlPr>
                        </m:dPr>
                        <m:e>
                          <m:eqArr>
                            <m:eqArrPr>
                              <m:ctrlPr>
                                <a:rPr lang="fr-FR" sz="2400" b="1" i="1" dirty="0">
                                  <a:solidFill>
                                    <a:schemeClr val="accent6">
                                      <a:lumMod val="50000"/>
                                    </a:schemeClr>
                                  </a:solidFill>
                                  <a:latin typeface="Cambria Math" panose="02040503050406030204" pitchFamily="18" charset="0"/>
                                  <a:cs typeface="Nirmala UI" panose="020B0502040204020203" pitchFamily="34" charset="0"/>
                                </a:rPr>
                              </m:ctrlPr>
                            </m:eqArrPr>
                            <m:e>
                              <m:r>
                                <m:rPr>
                                  <m:nor/>
                                </m:rPr>
                                <a:rPr lang="fr-FR" sz="2400" b="1" dirty="0">
                                  <a:solidFill>
                                    <a:schemeClr val="accent6">
                                      <a:lumMod val="50000"/>
                                    </a:schemeClr>
                                  </a:solidFill>
                                  <a:latin typeface="Nirmala UI" panose="020B0502040204020203" pitchFamily="34" charset="0"/>
                                  <a:cs typeface="Nirmala UI" panose="020B0502040204020203" pitchFamily="34" charset="0"/>
                                </a:rPr>
                                <m:t>0.1 =&lt;  </m:t>
                              </m:r>
                              <m:r>
                                <m:rPr>
                                  <m:nor/>
                                </m:rPr>
                                <a:rPr lang="fr-FR" sz="2800" b="1" dirty="0">
                                  <a:solidFill>
                                    <a:schemeClr val="accent6">
                                      <a:lumMod val="50000"/>
                                    </a:schemeClr>
                                  </a:solidFill>
                                  <a:latin typeface="Nirmala UI" panose="020B0502040204020203" pitchFamily="34" charset="0"/>
                                  <a:cs typeface="Nirmala UI" panose="020B0502040204020203" pitchFamily="34" charset="0"/>
                                </a:rPr>
                                <m:t>α</m:t>
                              </m:r>
                              <m:r>
                                <m:rPr>
                                  <m:nor/>
                                </m:rPr>
                                <a:rPr lang="fr-FR" sz="2400" b="1" dirty="0">
                                  <a:solidFill>
                                    <a:schemeClr val="accent6">
                                      <a:lumMod val="50000"/>
                                    </a:schemeClr>
                                  </a:solidFill>
                                  <a:latin typeface="Nirmala UI" panose="020B0502040204020203" pitchFamily="34" charset="0"/>
                                  <a:cs typeface="Nirmala UI" panose="020B0502040204020203" pitchFamily="34" charset="0"/>
                                </a:rPr>
                                <m:t> =&lt; 0.9</m:t>
                              </m:r>
                            </m:e>
                            <m:e>
                              <m:r>
                                <m:rPr>
                                  <m:nor/>
                                </m:rPr>
                                <a:rPr lang="fr-FR" sz="2800" b="1" dirty="0">
                                  <a:solidFill>
                                    <a:schemeClr val="accent6">
                                      <a:lumMod val="50000"/>
                                    </a:schemeClr>
                                  </a:solidFill>
                                  <a:latin typeface="Nirmala UI" panose="020B0502040204020203" pitchFamily="34" charset="0"/>
                                  <a:cs typeface="Nirmala UI" panose="020B0502040204020203" pitchFamily="34" charset="0"/>
                                </a:rPr>
                                <m:t>β</m:t>
                              </m:r>
                              <m:r>
                                <m:rPr>
                                  <m:nor/>
                                </m:rPr>
                                <a:rPr lang="pt-BR" sz="2400" b="1" dirty="0">
                                  <a:solidFill>
                                    <a:schemeClr val="accent6">
                                      <a:lumMod val="50000"/>
                                    </a:schemeClr>
                                  </a:solidFill>
                                  <a:latin typeface="Nirmala UI" panose="020B0502040204020203" pitchFamily="34" charset="0"/>
                                  <a:cs typeface="Nirmala UI" panose="020B0502040204020203" pitchFamily="34" charset="0"/>
                                </a:rPr>
                                <m:t> = 1 − </m:t>
                              </m:r>
                              <m:r>
                                <m:rPr>
                                  <m:nor/>
                                </m:rPr>
                                <a:rPr lang="fr-FR" sz="2800" b="1" dirty="0">
                                  <a:solidFill>
                                    <a:schemeClr val="accent6">
                                      <a:lumMod val="50000"/>
                                    </a:schemeClr>
                                  </a:solidFill>
                                  <a:latin typeface="Nirmala UI" panose="020B0502040204020203" pitchFamily="34" charset="0"/>
                                  <a:cs typeface="Nirmala UI" panose="020B0502040204020203" pitchFamily="34" charset="0"/>
                                </a:rPr>
                                <m:t>α</m:t>
                              </m:r>
                            </m:e>
                          </m:eqArr>
                        </m:e>
                      </m:d>
                    </m:oMath>
                  </a14:m>
                  <a:r>
                    <a:rPr lang="fr-FR" sz="2400" b="1" dirty="0">
                      <a:solidFill>
                        <a:schemeClr val="accent6">
                          <a:lumMod val="50000"/>
                        </a:schemeClr>
                      </a:solidFill>
                      <a:latin typeface="Nirmala UI" panose="020B0502040204020203" pitchFamily="34" charset="0"/>
                      <a:cs typeface="Nirmala UI" panose="020B0502040204020203" pitchFamily="34" charset="0"/>
                    </a:rPr>
                    <a:t> </a:t>
                  </a:r>
                  <a:endParaRPr lang="fr-FR" sz="2800" b="1" dirty="0">
                    <a:solidFill>
                      <a:schemeClr val="accent6">
                        <a:lumMod val="50000"/>
                      </a:schemeClr>
                    </a:solidFill>
                    <a:latin typeface="Nirmala UI" panose="020B0502040204020203" pitchFamily="34" charset="0"/>
                    <a:cs typeface="Nirmala UI" panose="020B0502040204020203" pitchFamily="34" charset="0"/>
                  </a:endParaRPr>
                </a:p>
                <a:p>
                  <a:pPr>
                    <a:lnSpc>
                      <a:spcPct val="150000"/>
                    </a:lnSpc>
                  </a:pPr>
                  <a:endParaRPr lang="fr-FR" sz="2800" b="1" dirty="0">
                    <a:solidFill>
                      <a:schemeClr val="accent6">
                        <a:lumMod val="50000"/>
                      </a:schemeClr>
                    </a:solidFill>
                    <a:latin typeface="Nirmala UI" panose="020B0502040204020203" pitchFamily="34" charset="0"/>
                    <a:cs typeface="Nirmala UI" panose="020B0502040204020203" pitchFamily="34" charset="0"/>
                  </a:endParaRPr>
                </a:p>
              </p:txBody>
            </p:sp>
          </mc:Choice>
          <mc:Fallback xmlns="">
            <p:sp>
              <p:nvSpPr>
                <p:cNvPr id="21" name="Rectangle 20">
                  <a:extLst>
                    <a:ext uri="{FF2B5EF4-FFF2-40B4-BE49-F238E27FC236}">
                      <a16:creationId xmlns:a16="http://schemas.microsoft.com/office/drawing/2014/main" id="{EFD425EF-0D61-4CCB-8A85-50790BB5270C}"/>
                    </a:ext>
                  </a:extLst>
                </p:cNvPr>
                <p:cNvSpPr>
                  <a:spLocks noRot="1" noChangeAspect="1" noMove="1" noResize="1" noEditPoints="1" noAdjustHandles="1" noChangeArrowheads="1" noChangeShapeType="1" noTextEdit="1"/>
                </p:cNvSpPr>
                <p:nvPr/>
              </p:nvSpPr>
              <p:spPr>
                <a:xfrm>
                  <a:off x="4319837" y="5377089"/>
                  <a:ext cx="6096000" cy="1894108"/>
                </a:xfrm>
                <a:prstGeom prst="rect">
                  <a:avLst/>
                </a:prstGeom>
                <a:blipFill>
                  <a:blip r:embed="rId4"/>
                  <a:stretch>
                    <a:fillRect/>
                  </a:stretch>
                </a:blipFill>
              </p:spPr>
              <p:txBody>
                <a:bodyPr/>
                <a:lstStyle/>
                <a:p>
                  <a:r>
                    <a:rPr lang="fr-FR">
                      <a:noFill/>
                    </a:rPr>
                    <a:t> </a:t>
                  </a:r>
                </a:p>
              </p:txBody>
            </p:sp>
          </mc:Fallback>
        </mc:AlternateContent>
      </p:grpSp>
      <p:sp>
        <p:nvSpPr>
          <p:cNvPr id="23" name="Ellipse 8">
            <a:extLst>
              <a:ext uri="{FF2B5EF4-FFF2-40B4-BE49-F238E27FC236}">
                <a16:creationId xmlns:a16="http://schemas.microsoft.com/office/drawing/2014/main" id="{C62804CB-6230-4672-8D69-CFB0AD569C1E}"/>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18</a:t>
            </a:r>
          </a:p>
        </p:txBody>
      </p:sp>
    </p:spTree>
    <p:extLst>
      <p:ext uri="{BB962C8B-B14F-4D97-AF65-F5344CB8AC3E}">
        <p14:creationId xmlns:p14="http://schemas.microsoft.com/office/powerpoint/2010/main" val="20500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2">
            <a:extLst>
              <a:ext uri="{FF2B5EF4-FFF2-40B4-BE49-F238E27FC236}">
                <a16:creationId xmlns:a16="http://schemas.microsoft.com/office/drawing/2014/main" id="{5C8E856F-1DBB-443E-9309-A22CA071EA29}"/>
              </a:ext>
            </a:extLst>
          </p:cNvPr>
          <p:cNvSpPr txBox="1"/>
          <p:nvPr/>
        </p:nvSpPr>
        <p:spPr>
          <a:xfrm>
            <a:off x="6203698" y="4242290"/>
            <a:ext cx="227512" cy="369332"/>
          </a:xfrm>
          <a:prstGeom prst="rect">
            <a:avLst/>
          </a:prstGeom>
          <a:noFill/>
        </p:spPr>
        <p:txBody>
          <a:bodyPr wrap="square" rtlCol="0">
            <a:spAutoFit/>
          </a:bodyPr>
          <a:lstStyle/>
          <a:p>
            <a:endParaRPr lang="fr-FR" dirty="0"/>
          </a:p>
        </p:txBody>
      </p:sp>
      <p:grpSp>
        <p:nvGrpSpPr>
          <p:cNvPr id="28" name="Group 27">
            <a:extLst>
              <a:ext uri="{FF2B5EF4-FFF2-40B4-BE49-F238E27FC236}">
                <a16:creationId xmlns:a16="http://schemas.microsoft.com/office/drawing/2014/main" id="{C28EC5B9-F583-4ACA-9FE2-303C97FBC2EF}"/>
              </a:ext>
            </a:extLst>
          </p:cNvPr>
          <p:cNvGrpSpPr/>
          <p:nvPr/>
        </p:nvGrpSpPr>
        <p:grpSpPr>
          <a:xfrm>
            <a:off x="1058081" y="1773915"/>
            <a:ext cx="3650336" cy="1839454"/>
            <a:chOff x="1058081" y="1773915"/>
            <a:chExt cx="3650336" cy="1839454"/>
          </a:xfrm>
        </p:grpSpPr>
        <p:cxnSp>
          <p:nvCxnSpPr>
            <p:cNvPr id="9" name="Connecteur droit avec flèche 41">
              <a:extLst>
                <a:ext uri="{FF2B5EF4-FFF2-40B4-BE49-F238E27FC236}">
                  <a16:creationId xmlns:a16="http://schemas.microsoft.com/office/drawing/2014/main" id="{7C8DE0C6-35D6-4D7A-89E2-EFD4DF5720D1}"/>
                </a:ext>
              </a:extLst>
            </p:cNvPr>
            <p:cNvCxnSpPr/>
            <p:nvPr/>
          </p:nvCxnSpPr>
          <p:spPr>
            <a:xfrm>
              <a:off x="3654040" y="2351589"/>
              <a:ext cx="1054377" cy="862001"/>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F7140ED-FB6E-4724-9110-FF0CFD30A61D}"/>
                </a:ext>
              </a:extLst>
            </p:cNvPr>
            <p:cNvGrpSpPr/>
            <p:nvPr/>
          </p:nvGrpSpPr>
          <p:grpSpPr>
            <a:xfrm>
              <a:off x="1058081" y="1773915"/>
              <a:ext cx="2591940" cy="1839454"/>
              <a:chOff x="1058081" y="1773915"/>
              <a:chExt cx="2591940" cy="1839454"/>
            </a:xfrm>
          </p:grpSpPr>
          <p:sp>
            <p:nvSpPr>
              <p:cNvPr id="6" name="Rectangle 5">
                <a:extLst>
                  <a:ext uri="{FF2B5EF4-FFF2-40B4-BE49-F238E27FC236}">
                    <a16:creationId xmlns:a16="http://schemas.microsoft.com/office/drawing/2014/main" id="{AA97AEDE-574A-4D85-8EF8-0EC1424F5911}"/>
                  </a:ext>
                </a:extLst>
              </p:cNvPr>
              <p:cNvSpPr/>
              <p:nvPr/>
            </p:nvSpPr>
            <p:spPr>
              <a:xfrm>
                <a:off x="1066118" y="1773915"/>
                <a:ext cx="2583903" cy="1839454"/>
              </a:xfrm>
              <a:prstGeom prst="rect">
                <a:avLst/>
              </a:prstGeom>
              <a:solidFill>
                <a:srgbClr val="00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2142"/>
                  </a:solidFill>
                </a:endParaRPr>
              </a:p>
            </p:txBody>
          </p:sp>
          <p:sp>
            <p:nvSpPr>
              <p:cNvPr id="11" name="ZoneTexte 47">
                <a:extLst>
                  <a:ext uri="{FF2B5EF4-FFF2-40B4-BE49-F238E27FC236}">
                    <a16:creationId xmlns:a16="http://schemas.microsoft.com/office/drawing/2014/main" id="{E233D16C-0A3F-4C78-B7B7-24E7E90E7E69}"/>
                  </a:ext>
                </a:extLst>
              </p:cNvPr>
              <p:cNvSpPr txBox="1"/>
              <p:nvPr/>
            </p:nvSpPr>
            <p:spPr>
              <a:xfrm>
                <a:off x="1058081" y="1834728"/>
                <a:ext cx="2587922" cy="1702710"/>
              </a:xfrm>
              <a:prstGeom prst="rect">
                <a:avLst/>
              </a:prstGeom>
              <a:noFill/>
            </p:spPr>
            <p:txBody>
              <a:bodyPr wrap="square" rtlCol="0">
                <a:spAutoFit/>
              </a:bodyPr>
              <a:lstStyle/>
              <a:p>
                <a:pPr algn="ctr">
                  <a:lnSpc>
                    <a:spcPct val="150000"/>
                  </a:lnSpc>
                </a:pPr>
                <a:r>
                  <a:rPr lang="fr-FR" b="1" dirty="0">
                    <a:solidFill>
                      <a:schemeClr val="bg1">
                        <a:lumMod val="95000"/>
                      </a:schemeClr>
                    </a:solidFill>
                    <a:latin typeface="Nirmala UI" panose="020B0502040204020203" pitchFamily="34" charset="0"/>
                    <a:cs typeface="Nirmala UI" panose="020B0502040204020203" pitchFamily="34" charset="0"/>
                  </a:rPr>
                  <a:t>Matrice de distance Item-Item du filtrage collaboratif (Formule Pearson)</a:t>
                </a:r>
              </a:p>
            </p:txBody>
          </p:sp>
        </p:grpSp>
      </p:grpSp>
      <p:grpSp>
        <p:nvGrpSpPr>
          <p:cNvPr id="33" name="Group 32">
            <a:extLst>
              <a:ext uri="{FF2B5EF4-FFF2-40B4-BE49-F238E27FC236}">
                <a16:creationId xmlns:a16="http://schemas.microsoft.com/office/drawing/2014/main" id="{0530A4AC-1CDA-4254-A575-3F3906598DDF}"/>
              </a:ext>
            </a:extLst>
          </p:cNvPr>
          <p:cNvGrpSpPr/>
          <p:nvPr/>
        </p:nvGrpSpPr>
        <p:grpSpPr>
          <a:xfrm>
            <a:off x="1066119" y="4242290"/>
            <a:ext cx="3590644" cy="1648658"/>
            <a:chOff x="1066119" y="4242290"/>
            <a:chExt cx="3590644" cy="1648658"/>
          </a:xfrm>
        </p:grpSpPr>
        <p:cxnSp>
          <p:nvCxnSpPr>
            <p:cNvPr id="10" name="Connecteur droit avec flèche 43">
              <a:extLst>
                <a:ext uri="{FF2B5EF4-FFF2-40B4-BE49-F238E27FC236}">
                  <a16:creationId xmlns:a16="http://schemas.microsoft.com/office/drawing/2014/main" id="{0200B563-7BB3-4206-83C9-7DAB1FB7036E}"/>
                </a:ext>
              </a:extLst>
            </p:cNvPr>
            <p:cNvCxnSpPr>
              <a:cxnSpLocks/>
            </p:cNvCxnSpPr>
            <p:nvPr/>
          </p:nvCxnSpPr>
          <p:spPr>
            <a:xfrm flipV="1">
              <a:off x="3650021" y="4242290"/>
              <a:ext cx="1006742" cy="965324"/>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C8E68D1-AD52-4214-A0E6-8973A224F160}"/>
                </a:ext>
              </a:extLst>
            </p:cNvPr>
            <p:cNvGrpSpPr/>
            <p:nvPr/>
          </p:nvGrpSpPr>
          <p:grpSpPr>
            <a:xfrm>
              <a:off x="1066119" y="4320622"/>
              <a:ext cx="2587922" cy="1570326"/>
              <a:chOff x="1066119" y="4320622"/>
              <a:chExt cx="2587922" cy="1570326"/>
            </a:xfrm>
          </p:grpSpPr>
          <p:sp>
            <p:nvSpPr>
              <p:cNvPr id="7" name="Rectangle 6">
                <a:extLst>
                  <a:ext uri="{FF2B5EF4-FFF2-40B4-BE49-F238E27FC236}">
                    <a16:creationId xmlns:a16="http://schemas.microsoft.com/office/drawing/2014/main" id="{3052956F-D9DB-4339-9E0D-5B21784FEF8F}"/>
                  </a:ext>
                </a:extLst>
              </p:cNvPr>
              <p:cNvSpPr/>
              <p:nvPr/>
            </p:nvSpPr>
            <p:spPr>
              <a:xfrm>
                <a:off x="1066119" y="4320622"/>
                <a:ext cx="2587922" cy="1570326"/>
              </a:xfrm>
              <a:prstGeom prst="rect">
                <a:avLst/>
              </a:prstGeom>
              <a:solidFill>
                <a:srgbClr val="00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48">
                <a:extLst>
                  <a:ext uri="{FF2B5EF4-FFF2-40B4-BE49-F238E27FC236}">
                    <a16:creationId xmlns:a16="http://schemas.microsoft.com/office/drawing/2014/main" id="{4D2CF231-4349-434F-BB4C-8C98E5375C5A}"/>
                  </a:ext>
                </a:extLst>
              </p:cNvPr>
              <p:cNvSpPr txBox="1"/>
              <p:nvPr/>
            </p:nvSpPr>
            <p:spPr>
              <a:xfrm>
                <a:off x="1197664" y="4884448"/>
                <a:ext cx="2309775" cy="646331"/>
              </a:xfrm>
              <a:prstGeom prst="rect">
                <a:avLst/>
              </a:prstGeom>
              <a:noFill/>
            </p:spPr>
            <p:txBody>
              <a:bodyPr wrap="square" rtlCol="0">
                <a:spAutoFit/>
              </a:bodyPr>
              <a:lstStyle/>
              <a:p>
                <a:pPr algn="ctr"/>
                <a:r>
                  <a:rPr lang="fr-FR" b="1" dirty="0">
                    <a:solidFill>
                      <a:schemeClr val="bg1">
                        <a:lumMod val="95000"/>
                      </a:schemeClr>
                    </a:solidFill>
                    <a:latin typeface="Nirmala UI" panose="020B0502040204020203" pitchFamily="34" charset="0"/>
                    <a:cs typeface="Nirmala UI" panose="020B0502040204020203" pitchFamily="34" charset="0"/>
                  </a:rPr>
                  <a:t>Matrice d’usage</a:t>
                </a:r>
              </a:p>
              <a:p>
                <a:pPr algn="ctr"/>
                <a:endParaRPr lang="fr-FR" dirty="0">
                  <a:solidFill>
                    <a:schemeClr val="bg1">
                      <a:lumMod val="95000"/>
                    </a:schemeClr>
                  </a:solidFill>
                </a:endParaRPr>
              </a:p>
            </p:txBody>
          </p:sp>
        </p:grpSp>
      </p:grpSp>
      <p:grpSp>
        <p:nvGrpSpPr>
          <p:cNvPr id="34" name="Group 33">
            <a:extLst>
              <a:ext uri="{FF2B5EF4-FFF2-40B4-BE49-F238E27FC236}">
                <a16:creationId xmlns:a16="http://schemas.microsoft.com/office/drawing/2014/main" id="{9267AFAB-7110-4BCD-AFFE-F23141CBA685}"/>
              </a:ext>
            </a:extLst>
          </p:cNvPr>
          <p:cNvGrpSpPr/>
          <p:nvPr/>
        </p:nvGrpSpPr>
        <p:grpSpPr>
          <a:xfrm>
            <a:off x="4866380" y="3342170"/>
            <a:ext cx="3400315" cy="646331"/>
            <a:chOff x="4866380" y="3342170"/>
            <a:chExt cx="3400315" cy="646331"/>
          </a:xfrm>
        </p:grpSpPr>
        <p:sp>
          <p:nvSpPr>
            <p:cNvPr id="13" name="ZoneTexte 49">
              <a:extLst>
                <a:ext uri="{FF2B5EF4-FFF2-40B4-BE49-F238E27FC236}">
                  <a16:creationId xmlns:a16="http://schemas.microsoft.com/office/drawing/2014/main" id="{3AFFA8EB-697E-4C72-BF38-86BC184EF81A}"/>
                </a:ext>
              </a:extLst>
            </p:cNvPr>
            <p:cNvSpPr txBox="1"/>
            <p:nvPr/>
          </p:nvSpPr>
          <p:spPr>
            <a:xfrm>
              <a:off x="4866380" y="3342170"/>
              <a:ext cx="2275753" cy="646331"/>
            </a:xfrm>
            <a:prstGeom prst="rect">
              <a:avLst/>
            </a:prstGeom>
            <a:noFill/>
          </p:spPr>
          <p:txBody>
            <a:bodyPr wrap="square" rtlCol="0">
              <a:spAutoFit/>
            </a:bodyPr>
            <a:lstStyle/>
            <a:p>
              <a:r>
                <a:rPr lang="fr-FR" b="1" dirty="0">
                  <a:solidFill>
                    <a:srgbClr val="002142"/>
                  </a:solidFill>
                  <a:latin typeface="Nirmala UI" panose="020B0502040204020203" pitchFamily="34" charset="0"/>
                  <a:cs typeface="Nirmala UI" panose="020B0502040204020203" pitchFamily="34" charset="0"/>
                </a:rPr>
                <a:t>Formule de </a:t>
              </a:r>
            </a:p>
            <a:p>
              <a:r>
                <a:rPr lang="fr-FR" b="1" dirty="0">
                  <a:solidFill>
                    <a:srgbClr val="002142"/>
                  </a:solidFill>
                  <a:latin typeface="Nirmala UI" panose="020B0502040204020203" pitchFamily="34" charset="0"/>
                  <a:cs typeface="Nirmala UI" panose="020B0502040204020203" pitchFamily="34" charset="0"/>
                </a:rPr>
                <a:t>distance d’intér</a:t>
              </a:r>
              <a:r>
                <a:rPr lang="fr-FR" b="1" dirty="0">
                  <a:solidFill>
                    <a:srgbClr val="002142"/>
                  </a:solidFill>
                </a:rPr>
                <a:t>ê</a:t>
              </a:r>
              <a:r>
                <a:rPr lang="fr-FR" b="1" dirty="0">
                  <a:solidFill>
                    <a:srgbClr val="002142"/>
                  </a:solidFill>
                  <a:latin typeface="Nirmala UI" panose="020B0502040204020203" pitchFamily="34" charset="0"/>
                  <a:cs typeface="Nirmala UI" panose="020B0502040204020203" pitchFamily="34" charset="0"/>
                </a:rPr>
                <a:t>t</a:t>
              </a:r>
            </a:p>
          </p:txBody>
        </p:sp>
        <p:cxnSp>
          <p:nvCxnSpPr>
            <p:cNvPr id="14" name="Connecteur droit avec flèche 50">
              <a:extLst>
                <a:ext uri="{FF2B5EF4-FFF2-40B4-BE49-F238E27FC236}">
                  <a16:creationId xmlns:a16="http://schemas.microsoft.com/office/drawing/2014/main" id="{0A497472-D3EB-47D3-88A3-6D1BBF327C23}"/>
                </a:ext>
              </a:extLst>
            </p:cNvPr>
            <p:cNvCxnSpPr>
              <a:cxnSpLocks/>
            </p:cNvCxnSpPr>
            <p:nvPr/>
          </p:nvCxnSpPr>
          <p:spPr>
            <a:xfrm>
              <a:off x="7110857" y="3740436"/>
              <a:ext cx="1155838" cy="10063"/>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B258CF4-7368-4F70-946C-E0094B64CF37}"/>
              </a:ext>
            </a:extLst>
          </p:cNvPr>
          <p:cNvGrpSpPr/>
          <p:nvPr/>
        </p:nvGrpSpPr>
        <p:grpSpPr>
          <a:xfrm>
            <a:off x="8541980" y="2828206"/>
            <a:ext cx="2430819" cy="1570326"/>
            <a:chOff x="8541980" y="2828206"/>
            <a:chExt cx="2430819" cy="1570326"/>
          </a:xfrm>
        </p:grpSpPr>
        <p:sp>
          <p:nvSpPr>
            <p:cNvPr id="8" name="Rectangle 7">
              <a:extLst>
                <a:ext uri="{FF2B5EF4-FFF2-40B4-BE49-F238E27FC236}">
                  <a16:creationId xmlns:a16="http://schemas.microsoft.com/office/drawing/2014/main" id="{E2FFFDE0-D750-4C38-96D7-E2B6E6E74DD3}"/>
                </a:ext>
              </a:extLst>
            </p:cNvPr>
            <p:cNvSpPr/>
            <p:nvPr/>
          </p:nvSpPr>
          <p:spPr>
            <a:xfrm>
              <a:off x="8541980" y="2828206"/>
              <a:ext cx="2430819" cy="1570326"/>
            </a:xfrm>
            <a:prstGeom prst="rect">
              <a:avLst/>
            </a:prstGeom>
            <a:solidFill>
              <a:srgbClr val="00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lumMod val="95000"/>
                  </a:schemeClr>
                </a:solidFill>
              </a:endParaRPr>
            </a:p>
          </p:txBody>
        </p:sp>
        <p:sp>
          <p:nvSpPr>
            <p:cNvPr id="15" name="ZoneTexte 55">
              <a:extLst>
                <a:ext uri="{FF2B5EF4-FFF2-40B4-BE49-F238E27FC236}">
                  <a16:creationId xmlns:a16="http://schemas.microsoft.com/office/drawing/2014/main" id="{862177A1-063D-4E58-BC1D-6885B334F255}"/>
                </a:ext>
              </a:extLst>
            </p:cNvPr>
            <p:cNvSpPr txBox="1"/>
            <p:nvPr/>
          </p:nvSpPr>
          <p:spPr>
            <a:xfrm>
              <a:off x="8669926" y="2920424"/>
              <a:ext cx="2211434" cy="1287212"/>
            </a:xfrm>
            <a:prstGeom prst="rect">
              <a:avLst/>
            </a:prstGeom>
            <a:noFill/>
          </p:spPr>
          <p:txBody>
            <a:bodyPr wrap="square" rtlCol="0">
              <a:spAutoFit/>
            </a:bodyPr>
            <a:lstStyle/>
            <a:p>
              <a:pPr algn="ctr">
                <a:lnSpc>
                  <a:spcPct val="150000"/>
                </a:lnSpc>
              </a:pPr>
              <a:r>
                <a:rPr lang="fr-FR" b="1" dirty="0">
                  <a:solidFill>
                    <a:schemeClr val="bg1">
                      <a:lumMod val="95000"/>
                    </a:schemeClr>
                  </a:solidFill>
                  <a:latin typeface="Nirmala UI" panose="020B0502040204020203" pitchFamily="34" charset="0"/>
                  <a:cs typeface="Nirmala UI" panose="020B0502040204020203" pitchFamily="34" charset="0"/>
                </a:rPr>
                <a:t>Matrice de distance user-user avec SEM basé FC</a:t>
              </a:r>
            </a:p>
          </p:txBody>
        </p:sp>
      </p:grpSp>
      <p:sp>
        <p:nvSpPr>
          <p:cNvPr id="16" name="ZoneTexte 21">
            <a:extLst>
              <a:ext uri="{FF2B5EF4-FFF2-40B4-BE49-F238E27FC236}">
                <a16:creationId xmlns:a16="http://schemas.microsoft.com/office/drawing/2014/main" id="{80EE0D0A-067F-4E55-A1DA-399B0AA50AC3}"/>
              </a:ext>
            </a:extLst>
          </p:cNvPr>
          <p:cNvSpPr txBox="1"/>
          <p:nvPr/>
        </p:nvSpPr>
        <p:spPr>
          <a:xfrm>
            <a:off x="5503985" y="579570"/>
            <a:ext cx="6606720" cy="430887"/>
          </a:xfrm>
          <a:prstGeom prst="rect">
            <a:avLst/>
          </a:prstGeom>
          <a:solidFill>
            <a:srgbClr val="00809E"/>
          </a:solidFill>
        </p:spPr>
        <p:txBody>
          <a:bodyPr wrap="square" rtlCol="0">
            <a:spAutoFit/>
          </a:bodyPr>
          <a:lstStyle/>
          <a:p>
            <a:r>
              <a:rPr lang="fr-FR" sz="2200" b="1" dirty="0">
                <a:solidFill>
                  <a:schemeClr val="bg1"/>
                </a:solidFill>
                <a:latin typeface="Nirmala UI" panose="020B0502040204020203" pitchFamily="34" charset="0"/>
                <a:cs typeface="Nirmala UI" panose="020B0502040204020203" pitchFamily="34" charset="0"/>
              </a:rPr>
              <a:t>2. Filtrage hybride sémantique basé collaboratif</a:t>
            </a:r>
            <a:endParaRPr lang="fr-FR" sz="2200" dirty="0">
              <a:solidFill>
                <a:schemeClr val="bg1"/>
              </a:solidFill>
            </a:endParaRPr>
          </a:p>
        </p:txBody>
      </p:sp>
      <p:grpSp>
        <p:nvGrpSpPr>
          <p:cNvPr id="17" name="Group 16">
            <a:extLst>
              <a:ext uri="{FF2B5EF4-FFF2-40B4-BE49-F238E27FC236}">
                <a16:creationId xmlns:a16="http://schemas.microsoft.com/office/drawing/2014/main" id="{8395ED13-2118-433D-A570-1BCDF0317E63}"/>
              </a:ext>
            </a:extLst>
          </p:cNvPr>
          <p:cNvGrpSpPr/>
          <p:nvPr/>
        </p:nvGrpSpPr>
        <p:grpSpPr>
          <a:xfrm>
            <a:off x="-12879" y="-11627"/>
            <a:ext cx="12217758" cy="793617"/>
            <a:chOff x="-12879" y="-11627"/>
            <a:chExt cx="12217758" cy="793617"/>
          </a:xfrm>
        </p:grpSpPr>
        <p:grpSp>
          <p:nvGrpSpPr>
            <p:cNvPr id="18" name="Group 17">
              <a:extLst>
                <a:ext uri="{FF2B5EF4-FFF2-40B4-BE49-F238E27FC236}">
                  <a16:creationId xmlns:a16="http://schemas.microsoft.com/office/drawing/2014/main" id="{6C2FC6BB-091E-470C-8C26-819AD8144A6C}"/>
                </a:ext>
              </a:extLst>
            </p:cNvPr>
            <p:cNvGrpSpPr/>
            <p:nvPr/>
          </p:nvGrpSpPr>
          <p:grpSpPr>
            <a:xfrm>
              <a:off x="-12879" y="-11627"/>
              <a:ext cx="12217758" cy="793617"/>
              <a:chOff x="-12879" y="122772"/>
              <a:chExt cx="12217758" cy="793617"/>
            </a:xfrm>
          </p:grpSpPr>
          <p:grpSp>
            <p:nvGrpSpPr>
              <p:cNvPr id="20" name="Groupe 10">
                <a:extLst>
                  <a:ext uri="{FF2B5EF4-FFF2-40B4-BE49-F238E27FC236}">
                    <a16:creationId xmlns:a16="http://schemas.microsoft.com/office/drawing/2014/main" id="{52CD329C-3E3F-434E-9650-2CCA867AB7A7}"/>
                  </a:ext>
                </a:extLst>
              </p:cNvPr>
              <p:cNvGrpSpPr/>
              <p:nvPr/>
            </p:nvGrpSpPr>
            <p:grpSpPr>
              <a:xfrm>
                <a:off x="-12879" y="287164"/>
                <a:ext cx="12217758" cy="509136"/>
                <a:chOff x="-25758" y="3593204"/>
                <a:chExt cx="12505386" cy="509136"/>
              </a:xfrm>
            </p:grpSpPr>
            <p:grpSp>
              <p:nvGrpSpPr>
                <p:cNvPr id="22" name="Groupe 7">
                  <a:extLst>
                    <a:ext uri="{FF2B5EF4-FFF2-40B4-BE49-F238E27FC236}">
                      <a16:creationId xmlns:a16="http://schemas.microsoft.com/office/drawing/2014/main" id="{E76F1A62-725E-43C9-8D79-D0226C771776}"/>
                    </a:ext>
                  </a:extLst>
                </p:cNvPr>
                <p:cNvGrpSpPr/>
                <p:nvPr/>
              </p:nvGrpSpPr>
              <p:grpSpPr>
                <a:xfrm>
                  <a:off x="-25758" y="3863662"/>
                  <a:ext cx="12505386" cy="0"/>
                  <a:chOff x="-25758" y="3863662"/>
                  <a:chExt cx="12505386" cy="0"/>
                </a:xfrm>
              </p:grpSpPr>
              <p:cxnSp>
                <p:nvCxnSpPr>
                  <p:cNvPr id="24" name="Connecteur droit 5">
                    <a:extLst>
                      <a:ext uri="{FF2B5EF4-FFF2-40B4-BE49-F238E27FC236}">
                        <a16:creationId xmlns:a16="http://schemas.microsoft.com/office/drawing/2014/main" id="{A94353C8-458B-4872-A010-C0A8346F9B0E}"/>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5" name="Connecteur droit 4">
                    <a:extLst>
                      <a:ext uri="{FF2B5EF4-FFF2-40B4-BE49-F238E27FC236}">
                        <a16:creationId xmlns:a16="http://schemas.microsoft.com/office/drawing/2014/main" id="{831AB6AE-8990-4AAF-A7B5-B2708B0AECE3}"/>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3" name="Ellipse 8">
                  <a:extLst>
                    <a:ext uri="{FF2B5EF4-FFF2-40B4-BE49-F238E27FC236}">
                      <a16:creationId xmlns:a16="http://schemas.microsoft.com/office/drawing/2014/main" id="{9B046803-51D5-47CC-8EDC-9FFFC967DBCE}"/>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21" name="Shape 61">
                <a:extLst>
                  <a:ext uri="{FF2B5EF4-FFF2-40B4-BE49-F238E27FC236}">
                    <a16:creationId xmlns:a16="http://schemas.microsoft.com/office/drawing/2014/main" id="{6CB966A9-8F1E-4250-AE2F-5BFAF524B0F1}"/>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Conception:</a:t>
                </a:r>
              </a:p>
            </p:txBody>
          </p:sp>
        </p:grpSp>
        <p:pic>
          <p:nvPicPr>
            <p:cNvPr id="19" name="Picture 18">
              <a:extLst>
                <a:ext uri="{FF2B5EF4-FFF2-40B4-BE49-F238E27FC236}">
                  <a16:creationId xmlns:a16="http://schemas.microsoft.com/office/drawing/2014/main" id="{6A09AC33-A51B-42FB-8B1E-7F047D4CB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7" y="188127"/>
              <a:ext cx="384101" cy="384101"/>
            </a:xfrm>
            <a:prstGeom prst="rect">
              <a:avLst/>
            </a:prstGeom>
          </p:spPr>
        </p:pic>
      </p:grpSp>
      <p:sp>
        <p:nvSpPr>
          <p:cNvPr id="36" name="Ellipse 8">
            <a:extLst>
              <a:ext uri="{FF2B5EF4-FFF2-40B4-BE49-F238E27FC236}">
                <a16:creationId xmlns:a16="http://schemas.microsoft.com/office/drawing/2014/main" id="{1F4ED7D0-FB3C-45EA-93F3-79829B22C890}"/>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19</a:t>
            </a:r>
          </a:p>
        </p:txBody>
      </p:sp>
    </p:spTree>
    <p:extLst>
      <p:ext uri="{BB962C8B-B14F-4D97-AF65-F5344CB8AC3E}">
        <p14:creationId xmlns:p14="http://schemas.microsoft.com/office/powerpoint/2010/main" val="19433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21">
            <a:extLst>
              <a:ext uri="{FF2B5EF4-FFF2-40B4-BE49-F238E27FC236}">
                <a16:creationId xmlns:a16="http://schemas.microsoft.com/office/drawing/2014/main" id="{80EE0D0A-067F-4E55-A1DA-399B0AA50AC3}"/>
              </a:ext>
            </a:extLst>
          </p:cNvPr>
          <p:cNvSpPr txBox="1"/>
          <p:nvPr/>
        </p:nvSpPr>
        <p:spPr>
          <a:xfrm>
            <a:off x="5503985" y="579570"/>
            <a:ext cx="6606720" cy="430887"/>
          </a:xfrm>
          <a:prstGeom prst="rect">
            <a:avLst/>
          </a:prstGeom>
          <a:solidFill>
            <a:srgbClr val="00809E"/>
          </a:solidFill>
        </p:spPr>
        <p:txBody>
          <a:bodyPr wrap="square" rtlCol="0">
            <a:spAutoFit/>
          </a:bodyPr>
          <a:lstStyle/>
          <a:p>
            <a:pPr marL="457200" indent="-457200">
              <a:buFont typeface="+mj-lt"/>
              <a:buAutoNum type="arabicPeriod" startAt="3"/>
            </a:pPr>
            <a:r>
              <a:rPr lang="fr-FR" sz="2200" b="1" dirty="0">
                <a:solidFill>
                  <a:schemeClr val="bg1"/>
                </a:solidFill>
                <a:latin typeface="Nirmala UI" panose="020B0502040204020203" pitchFamily="34" charset="0"/>
                <a:cs typeface="Nirmala UI" panose="020B0502040204020203" pitchFamily="34" charset="0"/>
              </a:rPr>
              <a:t>Filtrage hybride collaboratif basé sémantique</a:t>
            </a:r>
            <a:endParaRPr lang="fr-FR" sz="2200" dirty="0">
              <a:solidFill>
                <a:schemeClr val="bg1"/>
              </a:solidFill>
            </a:endParaRPr>
          </a:p>
        </p:txBody>
      </p:sp>
      <p:grpSp>
        <p:nvGrpSpPr>
          <p:cNvPr id="17" name="Group 16">
            <a:extLst>
              <a:ext uri="{FF2B5EF4-FFF2-40B4-BE49-F238E27FC236}">
                <a16:creationId xmlns:a16="http://schemas.microsoft.com/office/drawing/2014/main" id="{8395ED13-2118-433D-A570-1BCDF0317E63}"/>
              </a:ext>
            </a:extLst>
          </p:cNvPr>
          <p:cNvGrpSpPr/>
          <p:nvPr/>
        </p:nvGrpSpPr>
        <p:grpSpPr>
          <a:xfrm>
            <a:off x="-12879" y="-11627"/>
            <a:ext cx="12217758" cy="793617"/>
            <a:chOff x="-12879" y="-11627"/>
            <a:chExt cx="12217758" cy="793617"/>
          </a:xfrm>
        </p:grpSpPr>
        <p:grpSp>
          <p:nvGrpSpPr>
            <p:cNvPr id="18" name="Group 17">
              <a:extLst>
                <a:ext uri="{FF2B5EF4-FFF2-40B4-BE49-F238E27FC236}">
                  <a16:creationId xmlns:a16="http://schemas.microsoft.com/office/drawing/2014/main" id="{6C2FC6BB-091E-470C-8C26-819AD8144A6C}"/>
                </a:ext>
              </a:extLst>
            </p:cNvPr>
            <p:cNvGrpSpPr/>
            <p:nvPr/>
          </p:nvGrpSpPr>
          <p:grpSpPr>
            <a:xfrm>
              <a:off x="-12879" y="-11627"/>
              <a:ext cx="12217758" cy="793617"/>
              <a:chOff x="-12879" y="122772"/>
              <a:chExt cx="12217758" cy="793617"/>
            </a:xfrm>
          </p:grpSpPr>
          <p:grpSp>
            <p:nvGrpSpPr>
              <p:cNvPr id="20" name="Groupe 10">
                <a:extLst>
                  <a:ext uri="{FF2B5EF4-FFF2-40B4-BE49-F238E27FC236}">
                    <a16:creationId xmlns:a16="http://schemas.microsoft.com/office/drawing/2014/main" id="{52CD329C-3E3F-434E-9650-2CCA867AB7A7}"/>
                  </a:ext>
                </a:extLst>
              </p:cNvPr>
              <p:cNvGrpSpPr/>
              <p:nvPr/>
            </p:nvGrpSpPr>
            <p:grpSpPr>
              <a:xfrm>
                <a:off x="-12879" y="287164"/>
                <a:ext cx="12217758" cy="509136"/>
                <a:chOff x="-25758" y="3593204"/>
                <a:chExt cx="12505386" cy="509136"/>
              </a:xfrm>
            </p:grpSpPr>
            <p:grpSp>
              <p:nvGrpSpPr>
                <p:cNvPr id="22" name="Groupe 7">
                  <a:extLst>
                    <a:ext uri="{FF2B5EF4-FFF2-40B4-BE49-F238E27FC236}">
                      <a16:creationId xmlns:a16="http://schemas.microsoft.com/office/drawing/2014/main" id="{E76F1A62-725E-43C9-8D79-D0226C771776}"/>
                    </a:ext>
                  </a:extLst>
                </p:cNvPr>
                <p:cNvGrpSpPr/>
                <p:nvPr/>
              </p:nvGrpSpPr>
              <p:grpSpPr>
                <a:xfrm>
                  <a:off x="-25758" y="3863662"/>
                  <a:ext cx="12505386" cy="0"/>
                  <a:chOff x="-25758" y="3863662"/>
                  <a:chExt cx="12505386" cy="0"/>
                </a:xfrm>
              </p:grpSpPr>
              <p:cxnSp>
                <p:nvCxnSpPr>
                  <p:cNvPr id="24" name="Connecteur droit 5">
                    <a:extLst>
                      <a:ext uri="{FF2B5EF4-FFF2-40B4-BE49-F238E27FC236}">
                        <a16:creationId xmlns:a16="http://schemas.microsoft.com/office/drawing/2014/main" id="{A94353C8-458B-4872-A010-C0A8346F9B0E}"/>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5" name="Connecteur droit 4">
                    <a:extLst>
                      <a:ext uri="{FF2B5EF4-FFF2-40B4-BE49-F238E27FC236}">
                        <a16:creationId xmlns:a16="http://schemas.microsoft.com/office/drawing/2014/main" id="{831AB6AE-8990-4AAF-A7B5-B2708B0AECE3}"/>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3" name="Ellipse 8">
                  <a:extLst>
                    <a:ext uri="{FF2B5EF4-FFF2-40B4-BE49-F238E27FC236}">
                      <a16:creationId xmlns:a16="http://schemas.microsoft.com/office/drawing/2014/main" id="{9B046803-51D5-47CC-8EDC-9FFFC967DBCE}"/>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21" name="Shape 61">
                <a:extLst>
                  <a:ext uri="{FF2B5EF4-FFF2-40B4-BE49-F238E27FC236}">
                    <a16:creationId xmlns:a16="http://schemas.microsoft.com/office/drawing/2014/main" id="{6CB966A9-8F1E-4250-AE2F-5BFAF524B0F1}"/>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Conception:</a:t>
                </a:r>
              </a:p>
            </p:txBody>
          </p:sp>
        </p:grpSp>
        <p:pic>
          <p:nvPicPr>
            <p:cNvPr id="19" name="Picture 18">
              <a:extLst>
                <a:ext uri="{FF2B5EF4-FFF2-40B4-BE49-F238E27FC236}">
                  <a16:creationId xmlns:a16="http://schemas.microsoft.com/office/drawing/2014/main" id="{6A09AC33-A51B-42FB-8B1E-7F047D4CB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7" y="188127"/>
              <a:ext cx="384101" cy="384101"/>
            </a:xfrm>
            <a:prstGeom prst="rect">
              <a:avLst/>
            </a:prstGeom>
          </p:spPr>
        </p:pic>
      </p:grpSp>
      <p:sp>
        <p:nvSpPr>
          <p:cNvPr id="36" name="Ellipse 8">
            <a:extLst>
              <a:ext uri="{FF2B5EF4-FFF2-40B4-BE49-F238E27FC236}">
                <a16:creationId xmlns:a16="http://schemas.microsoft.com/office/drawing/2014/main" id="{1F4ED7D0-FB3C-45EA-93F3-79829B22C890}"/>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20</a:t>
            </a:r>
          </a:p>
        </p:txBody>
      </p:sp>
      <p:sp>
        <p:nvSpPr>
          <p:cNvPr id="30" name="ZoneTexte 21">
            <a:extLst>
              <a:ext uri="{FF2B5EF4-FFF2-40B4-BE49-F238E27FC236}">
                <a16:creationId xmlns:a16="http://schemas.microsoft.com/office/drawing/2014/main" id="{06AC5849-E2C9-4E13-9F31-FA6B3F563175}"/>
              </a:ext>
            </a:extLst>
          </p:cNvPr>
          <p:cNvSpPr txBox="1"/>
          <p:nvPr/>
        </p:nvSpPr>
        <p:spPr>
          <a:xfrm>
            <a:off x="6425790" y="4736129"/>
            <a:ext cx="227512" cy="369332"/>
          </a:xfrm>
          <a:prstGeom prst="rect">
            <a:avLst/>
          </a:prstGeom>
          <a:noFill/>
        </p:spPr>
        <p:txBody>
          <a:bodyPr wrap="square" rtlCol="0">
            <a:spAutoFit/>
          </a:bodyPr>
          <a:lstStyle/>
          <a:p>
            <a:endParaRPr lang="fr-FR" dirty="0"/>
          </a:p>
        </p:txBody>
      </p:sp>
      <p:graphicFrame>
        <p:nvGraphicFramePr>
          <p:cNvPr id="31" name="Tableau 40">
            <a:extLst>
              <a:ext uri="{FF2B5EF4-FFF2-40B4-BE49-F238E27FC236}">
                <a16:creationId xmlns:a16="http://schemas.microsoft.com/office/drawing/2014/main" id="{58E21E5A-67F3-4DCD-8693-41F531EFCCB1}"/>
              </a:ext>
            </a:extLst>
          </p:cNvPr>
          <p:cNvGraphicFramePr>
            <a:graphicFrameLocks noGrp="1"/>
          </p:cNvGraphicFramePr>
          <p:nvPr>
            <p:extLst>
              <p:ext uri="{D42A27DB-BD31-4B8C-83A1-F6EECF244321}">
                <p14:modId xmlns:p14="http://schemas.microsoft.com/office/powerpoint/2010/main" val="3550183149"/>
              </p:ext>
            </p:extLst>
          </p:nvPr>
        </p:nvGraphicFramePr>
        <p:xfrm>
          <a:off x="1879442" y="2668519"/>
          <a:ext cx="8128002"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2499085165"/>
                    </a:ext>
                  </a:extLst>
                </a:gridCol>
                <a:gridCol w="1354667">
                  <a:extLst>
                    <a:ext uri="{9D8B030D-6E8A-4147-A177-3AD203B41FA5}">
                      <a16:colId xmlns:a16="http://schemas.microsoft.com/office/drawing/2014/main" val="2078760691"/>
                    </a:ext>
                  </a:extLst>
                </a:gridCol>
                <a:gridCol w="1354667">
                  <a:extLst>
                    <a:ext uri="{9D8B030D-6E8A-4147-A177-3AD203B41FA5}">
                      <a16:colId xmlns:a16="http://schemas.microsoft.com/office/drawing/2014/main" val="993134500"/>
                    </a:ext>
                  </a:extLst>
                </a:gridCol>
                <a:gridCol w="1354667">
                  <a:extLst>
                    <a:ext uri="{9D8B030D-6E8A-4147-A177-3AD203B41FA5}">
                      <a16:colId xmlns:a16="http://schemas.microsoft.com/office/drawing/2014/main" val="529406675"/>
                    </a:ext>
                  </a:extLst>
                </a:gridCol>
                <a:gridCol w="1354667">
                  <a:extLst>
                    <a:ext uri="{9D8B030D-6E8A-4147-A177-3AD203B41FA5}">
                      <a16:colId xmlns:a16="http://schemas.microsoft.com/office/drawing/2014/main" val="2736385515"/>
                    </a:ext>
                  </a:extLst>
                </a:gridCol>
                <a:gridCol w="1354667">
                  <a:extLst>
                    <a:ext uri="{9D8B030D-6E8A-4147-A177-3AD203B41FA5}">
                      <a16:colId xmlns:a16="http://schemas.microsoft.com/office/drawing/2014/main" val="450096751"/>
                    </a:ext>
                  </a:extLst>
                </a:gridCol>
              </a:tblGrid>
              <a:tr h="370840">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0.02</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0</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0</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0</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 . .</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dirty="0">
                          <a:effectLst/>
                          <a:latin typeface="Nirmala UI" panose="020B0502040204020203" pitchFamily="34" charset="0"/>
                          <a:ea typeface="Calibri" panose="020F0502020204030204" pitchFamily="34" charset="0"/>
                          <a:cs typeface="Nirmala UI" panose="020B0502040204020203" pitchFamily="34" charset="0"/>
                        </a:rPr>
                        <a:t>. . .</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extLst>
                  <a:ext uri="{0D108BD9-81ED-4DB2-BD59-A6C34878D82A}">
                    <a16:rowId xmlns:a16="http://schemas.microsoft.com/office/drawing/2014/main" val="2838951216"/>
                  </a:ext>
                </a:extLst>
              </a:tr>
            </a:tbl>
          </a:graphicData>
        </a:graphic>
      </p:graphicFrame>
      <p:cxnSp>
        <p:nvCxnSpPr>
          <p:cNvPr id="32" name="Connecteur droit avec flèche 42">
            <a:extLst>
              <a:ext uri="{FF2B5EF4-FFF2-40B4-BE49-F238E27FC236}">
                <a16:creationId xmlns:a16="http://schemas.microsoft.com/office/drawing/2014/main" id="{31A31615-186B-49FE-95D0-FEFBEB4B18E6}"/>
              </a:ext>
            </a:extLst>
          </p:cNvPr>
          <p:cNvCxnSpPr/>
          <p:nvPr/>
        </p:nvCxnSpPr>
        <p:spPr>
          <a:xfrm>
            <a:off x="2649015" y="3039359"/>
            <a:ext cx="0" cy="725774"/>
          </a:xfrm>
          <a:prstGeom prst="straightConnector1">
            <a:avLst/>
          </a:prstGeom>
          <a:ln w="28575">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44">
            <a:extLst>
              <a:ext uri="{FF2B5EF4-FFF2-40B4-BE49-F238E27FC236}">
                <a16:creationId xmlns:a16="http://schemas.microsoft.com/office/drawing/2014/main" id="{92E6893C-7159-4628-B177-5E454159A2AB}"/>
              </a:ext>
            </a:extLst>
          </p:cNvPr>
          <p:cNvCxnSpPr/>
          <p:nvPr/>
        </p:nvCxnSpPr>
        <p:spPr>
          <a:xfrm>
            <a:off x="3910941" y="3039359"/>
            <a:ext cx="0" cy="725774"/>
          </a:xfrm>
          <a:prstGeom prst="straightConnector1">
            <a:avLst/>
          </a:prstGeom>
          <a:ln w="28575">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45">
            <a:extLst>
              <a:ext uri="{FF2B5EF4-FFF2-40B4-BE49-F238E27FC236}">
                <a16:creationId xmlns:a16="http://schemas.microsoft.com/office/drawing/2014/main" id="{4F41D7D5-B076-4775-889B-8B5B4461CEFF}"/>
              </a:ext>
            </a:extLst>
          </p:cNvPr>
          <p:cNvCxnSpPr/>
          <p:nvPr/>
        </p:nvCxnSpPr>
        <p:spPr>
          <a:xfrm>
            <a:off x="5333706" y="3039359"/>
            <a:ext cx="0" cy="725774"/>
          </a:xfrm>
          <a:prstGeom prst="straightConnector1">
            <a:avLst/>
          </a:prstGeom>
          <a:ln w="28575">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46">
            <a:extLst>
              <a:ext uri="{FF2B5EF4-FFF2-40B4-BE49-F238E27FC236}">
                <a16:creationId xmlns:a16="http://schemas.microsoft.com/office/drawing/2014/main" id="{3D4C40B0-40A9-4A11-B233-DD0EC93FDD34}"/>
              </a:ext>
            </a:extLst>
          </p:cNvPr>
          <p:cNvCxnSpPr/>
          <p:nvPr/>
        </p:nvCxnSpPr>
        <p:spPr>
          <a:xfrm>
            <a:off x="6631751" y="3039359"/>
            <a:ext cx="0" cy="725774"/>
          </a:xfrm>
          <a:prstGeom prst="straightConnector1">
            <a:avLst/>
          </a:prstGeom>
          <a:ln w="28575">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47">
            <a:extLst>
              <a:ext uri="{FF2B5EF4-FFF2-40B4-BE49-F238E27FC236}">
                <a16:creationId xmlns:a16="http://schemas.microsoft.com/office/drawing/2014/main" id="{1BD7388E-2960-4A9B-8573-69308CA768E5}"/>
              </a:ext>
            </a:extLst>
          </p:cNvPr>
          <p:cNvCxnSpPr/>
          <p:nvPr/>
        </p:nvCxnSpPr>
        <p:spPr>
          <a:xfrm>
            <a:off x="1879442" y="2416121"/>
            <a:ext cx="0" cy="1246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50">
            <a:extLst>
              <a:ext uri="{FF2B5EF4-FFF2-40B4-BE49-F238E27FC236}">
                <a16:creationId xmlns:a16="http://schemas.microsoft.com/office/drawing/2014/main" id="{BA320FB9-04F6-4CBA-BCBC-DD19CE2A4DD6}"/>
              </a:ext>
            </a:extLst>
          </p:cNvPr>
          <p:cNvCxnSpPr/>
          <p:nvPr/>
        </p:nvCxnSpPr>
        <p:spPr>
          <a:xfrm>
            <a:off x="10011410" y="2206571"/>
            <a:ext cx="0" cy="1246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2" name="Tableau 51">
            <a:extLst>
              <a:ext uri="{FF2B5EF4-FFF2-40B4-BE49-F238E27FC236}">
                <a16:creationId xmlns:a16="http://schemas.microsoft.com/office/drawing/2014/main" id="{9C35FE00-9EF8-4C7C-B610-E4C803CA3D1C}"/>
              </a:ext>
            </a:extLst>
          </p:cNvPr>
          <p:cNvGraphicFramePr>
            <a:graphicFrameLocks noGrp="1"/>
          </p:cNvGraphicFramePr>
          <p:nvPr>
            <p:extLst>
              <p:ext uri="{D42A27DB-BD31-4B8C-83A1-F6EECF244321}">
                <p14:modId xmlns:p14="http://schemas.microsoft.com/office/powerpoint/2010/main" val="143789941"/>
              </p:ext>
            </p:extLst>
          </p:nvPr>
        </p:nvGraphicFramePr>
        <p:xfrm>
          <a:off x="1900993" y="5414914"/>
          <a:ext cx="8128002"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2499085165"/>
                    </a:ext>
                  </a:extLst>
                </a:gridCol>
                <a:gridCol w="1354667">
                  <a:extLst>
                    <a:ext uri="{9D8B030D-6E8A-4147-A177-3AD203B41FA5}">
                      <a16:colId xmlns:a16="http://schemas.microsoft.com/office/drawing/2014/main" val="2078760691"/>
                    </a:ext>
                  </a:extLst>
                </a:gridCol>
                <a:gridCol w="1354667">
                  <a:extLst>
                    <a:ext uri="{9D8B030D-6E8A-4147-A177-3AD203B41FA5}">
                      <a16:colId xmlns:a16="http://schemas.microsoft.com/office/drawing/2014/main" val="993134500"/>
                    </a:ext>
                  </a:extLst>
                </a:gridCol>
                <a:gridCol w="1354667">
                  <a:extLst>
                    <a:ext uri="{9D8B030D-6E8A-4147-A177-3AD203B41FA5}">
                      <a16:colId xmlns:a16="http://schemas.microsoft.com/office/drawing/2014/main" val="529406675"/>
                    </a:ext>
                  </a:extLst>
                </a:gridCol>
                <a:gridCol w="1354667">
                  <a:extLst>
                    <a:ext uri="{9D8B030D-6E8A-4147-A177-3AD203B41FA5}">
                      <a16:colId xmlns:a16="http://schemas.microsoft.com/office/drawing/2014/main" val="2736385515"/>
                    </a:ext>
                  </a:extLst>
                </a:gridCol>
                <a:gridCol w="1354667">
                  <a:extLst>
                    <a:ext uri="{9D8B030D-6E8A-4147-A177-3AD203B41FA5}">
                      <a16:colId xmlns:a16="http://schemas.microsoft.com/office/drawing/2014/main" val="450096751"/>
                    </a:ext>
                  </a:extLst>
                </a:gridCol>
              </a:tblGrid>
              <a:tr h="370840">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0.01</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0.3</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0.005</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0.9</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a:effectLst/>
                          <a:latin typeface="Nirmala UI" panose="020B0502040204020203" pitchFamily="34" charset="0"/>
                          <a:ea typeface="Calibri" panose="020F0502020204030204" pitchFamily="34" charset="0"/>
                          <a:cs typeface="Nirmala UI" panose="020B0502040204020203" pitchFamily="34" charset="0"/>
                        </a:rPr>
                        <a:t>. . .</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tc>
                  <a:txBody>
                    <a:bodyPr/>
                    <a:lstStyle/>
                    <a:p>
                      <a:pPr algn="ctr">
                        <a:spcAft>
                          <a:spcPts val="0"/>
                        </a:spcAft>
                      </a:pPr>
                      <a:r>
                        <a:rPr lang="fr-FR" sz="2000" dirty="0">
                          <a:effectLst/>
                          <a:latin typeface="Nirmala UI" panose="020B0502040204020203" pitchFamily="34" charset="0"/>
                          <a:ea typeface="Calibri" panose="020F0502020204030204" pitchFamily="34" charset="0"/>
                          <a:cs typeface="Nirmala UI" panose="020B0502040204020203" pitchFamily="34" charset="0"/>
                        </a:rPr>
                        <a:t>. . .</a:t>
                      </a:r>
                    </a:p>
                  </a:txBody>
                  <a:tcPr marL="68580" marR="68580" marT="0" marB="0">
                    <a:lnL w="12700" cap="flat" cmpd="sng" algn="ctr">
                      <a:solidFill>
                        <a:srgbClr val="002142"/>
                      </a:solidFill>
                      <a:prstDash val="solid"/>
                      <a:round/>
                      <a:headEnd type="none" w="med" len="med"/>
                      <a:tailEnd type="none" w="med" len="med"/>
                    </a:lnL>
                    <a:lnR w="12700" cap="flat" cmpd="sng" algn="ctr">
                      <a:solidFill>
                        <a:srgbClr val="002142"/>
                      </a:solidFill>
                      <a:prstDash val="solid"/>
                      <a:round/>
                      <a:headEnd type="none" w="med" len="med"/>
                      <a:tailEnd type="none" w="med" len="med"/>
                    </a:lnR>
                    <a:lnT w="12700" cap="flat" cmpd="sng" algn="ctr">
                      <a:solidFill>
                        <a:srgbClr val="002142"/>
                      </a:solidFill>
                      <a:prstDash val="solid"/>
                      <a:round/>
                      <a:headEnd type="none" w="med" len="med"/>
                      <a:tailEnd type="none" w="med" len="med"/>
                    </a:lnT>
                    <a:lnB w="12700" cap="flat" cmpd="sng" algn="ctr">
                      <a:solidFill>
                        <a:srgbClr val="002142"/>
                      </a:solidFill>
                      <a:prstDash val="solid"/>
                      <a:round/>
                      <a:headEnd type="none" w="med" len="med"/>
                      <a:tailEnd type="none" w="med" len="med"/>
                    </a:lnB>
                    <a:solidFill>
                      <a:schemeClr val="bg1"/>
                    </a:solidFill>
                  </a:tcPr>
                </a:tc>
                <a:extLst>
                  <a:ext uri="{0D108BD9-81ED-4DB2-BD59-A6C34878D82A}">
                    <a16:rowId xmlns:a16="http://schemas.microsoft.com/office/drawing/2014/main" val="2838951216"/>
                  </a:ext>
                </a:extLst>
              </a:tr>
            </a:tbl>
          </a:graphicData>
        </a:graphic>
      </p:graphicFrame>
      <p:cxnSp>
        <p:nvCxnSpPr>
          <p:cNvPr id="43" name="Connecteur droit 52">
            <a:extLst>
              <a:ext uri="{FF2B5EF4-FFF2-40B4-BE49-F238E27FC236}">
                <a16:creationId xmlns:a16="http://schemas.microsoft.com/office/drawing/2014/main" id="{02A46AFB-552B-4236-9AEE-3E3596EADCDC}"/>
              </a:ext>
            </a:extLst>
          </p:cNvPr>
          <p:cNvCxnSpPr/>
          <p:nvPr/>
        </p:nvCxnSpPr>
        <p:spPr>
          <a:xfrm>
            <a:off x="1900993" y="5162516"/>
            <a:ext cx="0" cy="1246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53">
            <a:extLst>
              <a:ext uri="{FF2B5EF4-FFF2-40B4-BE49-F238E27FC236}">
                <a16:creationId xmlns:a16="http://schemas.microsoft.com/office/drawing/2014/main" id="{41ED4829-1076-4CD2-9509-087D6C93CDA3}"/>
              </a:ext>
            </a:extLst>
          </p:cNvPr>
          <p:cNvCxnSpPr/>
          <p:nvPr/>
        </p:nvCxnSpPr>
        <p:spPr>
          <a:xfrm>
            <a:off x="10032961" y="4952966"/>
            <a:ext cx="0" cy="1246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avec flèche 54">
            <a:extLst>
              <a:ext uri="{FF2B5EF4-FFF2-40B4-BE49-F238E27FC236}">
                <a16:creationId xmlns:a16="http://schemas.microsoft.com/office/drawing/2014/main" id="{FB47D78D-24D3-46AE-A075-269818D51355}"/>
              </a:ext>
            </a:extLst>
          </p:cNvPr>
          <p:cNvCxnSpPr>
            <a:cxnSpLocks/>
          </p:cNvCxnSpPr>
          <p:nvPr/>
        </p:nvCxnSpPr>
        <p:spPr>
          <a:xfrm flipV="1">
            <a:off x="2670566" y="4689140"/>
            <a:ext cx="0" cy="725774"/>
          </a:xfrm>
          <a:prstGeom prst="straightConnector1">
            <a:avLst/>
          </a:prstGeom>
          <a:ln w="28575">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55">
            <a:extLst>
              <a:ext uri="{FF2B5EF4-FFF2-40B4-BE49-F238E27FC236}">
                <a16:creationId xmlns:a16="http://schemas.microsoft.com/office/drawing/2014/main" id="{74B9EC57-4989-4187-8318-552F11B1039A}"/>
              </a:ext>
            </a:extLst>
          </p:cNvPr>
          <p:cNvCxnSpPr>
            <a:cxnSpLocks/>
          </p:cNvCxnSpPr>
          <p:nvPr/>
        </p:nvCxnSpPr>
        <p:spPr>
          <a:xfrm flipV="1">
            <a:off x="3932492" y="4689140"/>
            <a:ext cx="0" cy="725774"/>
          </a:xfrm>
          <a:prstGeom prst="straightConnector1">
            <a:avLst/>
          </a:prstGeom>
          <a:ln w="28575">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56">
            <a:extLst>
              <a:ext uri="{FF2B5EF4-FFF2-40B4-BE49-F238E27FC236}">
                <a16:creationId xmlns:a16="http://schemas.microsoft.com/office/drawing/2014/main" id="{793A9502-E417-4636-91F4-A9FBED2F5F84}"/>
              </a:ext>
            </a:extLst>
          </p:cNvPr>
          <p:cNvCxnSpPr>
            <a:cxnSpLocks/>
          </p:cNvCxnSpPr>
          <p:nvPr/>
        </p:nvCxnSpPr>
        <p:spPr>
          <a:xfrm flipV="1">
            <a:off x="5355257" y="4689140"/>
            <a:ext cx="0" cy="725774"/>
          </a:xfrm>
          <a:prstGeom prst="straightConnector1">
            <a:avLst/>
          </a:prstGeom>
          <a:ln w="28575">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57">
            <a:extLst>
              <a:ext uri="{FF2B5EF4-FFF2-40B4-BE49-F238E27FC236}">
                <a16:creationId xmlns:a16="http://schemas.microsoft.com/office/drawing/2014/main" id="{507F6BB5-E0E7-4B76-B56F-55943855954D}"/>
              </a:ext>
            </a:extLst>
          </p:cNvPr>
          <p:cNvCxnSpPr>
            <a:cxnSpLocks/>
          </p:cNvCxnSpPr>
          <p:nvPr/>
        </p:nvCxnSpPr>
        <p:spPr>
          <a:xfrm flipV="1">
            <a:off x="6653302" y="4689140"/>
            <a:ext cx="0" cy="725774"/>
          </a:xfrm>
          <a:prstGeom prst="straightConnector1">
            <a:avLst/>
          </a:prstGeom>
          <a:ln w="28575">
            <a:solidFill>
              <a:srgbClr val="00809E"/>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58">
            <a:extLst>
              <a:ext uri="{FF2B5EF4-FFF2-40B4-BE49-F238E27FC236}">
                <a16:creationId xmlns:a16="http://schemas.microsoft.com/office/drawing/2014/main" id="{C7518577-E418-4280-B77F-FDDC08962052}"/>
              </a:ext>
            </a:extLst>
          </p:cNvPr>
          <p:cNvSpPr txBox="1"/>
          <p:nvPr/>
        </p:nvSpPr>
        <p:spPr>
          <a:xfrm>
            <a:off x="2670566" y="6204462"/>
            <a:ext cx="6798329" cy="369332"/>
          </a:xfrm>
          <a:prstGeom prst="rect">
            <a:avLst/>
          </a:prstGeom>
          <a:noFill/>
        </p:spPr>
        <p:txBody>
          <a:bodyPr wrap="square" rtlCol="0">
            <a:spAutoFit/>
          </a:bodyPr>
          <a:lstStyle/>
          <a:p>
            <a:r>
              <a:rPr lang="fr-FR" b="1" dirty="0">
                <a:latin typeface="Nirmala UI" panose="020B0502040204020203" pitchFamily="34" charset="0"/>
                <a:cs typeface="Nirmala UI" panose="020B0502040204020203" pitchFamily="34" charset="0"/>
              </a:rPr>
              <a:t> Une ligne de la matrice de distance du filtrage sémantique</a:t>
            </a:r>
          </a:p>
        </p:txBody>
      </p:sp>
      <p:sp>
        <p:nvSpPr>
          <p:cNvPr id="50" name="ZoneTexte 60">
            <a:extLst>
              <a:ext uri="{FF2B5EF4-FFF2-40B4-BE49-F238E27FC236}">
                <a16:creationId xmlns:a16="http://schemas.microsoft.com/office/drawing/2014/main" id="{A3ECE62B-3595-4789-96F5-52730F62DCAC}"/>
              </a:ext>
            </a:extLst>
          </p:cNvPr>
          <p:cNvSpPr txBox="1"/>
          <p:nvPr/>
        </p:nvSpPr>
        <p:spPr>
          <a:xfrm>
            <a:off x="2448474" y="1728316"/>
            <a:ext cx="6798329" cy="369332"/>
          </a:xfrm>
          <a:prstGeom prst="rect">
            <a:avLst/>
          </a:prstGeom>
          <a:noFill/>
        </p:spPr>
        <p:txBody>
          <a:bodyPr wrap="square" rtlCol="0">
            <a:spAutoFit/>
          </a:bodyPr>
          <a:lstStyle/>
          <a:p>
            <a:r>
              <a:rPr lang="fr-FR" b="1" dirty="0">
                <a:latin typeface="Nirmala UI" panose="020B0502040204020203" pitchFamily="34" charset="0"/>
                <a:cs typeface="Nirmala UI" panose="020B0502040204020203" pitchFamily="34" charset="0"/>
              </a:rPr>
              <a:t> Une ligne de la matrice de distance du filtrage collaboratif</a:t>
            </a:r>
          </a:p>
        </p:txBody>
      </p:sp>
      <p:sp>
        <p:nvSpPr>
          <p:cNvPr id="51" name="ZoneTexte 61">
            <a:extLst>
              <a:ext uri="{FF2B5EF4-FFF2-40B4-BE49-F238E27FC236}">
                <a16:creationId xmlns:a16="http://schemas.microsoft.com/office/drawing/2014/main" id="{A24B6EA5-3301-4BAE-97A6-222970F45CBB}"/>
              </a:ext>
            </a:extLst>
          </p:cNvPr>
          <p:cNvSpPr txBox="1"/>
          <p:nvPr/>
        </p:nvSpPr>
        <p:spPr>
          <a:xfrm>
            <a:off x="1955241" y="3780655"/>
            <a:ext cx="1429152" cy="830997"/>
          </a:xfrm>
          <a:prstGeom prst="rect">
            <a:avLst/>
          </a:prstGeom>
          <a:solidFill>
            <a:schemeClr val="accent1">
              <a:lumMod val="40000"/>
              <a:lumOff val="6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600" dirty="0">
                <a:latin typeface="Nirmala UI" panose="020B0502040204020203" pitchFamily="34" charset="0"/>
                <a:cs typeface="Nirmala UI" panose="020B0502040204020203" pitchFamily="34" charset="0"/>
              </a:rPr>
              <a:t>Ajouter User 1  aux voisins de user i</a:t>
            </a:r>
          </a:p>
        </p:txBody>
      </p:sp>
      <p:sp>
        <p:nvSpPr>
          <p:cNvPr id="52" name="ZoneTexte 63">
            <a:extLst>
              <a:ext uri="{FF2B5EF4-FFF2-40B4-BE49-F238E27FC236}">
                <a16:creationId xmlns:a16="http://schemas.microsoft.com/office/drawing/2014/main" id="{F6F5FDE5-9CDA-49A9-B59C-B61F9B91FA96}"/>
              </a:ext>
            </a:extLst>
          </p:cNvPr>
          <p:cNvSpPr txBox="1"/>
          <p:nvPr/>
        </p:nvSpPr>
        <p:spPr>
          <a:xfrm>
            <a:off x="3481008" y="3780655"/>
            <a:ext cx="1429152" cy="830997"/>
          </a:xfrm>
          <a:prstGeom prst="rect">
            <a:avLst/>
          </a:prstGeom>
          <a:solidFill>
            <a:schemeClr val="accent1">
              <a:lumMod val="40000"/>
              <a:lumOff val="6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600" dirty="0">
                <a:latin typeface="Nirmala UI" panose="020B0502040204020203" pitchFamily="34" charset="0"/>
                <a:cs typeface="Nirmala UI" panose="020B0502040204020203" pitchFamily="34" charset="0"/>
              </a:rPr>
              <a:t>Ajouter User 2 aux voisins de user i</a:t>
            </a:r>
          </a:p>
        </p:txBody>
      </p:sp>
      <p:sp>
        <p:nvSpPr>
          <p:cNvPr id="53" name="ZoneTexte 64">
            <a:extLst>
              <a:ext uri="{FF2B5EF4-FFF2-40B4-BE49-F238E27FC236}">
                <a16:creationId xmlns:a16="http://schemas.microsoft.com/office/drawing/2014/main" id="{DDA3C4AE-B0C4-4AF3-A280-768E3B40976C}"/>
              </a:ext>
            </a:extLst>
          </p:cNvPr>
          <p:cNvSpPr txBox="1"/>
          <p:nvPr/>
        </p:nvSpPr>
        <p:spPr>
          <a:xfrm>
            <a:off x="5003703" y="3780655"/>
            <a:ext cx="1429152" cy="830997"/>
          </a:xfrm>
          <a:prstGeom prst="rect">
            <a:avLst/>
          </a:prstGeom>
          <a:solidFill>
            <a:schemeClr val="accent1">
              <a:lumMod val="40000"/>
              <a:lumOff val="6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600" dirty="0">
                <a:latin typeface="Nirmala UI" panose="020B0502040204020203" pitchFamily="34" charset="0"/>
                <a:cs typeface="Nirmala UI" panose="020B0502040204020203" pitchFamily="34" charset="0"/>
              </a:rPr>
              <a:t>Ajouter User 3 aux voisins de user i</a:t>
            </a:r>
          </a:p>
        </p:txBody>
      </p:sp>
      <p:sp>
        <p:nvSpPr>
          <p:cNvPr id="54" name="ZoneTexte 65">
            <a:extLst>
              <a:ext uri="{FF2B5EF4-FFF2-40B4-BE49-F238E27FC236}">
                <a16:creationId xmlns:a16="http://schemas.microsoft.com/office/drawing/2014/main" id="{98CD2A0D-B861-44AF-895F-39EC55F2B249}"/>
              </a:ext>
            </a:extLst>
          </p:cNvPr>
          <p:cNvSpPr txBox="1"/>
          <p:nvPr/>
        </p:nvSpPr>
        <p:spPr>
          <a:xfrm>
            <a:off x="6544877" y="3780655"/>
            <a:ext cx="1770683" cy="830997"/>
          </a:xfrm>
          <a:prstGeom prst="rect">
            <a:avLst/>
          </a:prstGeom>
          <a:solidFill>
            <a:schemeClr val="accent1">
              <a:lumMod val="40000"/>
              <a:lumOff val="6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600" dirty="0">
                <a:latin typeface="Nirmala UI" panose="020B0502040204020203" pitchFamily="34" charset="0"/>
                <a:cs typeface="Nirmala UI" panose="020B0502040204020203" pitchFamily="34" charset="0"/>
              </a:rPr>
              <a:t>Ne pas ajouter User 4 aux voisins de user i</a:t>
            </a:r>
          </a:p>
        </p:txBody>
      </p:sp>
      <p:sp>
        <p:nvSpPr>
          <p:cNvPr id="55" name="ZoneTexte 4096">
            <a:extLst>
              <a:ext uri="{FF2B5EF4-FFF2-40B4-BE49-F238E27FC236}">
                <a16:creationId xmlns:a16="http://schemas.microsoft.com/office/drawing/2014/main" id="{125E99A8-943C-4C6D-A883-860692BEA9FC}"/>
              </a:ext>
            </a:extLst>
          </p:cNvPr>
          <p:cNvSpPr txBox="1"/>
          <p:nvPr/>
        </p:nvSpPr>
        <p:spPr>
          <a:xfrm>
            <a:off x="821615" y="2668519"/>
            <a:ext cx="1114848" cy="370840"/>
          </a:xfrm>
          <a:prstGeom prst="rect">
            <a:avLst/>
          </a:prstGeom>
          <a:noFill/>
        </p:spPr>
        <p:txBody>
          <a:bodyPr wrap="square" rtlCol="0">
            <a:spAutoFit/>
          </a:bodyPr>
          <a:lstStyle/>
          <a:p>
            <a:r>
              <a:rPr lang="fr-FR" dirty="0"/>
              <a:t>User i</a:t>
            </a:r>
          </a:p>
        </p:txBody>
      </p:sp>
      <p:sp>
        <p:nvSpPr>
          <p:cNvPr id="56" name="ZoneTexte 69">
            <a:extLst>
              <a:ext uri="{FF2B5EF4-FFF2-40B4-BE49-F238E27FC236}">
                <a16:creationId xmlns:a16="http://schemas.microsoft.com/office/drawing/2014/main" id="{4F2CC6AD-03B9-4907-A87B-737C37914A8F}"/>
              </a:ext>
            </a:extLst>
          </p:cNvPr>
          <p:cNvSpPr txBox="1"/>
          <p:nvPr/>
        </p:nvSpPr>
        <p:spPr>
          <a:xfrm>
            <a:off x="840393" y="5504777"/>
            <a:ext cx="1114848" cy="370840"/>
          </a:xfrm>
          <a:prstGeom prst="rect">
            <a:avLst/>
          </a:prstGeom>
          <a:noFill/>
        </p:spPr>
        <p:txBody>
          <a:bodyPr wrap="square" rtlCol="0">
            <a:spAutoFit/>
          </a:bodyPr>
          <a:lstStyle/>
          <a:p>
            <a:r>
              <a:rPr lang="fr-FR" dirty="0"/>
              <a:t>User i</a:t>
            </a:r>
          </a:p>
        </p:txBody>
      </p:sp>
      <p:sp>
        <p:nvSpPr>
          <p:cNvPr id="57" name="ZoneTexte 70">
            <a:extLst>
              <a:ext uri="{FF2B5EF4-FFF2-40B4-BE49-F238E27FC236}">
                <a16:creationId xmlns:a16="http://schemas.microsoft.com/office/drawing/2014/main" id="{1E089E72-EE02-4A6B-A6BC-49C21C77753C}"/>
              </a:ext>
            </a:extLst>
          </p:cNvPr>
          <p:cNvSpPr txBox="1"/>
          <p:nvPr/>
        </p:nvSpPr>
        <p:spPr>
          <a:xfrm>
            <a:off x="2219060" y="2230701"/>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1</a:t>
            </a:r>
          </a:p>
        </p:txBody>
      </p:sp>
      <p:sp>
        <p:nvSpPr>
          <p:cNvPr id="58" name="ZoneTexte 71">
            <a:extLst>
              <a:ext uri="{FF2B5EF4-FFF2-40B4-BE49-F238E27FC236}">
                <a16:creationId xmlns:a16="http://schemas.microsoft.com/office/drawing/2014/main" id="{D99E8FC4-5F43-4C86-8CFC-26EF2D79AF3A}"/>
              </a:ext>
            </a:extLst>
          </p:cNvPr>
          <p:cNvSpPr txBox="1"/>
          <p:nvPr/>
        </p:nvSpPr>
        <p:spPr>
          <a:xfrm>
            <a:off x="3460939" y="2210253"/>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2</a:t>
            </a:r>
          </a:p>
        </p:txBody>
      </p:sp>
      <p:sp>
        <p:nvSpPr>
          <p:cNvPr id="59" name="ZoneTexte 72">
            <a:extLst>
              <a:ext uri="{FF2B5EF4-FFF2-40B4-BE49-F238E27FC236}">
                <a16:creationId xmlns:a16="http://schemas.microsoft.com/office/drawing/2014/main" id="{CF86D06D-9B5A-4F07-8B99-8296BFF67E2C}"/>
              </a:ext>
            </a:extLst>
          </p:cNvPr>
          <p:cNvSpPr txBox="1"/>
          <p:nvPr/>
        </p:nvSpPr>
        <p:spPr>
          <a:xfrm>
            <a:off x="4850146" y="2193709"/>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3</a:t>
            </a:r>
          </a:p>
        </p:txBody>
      </p:sp>
      <p:sp>
        <p:nvSpPr>
          <p:cNvPr id="60" name="ZoneTexte 73">
            <a:extLst>
              <a:ext uri="{FF2B5EF4-FFF2-40B4-BE49-F238E27FC236}">
                <a16:creationId xmlns:a16="http://schemas.microsoft.com/office/drawing/2014/main" id="{7117619C-85B9-45C5-A71D-EE2E8CF6CADD}"/>
              </a:ext>
            </a:extLst>
          </p:cNvPr>
          <p:cNvSpPr txBox="1"/>
          <p:nvPr/>
        </p:nvSpPr>
        <p:spPr>
          <a:xfrm>
            <a:off x="6239353" y="2191709"/>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4</a:t>
            </a:r>
          </a:p>
        </p:txBody>
      </p:sp>
      <p:sp>
        <p:nvSpPr>
          <p:cNvPr id="61" name="ZoneTexte 74">
            <a:extLst>
              <a:ext uri="{FF2B5EF4-FFF2-40B4-BE49-F238E27FC236}">
                <a16:creationId xmlns:a16="http://schemas.microsoft.com/office/drawing/2014/main" id="{AFCB1AA1-2367-4885-8C5B-70EFEB872F5F}"/>
              </a:ext>
            </a:extLst>
          </p:cNvPr>
          <p:cNvSpPr txBox="1"/>
          <p:nvPr/>
        </p:nvSpPr>
        <p:spPr>
          <a:xfrm>
            <a:off x="8892596" y="2210253"/>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M</a:t>
            </a:r>
          </a:p>
        </p:txBody>
      </p:sp>
      <p:sp>
        <p:nvSpPr>
          <p:cNvPr id="62" name="ZoneTexte 75">
            <a:extLst>
              <a:ext uri="{FF2B5EF4-FFF2-40B4-BE49-F238E27FC236}">
                <a16:creationId xmlns:a16="http://schemas.microsoft.com/office/drawing/2014/main" id="{2480301E-8E66-484B-9D72-F2F40DA7EAA3}"/>
              </a:ext>
            </a:extLst>
          </p:cNvPr>
          <p:cNvSpPr txBox="1"/>
          <p:nvPr/>
        </p:nvSpPr>
        <p:spPr>
          <a:xfrm>
            <a:off x="2107358" y="5850676"/>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1</a:t>
            </a:r>
          </a:p>
        </p:txBody>
      </p:sp>
      <p:sp>
        <p:nvSpPr>
          <p:cNvPr id="63" name="ZoneTexte 76">
            <a:extLst>
              <a:ext uri="{FF2B5EF4-FFF2-40B4-BE49-F238E27FC236}">
                <a16:creationId xmlns:a16="http://schemas.microsoft.com/office/drawing/2014/main" id="{473C5C60-EAD6-4A3A-9E30-89BCB58B35F9}"/>
              </a:ext>
            </a:extLst>
          </p:cNvPr>
          <p:cNvSpPr txBox="1"/>
          <p:nvPr/>
        </p:nvSpPr>
        <p:spPr>
          <a:xfrm>
            <a:off x="3349237" y="5830228"/>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2</a:t>
            </a:r>
          </a:p>
        </p:txBody>
      </p:sp>
      <p:sp>
        <p:nvSpPr>
          <p:cNvPr id="64" name="ZoneTexte 77">
            <a:extLst>
              <a:ext uri="{FF2B5EF4-FFF2-40B4-BE49-F238E27FC236}">
                <a16:creationId xmlns:a16="http://schemas.microsoft.com/office/drawing/2014/main" id="{B2E9870A-D8AB-426B-9890-AE936CE8923C}"/>
              </a:ext>
            </a:extLst>
          </p:cNvPr>
          <p:cNvSpPr txBox="1"/>
          <p:nvPr/>
        </p:nvSpPr>
        <p:spPr>
          <a:xfrm>
            <a:off x="4738444" y="5813684"/>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3</a:t>
            </a:r>
          </a:p>
        </p:txBody>
      </p:sp>
      <p:sp>
        <p:nvSpPr>
          <p:cNvPr id="65" name="ZoneTexte 78">
            <a:extLst>
              <a:ext uri="{FF2B5EF4-FFF2-40B4-BE49-F238E27FC236}">
                <a16:creationId xmlns:a16="http://schemas.microsoft.com/office/drawing/2014/main" id="{AC8AC0EF-FC85-4033-9593-E1B040848695}"/>
              </a:ext>
            </a:extLst>
          </p:cNvPr>
          <p:cNvSpPr txBox="1"/>
          <p:nvPr/>
        </p:nvSpPr>
        <p:spPr>
          <a:xfrm>
            <a:off x="6127651" y="5811684"/>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4</a:t>
            </a:r>
          </a:p>
        </p:txBody>
      </p:sp>
      <p:sp>
        <p:nvSpPr>
          <p:cNvPr id="66" name="ZoneTexte 79">
            <a:extLst>
              <a:ext uri="{FF2B5EF4-FFF2-40B4-BE49-F238E27FC236}">
                <a16:creationId xmlns:a16="http://schemas.microsoft.com/office/drawing/2014/main" id="{CB4900C4-6063-4380-A26B-F159499E7F7E}"/>
              </a:ext>
            </a:extLst>
          </p:cNvPr>
          <p:cNvSpPr txBox="1"/>
          <p:nvPr/>
        </p:nvSpPr>
        <p:spPr>
          <a:xfrm>
            <a:off x="8780894" y="5830228"/>
            <a:ext cx="1114848" cy="370840"/>
          </a:xfrm>
          <a:prstGeom prst="rect">
            <a:avLst/>
          </a:prstGeom>
          <a:noFill/>
        </p:spPr>
        <p:txBody>
          <a:bodyPr wrap="square" rtlCol="0">
            <a:spAutoFit/>
          </a:bodyPr>
          <a:lstStyle/>
          <a:p>
            <a:r>
              <a:rPr lang="fr-FR" dirty="0">
                <a:latin typeface="Nirmala UI" panose="020B0502040204020203" pitchFamily="34" charset="0"/>
                <a:cs typeface="Nirmala UI" panose="020B0502040204020203" pitchFamily="34" charset="0"/>
              </a:rPr>
              <a:t>User M</a:t>
            </a:r>
          </a:p>
        </p:txBody>
      </p:sp>
      <p:sp>
        <p:nvSpPr>
          <p:cNvPr id="67" name="ZoneTexte 4097">
            <a:extLst>
              <a:ext uri="{FF2B5EF4-FFF2-40B4-BE49-F238E27FC236}">
                <a16:creationId xmlns:a16="http://schemas.microsoft.com/office/drawing/2014/main" id="{0F103B7E-A179-49CD-B74F-AB09476F9040}"/>
              </a:ext>
            </a:extLst>
          </p:cNvPr>
          <p:cNvSpPr txBox="1"/>
          <p:nvPr/>
        </p:nvSpPr>
        <p:spPr>
          <a:xfrm>
            <a:off x="866052" y="1232785"/>
            <a:ext cx="2419337"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Wingdings" panose="05000000000000000000" pitchFamily="2" charset="2"/>
              <a:buChar char="v"/>
            </a:pPr>
            <a:r>
              <a:rPr lang="fr-FR" b="1" dirty="0">
                <a:latin typeface="Nirmala UI" panose="020B0502040204020203" pitchFamily="34" charset="0"/>
                <a:cs typeface="Nirmala UI" panose="020B0502040204020203" pitchFamily="34" charset="0"/>
              </a:rPr>
              <a:t>Avec : seuil = 0.3</a:t>
            </a:r>
          </a:p>
        </p:txBody>
      </p:sp>
    </p:spTree>
    <p:extLst>
      <p:ext uri="{BB962C8B-B14F-4D97-AF65-F5344CB8AC3E}">
        <p14:creationId xmlns:p14="http://schemas.microsoft.com/office/powerpoint/2010/main" val="1770162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8">
            <a:extLst>
              <a:ext uri="{FF2B5EF4-FFF2-40B4-BE49-F238E27FC236}">
                <a16:creationId xmlns:a16="http://schemas.microsoft.com/office/drawing/2014/main" id="{15EFCDF8-FA2C-491B-AC10-9DB07FBEF508}"/>
              </a:ext>
            </a:extLst>
          </p:cNvPr>
          <p:cNvSpPr txBox="1"/>
          <p:nvPr/>
        </p:nvSpPr>
        <p:spPr>
          <a:xfrm>
            <a:off x="882446" y="5340116"/>
            <a:ext cx="10427107" cy="400110"/>
          </a:xfrm>
          <a:prstGeom prst="rect">
            <a:avLst/>
          </a:prstGeom>
          <a:solidFill>
            <a:schemeClr val="bg1">
              <a:lumMod val="9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fr-FR" sz="2000" b="1" dirty="0">
                <a:solidFill>
                  <a:srgbClr val="00809E"/>
                </a:solidFill>
                <a:latin typeface="Nirmala UI" panose="020B0502040204020203" pitchFamily="34" charset="0"/>
                <a:cs typeface="Nirmala UI" panose="020B0502040204020203" pitchFamily="34" charset="0"/>
              </a:rPr>
              <a:t>Utilisation des algorithmes de classification pour sélectionner le voisinage des </a:t>
            </a:r>
            <a:r>
              <a:rPr lang="fr-FR" sz="2000" b="1" dirty="0" err="1">
                <a:solidFill>
                  <a:srgbClr val="00809E"/>
                </a:solidFill>
                <a:latin typeface="Nirmala UI" panose="020B0502040204020203" pitchFamily="34" charset="0"/>
                <a:cs typeface="Nirmala UI" panose="020B0502040204020203" pitchFamily="34" charset="0"/>
              </a:rPr>
              <a:t>users</a:t>
            </a:r>
            <a:endParaRPr lang="fr-FR" sz="2000" b="1" dirty="0">
              <a:solidFill>
                <a:srgbClr val="00809E"/>
              </a:solidFill>
              <a:latin typeface="Nirmala UI" panose="020B0502040204020203" pitchFamily="34" charset="0"/>
              <a:cs typeface="Nirmala UI" panose="020B0502040204020203" pitchFamily="34" charset="0"/>
            </a:endParaRPr>
          </a:p>
        </p:txBody>
      </p:sp>
      <p:sp>
        <p:nvSpPr>
          <p:cNvPr id="6" name="ZoneTexte 20">
            <a:extLst>
              <a:ext uri="{FF2B5EF4-FFF2-40B4-BE49-F238E27FC236}">
                <a16:creationId xmlns:a16="http://schemas.microsoft.com/office/drawing/2014/main" id="{3208515F-599A-486E-8B9E-09F3D2F3A067}"/>
              </a:ext>
            </a:extLst>
          </p:cNvPr>
          <p:cNvSpPr txBox="1"/>
          <p:nvPr/>
        </p:nvSpPr>
        <p:spPr>
          <a:xfrm>
            <a:off x="1066118" y="1830805"/>
            <a:ext cx="11752905" cy="3546484"/>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fr-FR" sz="2000" b="1" dirty="0">
                <a:solidFill>
                  <a:schemeClr val="accent6">
                    <a:lumMod val="50000"/>
                  </a:schemeClr>
                </a:solidFill>
                <a:latin typeface="Nirmala UI" panose="020B0502040204020203" pitchFamily="34" charset="0"/>
                <a:cs typeface="Nirmala UI" panose="020B0502040204020203" pitchFamily="34" charset="0"/>
              </a:rPr>
              <a:t>Filtrage collaboratif avec classification (distance de Pearson entre </a:t>
            </a:r>
            <a:r>
              <a:rPr lang="fr-FR" sz="2000" b="1" dirty="0" err="1">
                <a:solidFill>
                  <a:schemeClr val="accent6">
                    <a:lumMod val="50000"/>
                  </a:schemeClr>
                </a:solidFill>
                <a:latin typeface="Nirmala UI" panose="020B0502040204020203" pitchFamily="34" charset="0"/>
                <a:cs typeface="Nirmala UI" panose="020B0502040204020203" pitchFamily="34" charset="0"/>
              </a:rPr>
              <a:t>users</a:t>
            </a:r>
            <a:r>
              <a:rPr lang="fr-FR" sz="2000" b="1" dirty="0">
                <a:solidFill>
                  <a:schemeClr val="accent6">
                    <a:lumMod val="50000"/>
                  </a:schemeClr>
                </a:solidFill>
                <a:latin typeface="Nirmala UI" panose="020B0502040204020203" pitchFamily="34" charset="0"/>
                <a:cs typeface="Nirmala UI" panose="020B0502040204020203" pitchFamily="34" charset="0"/>
              </a:rPr>
              <a:t>)</a:t>
            </a:r>
          </a:p>
          <a:p>
            <a:pPr marL="285750" indent="-285750">
              <a:lnSpc>
                <a:spcPct val="300000"/>
              </a:lnSpc>
              <a:buFont typeface="Arial" panose="020B0604020202020204" pitchFamily="34" charset="0"/>
              <a:buChar char="•"/>
            </a:pPr>
            <a:r>
              <a:rPr lang="fr-FR" sz="2000" b="1" dirty="0">
                <a:solidFill>
                  <a:schemeClr val="accent6">
                    <a:lumMod val="50000"/>
                  </a:schemeClr>
                </a:solidFill>
                <a:latin typeface="Nirmala UI" panose="020B0502040204020203" pitchFamily="34" charset="0"/>
                <a:cs typeface="Nirmala UI" panose="020B0502040204020203" pitchFamily="34" charset="0"/>
              </a:rPr>
              <a:t>Filtrage sémantique avec classification (distance d’int</a:t>
            </a:r>
            <a:r>
              <a:rPr lang="fr-FR" b="1" dirty="0">
                <a:solidFill>
                  <a:schemeClr val="accent6">
                    <a:lumMod val="50000"/>
                  </a:schemeClr>
                </a:solidFill>
                <a:latin typeface="Nirmala UI" panose="020B0502040204020203" pitchFamily="34" charset="0"/>
                <a:cs typeface="Nirmala UI" panose="020B0502040204020203" pitchFamily="34" charset="0"/>
              </a:rPr>
              <a:t>érêt </a:t>
            </a:r>
            <a:r>
              <a:rPr lang="fr-FR" sz="2000" b="1" dirty="0">
                <a:solidFill>
                  <a:schemeClr val="accent6">
                    <a:lumMod val="50000"/>
                  </a:schemeClr>
                </a:solidFill>
                <a:latin typeface="Nirmala UI" panose="020B0502040204020203" pitchFamily="34" charset="0"/>
                <a:cs typeface="Nirmala UI" panose="020B0502040204020203" pitchFamily="34" charset="0"/>
              </a:rPr>
              <a:t>entre </a:t>
            </a:r>
            <a:r>
              <a:rPr lang="fr-FR" sz="2000" b="1" dirty="0" err="1">
                <a:solidFill>
                  <a:schemeClr val="accent6">
                    <a:lumMod val="50000"/>
                  </a:schemeClr>
                </a:solidFill>
                <a:latin typeface="Nirmala UI" panose="020B0502040204020203" pitchFamily="34" charset="0"/>
                <a:cs typeface="Nirmala UI" panose="020B0502040204020203" pitchFamily="34" charset="0"/>
              </a:rPr>
              <a:t>users</a:t>
            </a:r>
            <a:r>
              <a:rPr lang="fr-FR" sz="2000" b="1" dirty="0">
                <a:solidFill>
                  <a:schemeClr val="accent6">
                    <a:lumMod val="50000"/>
                  </a:schemeClr>
                </a:solidFill>
                <a:latin typeface="Nirmala UI" panose="020B0502040204020203" pitchFamily="34" charset="0"/>
                <a:cs typeface="Nirmala UI" panose="020B0502040204020203" pitchFamily="34" charset="0"/>
              </a:rPr>
              <a:t>)</a:t>
            </a:r>
          </a:p>
          <a:p>
            <a:pPr marL="285750" indent="-285750">
              <a:lnSpc>
                <a:spcPct val="300000"/>
              </a:lnSpc>
              <a:buFont typeface="Arial" panose="020B0604020202020204" pitchFamily="34" charset="0"/>
              <a:buChar char="•"/>
            </a:pPr>
            <a:r>
              <a:rPr lang="fr-FR" sz="2000" b="1" dirty="0">
                <a:solidFill>
                  <a:schemeClr val="accent6">
                    <a:lumMod val="50000"/>
                  </a:schemeClr>
                </a:solidFill>
                <a:latin typeface="Nirmala UI" panose="020B0502040204020203" pitchFamily="34" charset="0"/>
                <a:cs typeface="Nirmala UI" panose="020B0502040204020203" pitchFamily="34" charset="0"/>
              </a:rPr>
              <a:t>Filtrage hybride avec classification (distance de Pearson entre </a:t>
            </a:r>
            <a:r>
              <a:rPr lang="fr-FR" sz="2000" b="1" dirty="0" err="1">
                <a:solidFill>
                  <a:schemeClr val="accent6">
                    <a:lumMod val="50000"/>
                  </a:schemeClr>
                </a:solidFill>
                <a:latin typeface="Nirmala UI" panose="020B0502040204020203" pitchFamily="34" charset="0"/>
                <a:cs typeface="Nirmala UI" panose="020B0502040204020203" pitchFamily="34" charset="0"/>
              </a:rPr>
              <a:t>users</a:t>
            </a:r>
            <a:r>
              <a:rPr lang="fr-FR" sz="2000" b="1" dirty="0">
                <a:solidFill>
                  <a:schemeClr val="accent6">
                    <a:lumMod val="50000"/>
                  </a:schemeClr>
                </a:solidFill>
                <a:latin typeface="Nirmala UI" panose="020B0502040204020203" pitchFamily="34" charset="0"/>
                <a:cs typeface="Nirmala UI" panose="020B0502040204020203" pitchFamily="34" charset="0"/>
              </a:rPr>
              <a:t>)</a:t>
            </a:r>
          </a:p>
          <a:p>
            <a:pPr>
              <a:lnSpc>
                <a:spcPct val="300000"/>
              </a:lnSpc>
            </a:pPr>
            <a:endParaRPr lang="fr-FR" dirty="0"/>
          </a:p>
        </p:txBody>
      </p:sp>
      <p:grpSp>
        <p:nvGrpSpPr>
          <p:cNvPr id="7" name="Group 6">
            <a:extLst>
              <a:ext uri="{FF2B5EF4-FFF2-40B4-BE49-F238E27FC236}">
                <a16:creationId xmlns:a16="http://schemas.microsoft.com/office/drawing/2014/main" id="{D136FE9D-5BDD-4F95-AC3D-97A8EDB9C73B}"/>
              </a:ext>
            </a:extLst>
          </p:cNvPr>
          <p:cNvGrpSpPr/>
          <p:nvPr/>
        </p:nvGrpSpPr>
        <p:grpSpPr>
          <a:xfrm>
            <a:off x="-12879" y="-11627"/>
            <a:ext cx="12217758" cy="793617"/>
            <a:chOff x="-12879" y="-11627"/>
            <a:chExt cx="12217758" cy="793617"/>
          </a:xfrm>
        </p:grpSpPr>
        <p:grpSp>
          <p:nvGrpSpPr>
            <p:cNvPr id="8" name="Group 7">
              <a:extLst>
                <a:ext uri="{FF2B5EF4-FFF2-40B4-BE49-F238E27FC236}">
                  <a16:creationId xmlns:a16="http://schemas.microsoft.com/office/drawing/2014/main" id="{B0AC4B8C-83D1-4A36-B09B-804DF1BFB07A}"/>
                </a:ext>
              </a:extLst>
            </p:cNvPr>
            <p:cNvGrpSpPr/>
            <p:nvPr/>
          </p:nvGrpSpPr>
          <p:grpSpPr>
            <a:xfrm>
              <a:off x="-12879" y="-11627"/>
              <a:ext cx="12217758" cy="793617"/>
              <a:chOff x="-12879" y="122772"/>
              <a:chExt cx="12217758" cy="793617"/>
            </a:xfrm>
          </p:grpSpPr>
          <p:grpSp>
            <p:nvGrpSpPr>
              <p:cNvPr id="10" name="Groupe 10">
                <a:extLst>
                  <a:ext uri="{FF2B5EF4-FFF2-40B4-BE49-F238E27FC236}">
                    <a16:creationId xmlns:a16="http://schemas.microsoft.com/office/drawing/2014/main" id="{0A4F5260-B541-482B-900E-BDC73F80BE9E}"/>
                  </a:ext>
                </a:extLst>
              </p:cNvPr>
              <p:cNvGrpSpPr/>
              <p:nvPr/>
            </p:nvGrpSpPr>
            <p:grpSpPr>
              <a:xfrm>
                <a:off x="-12879" y="287164"/>
                <a:ext cx="12217758" cy="509136"/>
                <a:chOff x="-25758" y="3593204"/>
                <a:chExt cx="12505386" cy="509136"/>
              </a:xfrm>
            </p:grpSpPr>
            <p:grpSp>
              <p:nvGrpSpPr>
                <p:cNvPr id="12" name="Groupe 7">
                  <a:extLst>
                    <a:ext uri="{FF2B5EF4-FFF2-40B4-BE49-F238E27FC236}">
                      <a16:creationId xmlns:a16="http://schemas.microsoft.com/office/drawing/2014/main" id="{356BCD63-7F0D-4A0C-95DE-E173D4BD2B85}"/>
                    </a:ext>
                  </a:extLst>
                </p:cNvPr>
                <p:cNvGrpSpPr/>
                <p:nvPr/>
              </p:nvGrpSpPr>
              <p:grpSpPr>
                <a:xfrm>
                  <a:off x="-25758" y="3863662"/>
                  <a:ext cx="12505386" cy="0"/>
                  <a:chOff x="-25758" y="3863662"/>
                  <a:chExt cx="12505386" cy="0"/>
                </a:xfrm>
              </p:grpSpPr>
              <p:cxnSp>
                <p:nvCxnSpPr>
                  <p:cNvPr id="14" name="Connecteur droit 5">
                    <a:extLst>
                      <a:ext uri="{FF2B5EF4-FFF2-40B4-BE49-F238E27FC236}">
                        <a16:creationId xmlns:a16="http://schemas.microsoft.com/office/drawing/2014/main" id="{4C611BBA-ADC7-495F-9E2D-E175A5DCE081}"/>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5" name="Connecteur droit 4">
                    <a:extLst>
                      <a:ext uri="{FF2B5EF4-FFF2-40B4-BE49-F238E27FC236}">
                        <a16:creationId xmlns:a16="http://schemas.microsoft.com/office/drawing/2014/main" id="{D54A0A64-56C2-4392-8BD3-1E866852BC03}"/>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3" name="Ellipse 8">
                  <a:extLst>
                    <a:ext uri="{FF2B5EF4-FFF2-40B4-BE49-F238E27FC236}">
                      <a16:creationId xmlns:a16="http://schemas.microsoft.com/office/drawing/2014/main" id="{F3D11728-B8F9-4E09-87A5-241C059D9C1D}"/>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1" name="Shape 61">
                <a:extLst>
                  <a:ext uri="{FF2B5EF4-FFF2-40B4-BE49-F238E27FC236}">
                    <a16:creationId xmlns:a16="http://schemas.microsoft.com/office/drawing/2014/main" id="{25388C6F-84A7-4864-AEB1-45F5A59D4600}"/>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Conception:</a:t>
                </a:r>
              </a:p>
            </p:txBody>
          </p:sp>
        </p:grpSp>
        <p:pic>
          <p:nvPicPr>
            <p:cNvPr id="9" name="Picture 8">
              <a:extLst>
                <a:ext uri="{FF2B5EF4-FFF2-40B4-BE49-F238E27FC236}">
                  <a16:creationId xmlns:a16="http://schemas.microsoft.com/office/drawing/2014/main" id="{A8A509FA-2ECF-45B8-BD8B-39B487961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7" y="188127"/>
              <a:ext cx="384101" cy="384101"/>
            </a:xfrm>
            <a:prstGeom prst="rect">
              <a:avLst/>
            </a:prstGeom>
          </p:spPr>
        </p:pic>
      </p:grpSp>
      <p:sp>
        <p:nvSpPr>
          <p:cNvPr id="17" name="ZoneTexte 21">
            <a:extLst>
              <a:ext uri="{FF2B5EF4-FFF2-40B4-BE49-F238E27FC236}">
                <a16:creationId xmlns:a16="http://schemas.microsoft.com/office/drawing/2014/main" id="{A6E285A6-A574-4804-A47D-44733A695303}"/>
              </a:ext>
            </a:extLst>
          </p:cNvPr>
          <p:cNvSpPr txBox="1"/>
          <p:nvPr/>
        </p:nvSpPr>
        <p:spPr>
          <a:xfrm>
            <a:off x="603670" y="1321671"/>
            <a:ext cx="5972228" cy="46166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400" b="1" dirty="0">
                <a:solidFill>
                  <a:srgbClr val="002142"/>
                </a:solidFill>
                <a:latin typeface="Nirmala UI" panose="020B0502040204020203" pitchFamily="34" charset="0"/>
                <a:cs typeface="Nirmala UI" panose="020B0502040204020203" pitchFamily="34" charset="0"/>
              </a:rPr>
              <a:t> Le filtrage standard (avec classification)</a:t>
            </a:r>
            <a:endParaRPr lang="fr-FR" sz="2000" b="1" dirty="0">
              <a:solidFill>
                <a:srgbClr val="002142"/>
              </a:solidFill>
              <a:latin typeface="Nirmala UI" panose="020B0502040204020203" pitchFamily="34" charset="0"/>
              <a:cs typeface="Nirmala UI" panose="020B0502040204020203" pitchFamily="34" charset="0"/>
            </a:endParaRPr>
          </a:p>
        </p:txBody>
      </p:sp>
      <p:sp>
        <p:nvSpPr>
          <p:cNvPr id="18" name="Ellipse 8">
            <a:extLst>
              <a:ext uri="{FF2B5EF4-FFF2-40B4-BE49-F238E27FC236}">
                <a16:creationId xmlns:a16="http://schemas.microsoft.com/office/drawing/2014/main" id="{96E8FEBF-2259-4394-B02D-939F9134D854}"/>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21</a:t>
            </a:r>
          </a:p>
        </p:txBody>
      </p:sp>
    </p:spTree>
    <p:extLst>
      <p:ext uri="{BB962C8B-B14F-4D97-AF65-F5344CB8AC3E}">
        <p14:creationId xmlns:p14="http://schemas.microsoft.com/office/powerpoint/2010/main" val="4177707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2">
            <a:extLst>
              <a:ext uri="{FF2B5EF4-FFF2-40B4-BE49-F238E27FC236}">
                <a16:creationId xmlns:a16="http://schemas.microsoft.com/office/drawing/2014/main" id="{C10B3749-DED3-435A-BC73-08637FF5B2CD}"/>
              </a:ext>
            </a:extLst>
          </p:cNvPr>
          <p:cNvSpPr txBox="1"/>
          <p:nvPr/>
        </p:nvSpPr>
        <p:spPr>
          <a:xfrm>
            <a:off x="643191" y="1112588"/>
            <a:ext cx="1038831" cy="461665"/>
          </a:xfrm>
          <a:prstGeom prst="rect">
            <a:avLst/>
          </a:prstGeom>
          <a:solidFill>
            <a:srgbClr val="00809E"/>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K-NN</a:t>
            </a:r>
            <a:endParaRPr lang="fr-FR" sz="2000" b="1" dirty="0">
              <a:solidFill>
                <a:schemeClr val="bg1"/>
              </a:solidFill>
              <a:latin typeface="Nirmala UI" panose="020B0502040204020203" pitchFamily="34" charset="0"/>
              <a:cs typeface="Nirmala UI" panose="020B0502040204020203" pitchFamily="34" charset="0"/>
            </a:endParaRPr>
          </a:p>
        </p:txBody>
      </p:sp>
      <p:pic>
        <p:nvPicPr>
          <p:cNvPr id="5" name="Google Shape;791;p63">
            <a:extLst>
              <a:ext uri="{FF2B5EF4-FFF2-40B4-BE49-F238E27FC236}">
                <a16:creationId xmlns:a16="http://schemas.microsoft.com/office/drawing/2014/main" id="{792179E5-DFA1-4DDC-8A65-65BAAAC61827}"/>
              </a:ext>
            </a:extLst>
          </p:cNvPr>
          <p:cNvPicPr preferRelativeResize="0"/>
          <p:nvPr/>
        </p:nvPicPr>
        <p:blipFill>
          <a:blip r:embed="rId3">
            <a:alphaModFix/>
          </a:blip>
          <a:stretch>
            <a:fillRect/>
          </a:stretch>
        </p:blipFill>
        <p:spPr>
          <a:xfrm>
            <a:off x="3169987" y="2279289"/>
            <a:ext cx="1621498" cy="1260900"/>
          </a:xfrm>
          <a:prstGeom prst="rect">
            <a:avLst/>
          </a:prstGeom>
          <a:noFill/>
          <a:ln>
            <a:noFill/>
          </a:ln>
        </p:spPr>
      </p:pic>
      <p:sp>
        <p:nvSpPr>
          <p:cNvPr id="6" name="ZoneTexte 51">
            <a:extLst>
              <a:ext uri="{FF2B5EF4-FFF2-40B4-BE49-F238E27FC236}">
                <a16:creationId xmlns:a16="http://schemas.microsoft.com/office/drawing/2014/main" id="{44AA0FCC-68C9-448A-BD1D-4A3A409007B7}"/>
              </a:ext>
            </a:extLst>
          </p:cNvPr>
          <p:cNvSpPr txBox="1"/>
          <p:nvPr/>
        </p:nvSpPr>
        <p:spPr>
          <a:xfrm>
            <a:off x="3704305" y="2392787"/>
            <a:ext cx="826364" cy="461665"/>
          </a:xfrm>
          <a:prstGeom prst="rect">
            <a:avLst/>
          </a:prstGeom>
          <a:noFill/>
        </p:spPr>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U1</a:t>
            </a:r>
          </a:p>
        </p:txBody>
      </p:sp>
      <p:pic>
        <p:nvPicPr>
          <p:cNvPr id="7" name="Google Shape;791;p63">
            <a:extLst>
              <a:ext uri="{FF2B5EF4-FFF2-40B4-BE49-F238E27FC236}">
                <a16:creationId xmlns:a16="http://schemas.microsoft.com/office/drawing/2014/main" id="{730D8A80-1BE5-48FD-A00F-308E9F762627}"/>
              </a:ext>
            </a:extLst>
          </p:cNvPr>
          <p:cNvPicPr preferRelativeResize="0"/>
          <p:nvPr/>
        </p:nvPicPr>
        <p:blipFill>
          <a:blip r:embed="rId3">
            <a:alphaModFix/>
          </a:blip>
          <a:stretch>
            <a:fillRect/>
          </a:stretch>
        </p:blipFill>
        <p:spPr>
          <a:xfrm>
            <a:off x="4394458" y="3474027"/>
            <a:ext cx="1621498" cy="1260900"/>
          </a:xfrm>
          <a:prstGeom prst="rect">
            <a:avLst/>
          </a:prstGeom>
          <a:noFill/>
          <a:ln>
            <a:noFill/>
          </a:ln>
        </p:spPr>
      </p:pic>
      <p:sp>
        <p:nvSpPr>
          <p:cNvPr id="8" name="ZoneTexte 53">
            <a:extLst>
              <a:ext uri="{FF2B5EF4-FFF2-40B4-BE49-F238E27FC236}">
                <a16:creationId xmlns:a16="http://schemas.microsoft.com/office/drawing/2014/main" id="{FFDAD76F-AA7C-4E25-B349-78B38B6A59C6}"/>
              </a:ext>
            </a:extLst>
          </p:cNvPr>
          <p:cNvSpPr txBox="1"/>
          <p:nvPr/>
        </p:nvSpPr>
        <p:spPr>
          <a:xfrm>
            <a:off x="4928776" y="3561514"/>
            <a:ext cx="826364" cy="461665"/>
          </a:xfrm>
          <a:prstGeom prst="rect">
            <a:avLst/>
          </a:prstGeom>
          <a:noFill/>
        </p:spPr>
        <p:txBody>
          <a:bodyPr wrap="square" rtlCol="0">
            <a:spAutoFit/>
          </a:bodyPr>
          <a:lstStyle/>
          <a:p>
            <a:r>
              <a:rPr lang="fr-FR" sz="2400" b="1" dirty="0">
                <a:solidFill>
                  <a:schemeClr val="accent6">
                    <a:lumMod val="40000"/>
                    <a:lumOff val="60000"/>
                  </a:schemeClr>
                </a:solidFill>
                <a:latin typeface="Nirmala UI" panose="020B0502040204020203" pitchFamily="34" charset="0"/>
                <a:cs typeface="Nirmala UI" panose="020B0502040204020203" pitchFamily="34" charset="0"/>
              </a:rPr>
              <a:t>U2</a:t>
            </a:r>
          </a:p>
        </p:txBody>
      </p:sp>
      <p:pic>
        <p:nvPicPr>
          <p:cNvPr id="9" name="Google Shape;791;p63">
            <a:extLst>
              <a:ext uri="{FF2B5EF4-FFF2-40B4-BE49-F238E27FC236}">
                <a16:creationId xmlns:a16="http://schemas.microsoft.com/office/drawing/2014/main" id="{3CAEE52E-D803-475F-B7CC-0000EBDFC7BC}"/>
              </a:ext>
            </a:extLst>
          </p:cNvPr>
          <p:cNvPicPr preferRelativeResize="0"/>
          <p:nvPr/>
        </p:nvPicPr>
        <p:blipFill>
          <a:blip r:embed="rId3">
            <a:alphaModFix/>
          </a:blip>
          <a:stretch>
            <a:fillRect/>
          </a:stretch>
        </p:blipFill>
        <p:spPr>
          <a:xfrm>
            <a:off x="8321399" y="1730683"/>
            <a:ext cx="1621498" cy="1260900"/>
          </a:xfrm>
          <a:prstGeom prst="rect">
            <a:avLst/>
          </a:prstGeom>
          <a:noFill/>
          <a:ln>
            <a:noFill/>
          </a:ln>
        </p:spPr>
      </p:pic>
      <p:sp>
        <p:nvSpPr>
          <p:cNvPr id="10" name="ZoneTexte 55">
            <a:extLst>
              <a:ext uri="{FF2B5EF4-FFF2-40B4-BE49-F238E27FC236}">
                <a16:creationId xmlns:a16="http://schemas.microsoft.com/office/drawing/2014/main" id="{A63A66A3-4284-44B2-A1CF-AD8F1862E0FE}"/>
              </a:ext>
            </a:extLst>
          </p:cNvPr>
          <p:cNvSpPr txBox="1"/>
          <p:nvPr/>
        </p:nvSpPr>
        <p:spPr>
          <a:xfrm>
            <a:off x="8839314" y="1786984"/>
            <a:ext cx="826364" cy="461665"/>
          </a:xfrm>
          <a:prstGeom prst="rect">
            <a:avLst/>
          </a:prstGeom>
          <a:noFill/>
        </p:spPr>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U3</a:t>
            </a:r>
          </a:p>
        </p:txBody>
      </p:sp>
      <p:pic>
        <p:nvPicPr>
          <p:cNvPr id="11" name="Google Shape;791;p63">
            <a:extLst>
              <a:ext uri="{FF2B5EF4-FFF2-40B4-BE49-F238E27FC236}">
                <a16:creationId xmlns:a16="http://schemas.microsoft.com/office/drawing/2014/main" id="{4F348C99-4E1D-4170-BF3E-C8B9EF3568BB}"/>
              </a:ext>
            </a:extLst>
          </p:cNvPr>
          <p:cNvPicPr preferRelativeResize="0"/>
          <p:nvPr/>
        </p:nvPicPr>
        <p:blipFill>
          <a:blip r:embed="rId3">
            <a:alphaModFix/>
          </a:blip>
          <a:stretch>
            <a:fillRect/>
          </a:stretch>
        </p:blipFill>
        <p:spPr>
          <a:xfrm>
            <a:off x="8186526" y="3754250"/>
            <a:ext cx="1621498" cy="1260900"/>
          </a:xfrm>
          <a:prstGeom prst="rect">
            <a:avLst/>
          </a:prstGeom>
          <a:noFill/>
          <a:ln>
            <a:noFill/>
          </a:ln>
        </p:spPr>
      </p:pic>
      <p:sp>
        <p:nvSpPr>
          <p:cNvPr id="12" name="ZoneTexte 57">
            <a:extLst>
              <a:ext uri="{FF2B5EF4-FFF2-40B4-BE49-F238E27FC236}">
                <a16:creationId xmlns:a16="http://schemas.microsoft.com/office/drawing/2014/main" id="{1DD60FDD-09C7-4CF3-83EB-BB462A878E64}"/>
              </a:ext>
            </a:extLst>
          </p:cNvPr>
          <p:cNvSpPr txBox="1"/>
          <p:nvPr/>
        </p:nvSpPr>
        <p:spPr>
          <a:xfrm>
            <a:off x="8673481" y="3832824"/>
            <a:ext cx="826364" cy="461665"/>
          </a:xfrm>
          <a:prstGeom prst="rect">
            <a:avLst/>
          </a:prstGeom>
          <a:noFill/>
        </p:spPr>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U4</a:t>
            </a:r>
          </a:p>
        </p:txBody>
      </p:sp>
      <p:pic>
        <p:nvPicPr>
          <p:cNvPr id="13" name="Google Shape;791;p63">
            <a:extLst>
              <a:ext uri="{FF2B5EF4-FFF2-40B4-BE49-F238E27FC236}">
                <a16:creationId xmlns:a16="http://schemas.microsoft.com/office/drawing/2014/main" id="{D1D61F59-351E-421A-A0BD-676C912B53FC}"/>
              </a:ext>
            </a:extLst>
          </p:cNvPr>
          <p:cNvPicPr preferRelativeResize="0"/>
          <p:nvPr/>
        </p:nvPicPr>
        <p:blipFill>
          <a:blip r:embed="rId3">
            <a:alphaModFix/>
          </a:blip>
          <a:stretch>
            <a:fillRect/>
          </a:stretch>
        </p:blipFill>
        <p:spPr>
          <a:xfrm>
            <a:off x="6148705" y="4104477"/>
            <a:ext cx="1621498" cy="1260900"/>
          </a:xfrm>
          <a:prstGeom prst="rect">
            <a:avLst/>
          </a:prstGeom>
          <a:noFill/>
          <a:ln>
            <a:noFill/>
          </a:ln>
        </p:spPr>
      </p:pic>
      <p:sp>
        <p:nvSpPr>
          <p:cNvPr id="14" name="ZoneTexte 59">
            <a:extLst>
              <a:ext uri="{FF2B5EF4-FFF2-40B4-BE49-F238E27FC236}">
                <a16:creationId xmlns:a16="http://schemas.microsoft.com/office/drawing/2014/main" id="{D05C2413-F572-4195-8599-D14410971AC1}"/>
              </a:ext>
            </a:extLst>
          </p:cNvPr>
          <p:cNvSpPr txBox="1"/>
          <p:nvPr/>
        </p:nvSpPr>
        <p:spPr>
          <a:xfrm>
            <a:off x="6662040" y="4153868"/>
            <a:ext cx="826364" cy="461665"/>
          </a:xfrm>
          <a:prstGeom prst="rect">
            <a:avLst/>
          </a:prstGeom>
          <a:noFill/>
        </p:spPr>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U5</a:t>
            </a:r>
          </a:p>
        </p:txBody>
      </p:sp>
      <p:sp>
        <p:nvSpPr>
          <p:cNvPr id="15" name="ZoneTexte 1">
            <a:extLst>
              <a:ext uri="{FF2B5EF4-FFF2-40B4-BE49-F238E27FC236}">
                <a16:creationId xmlns:a16="http://schemas.microsoft.com/office/drawing/2014/main" id="{1E455A47-55F3-4DBD-8A86-E20B02628808}"/>
              </a:ext>
            </a:extLst>
          </p:cNvPr>
          <p:cNvSpPr txBox="1"/>
          <p:nvPr/>
        </p:nvSpPr>
        <p:spPr>
          <a:xfrm>
            <a:off x="9252496" y="882431"/>
            <a:ext cx="3790950" cy="523220"/>
          </a:xfrm>
          <a:prstGeom prst="rect">
            <a:avLst/>
          </a:prstGeom>
          <a:noFill/>
        </p:spPr>
        <p:txBody>
          <a:bodyPr wrap="square" rtlCol="0">
            <a:spAutoFit/>
          </a:bodyPr>
          <a:lstStyle/>
          <a:p>
            <a:r>
              <a:rPr lang="fr-FR" sz="2800" b="1" dirty="0">
                <a:solidFill>
                  <a:srgbClr val="002142"/>
                </a:solidFill>
                <a:latin typeface="Nirmala UI" panose="020B0502040204020203" pitchFamily="34" charset="0"/>
                <a:cs typeface="Nirmala UI" panose="020B0502040204020203" pitchFamily="34" charset="0"/>
              </a:rPr>
              <a:t>Exemple: K= 2</a:t>
            </a:r>
          </a:p>
        </p:txBody>
      </p:sp>
      <p:sp>
        <p:nvSpPr>
          <p:cNvPr id="16" name="Ellipse 60">
            <a:extLst>
              <a:ext uri="{FF2B5EF4-FFF2-40B4-BE49-F238E27FC236}">
                <a16:creationId xmlns:a16="http://schemas.microsoft.com/office/drawing/2014/main" id="{7B1DC059-E081-49A5-8A6D-1840798F564C}"/>
              </a:ext>
            </a:extLst>
          </p:cNvPr>
          <p:cNvSpPr/>
          <p:nvPr/>
        </p:nvSpPr>
        <p:spPr>
          <a:xfrm>
            <a:off x="2798860" y="1637392"/>
            <a:ext cx="5476514" cy="460003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grpSp>
        <p:nvGrpSpPr>
          <p:cNvPr id="17" name="Group 16">
            <a:extLst>
              <a:ext uri="{FF2B5EF4-FFF2-40B4-BE49-F238E27FC236}">
                <a16:creationId xmlns:a16="http://schemas.microsoft.com/office/drawing/2014/main" id="{C7E933B5-3098-42DE-8E54-26CC9B6F7DD7}"/>
              </a:ext>
            </a:extLst>
          </p:cNvPr>
          <p:cNvGrpSpPr/>
          <p:nvPr/>
        </p:nvGrpSpPr>
        <p:grpSpPr>
          <a:xfrm>
            <a:off x="-12879" y="-11627"/>
            <a:ext cx="12217758" cy="793617"/>
            <a:chOff x="-12879" y="-11627"/>
            <a:chExt cx="12217758" cy="793617"/>
          </a:xfrm>
        </p:grpSpPr>
        <p:grpSp>
          <p:nvGrpSpPr>
            <p:cNvPr id="18" name="Group 17">
              <a:extLst>
                <a:ext uri="{FF2B5EF4-FFF2-40B4-BE49-F238E27FC236}">
                  <a16:creationId xmlns:a16="http://schemas.microsoft.com/office/drawing/2014/main" id="{09275A87-39CC-4A96-AD1A-9F0129A94B21}"/>
                </a:ext>
              </a:extLst>
            </p:cNvPr>
            <p:cNvGrpSpPr/>
            <p:nvPr/>
          </p:nvGrpSpPr>
          <p:grpSpPr>
            <a:xfrm>
              <a:off x="-12879" y="-11627"/>
              <a:ext cx="12217758" cy="793617"/>
              <a:chOff x="-12879" y="122772"/>
              <a:chExt cx="12217758" cy="793617"/>
            </a:xfrm>
          </p:grpSpPr>
          <p:grpSp>
            <p:nvGrpSpPr>
              <p:cNvPr id="20" name="Groupe 10">
                <a:extLst>
                  <a:ext uri="{FF2B5EF4-FFF2-40B4-BE49-F238E27FC236}">
                    <a16:creationId xmlns:a16="http://schemas.microsoft.com/office/drawing/2014/main" id="{842F3ED9-63EC-4F7F-B239-4D4A0E7E0761}"/>
                  </a:ext>
                </a:extLst>
              </p:cNvPr>
              <p:cNvGrpSpPr/>
              <p:nvPr/>
            </p:nvGrpSpPr>
            <p:grpSpPr>
              <a:xfrm>
                <a:off x="-12879" y="287164"/>
                <a:ext cx="12217758" cy="509136"/>
                <a:chOff x="-25758" y="3593204"/>
                <a:chExt cx="12505386" cy="509136"/>
              </a:xfrm>
            </p:grpSpPr>
            <p:grpSp>
              <p:nvGrpSpPr>
                <p:cNvPr id="22" name="Groupe 7">
                  <a:extLst>
                    <a:ext uri="{FF2B5EF4-FFF2-40B4-BE49-F238E27FC236}">
                      <a16:creationId xmlns:a16="http://schemas.microsoft.com/office/drawing/2014/main" id="{E0B59FCA-298D-4382-9901-6032E5592EE3}"/>
                    </a:ext>
                  </a:extLst>
                </p:cNvPr>
                <p:cNvGrpSpPr/>
                <p:nvPr/>
              </p:nvGrpSpPr>
              <p:grpSpPr>
                <a:xfrm>
                  <a:off x="-25758" y="3863662"/>
                  <a:ext cx="12505386" cy="0"/>
                  <a:chOff x="-25758" y="3863662"/>
                  <a:chExt cx="12505386" cy="0"/>
                </a:xfrm>
              </p:grpSpPr>
              <p:cxnSp>
                <p:nvCxnSpPr>
                  <p:cNvPr id="24" name="Connecteur droit 5">
                    <a:extLst>
                      <a:ext uri="{FF2B5EF4-FFF2-40B4-BE49-F238E27FC236}">
                        <a16:creationId xmlns:a16="http://schemas.microsoft.com/office/drawing/2014/main" id="{C5D0A2DA-5CEE-4A65-BD17-BF66F2DC94F4}"/>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5" name="Connecteur droit 4">
                    <a:extLst>
                      <a:ext uri="{FF2B5EF4-FFF2-40B4-BE49-F238E27FC236}">
                        <a16:creationId xmlns:a16="http://schemas.microsoft.com/office/drawing/2014/main" id="{43BBD4F4-0003-4AE7-9C81-391FF94AB05E}"/>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3" name="Ellipse 8">
                  <a:extLst>
                    <a:ext uri="{FF2B5EF4-FFF2-40B4-BE49-F238E27FC236}">
                      <a16:creationId xmlns:a16="http://schemas.microsoft.com/office/drawing/2014/main" id="{230C2914-5E9D-4786-B71C-A76568C44177}"/>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21" name="Shape 61">
                <a:extLst>
                  <a:ext uri="{FF2B5EF4-FFF2-40B4-BE49-F238E27FC236}">
                    <a16:creationId xmlns:a16="http://schemas.microsoft.com/office/drawing/2014/main" id="{0F9DBF9E-1582-4FE0-AC3B-92D2E7F01239}"/>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Conception:</a:t>
                </a:r>
              </a:p>
            </p:txBody>
          </p:sp>
        </p:grpSp>
        <p:pic>
          <p:nvPicPr>
            <p:cNvPr id="19" name="Picture 18">
              <a:extLst>
                <a:ext uri="{FF2B5EF4-FFF2-40B4-BE49-F238E27FC236}">
                  <a16:creationId xmlns:a16="http://schemas.microsoft.com/office/drawing/2014/main" id="{9BC07BDC-0672-4A4C-97BA-AA8F82E93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17" y="188127"/>
              <a:ext cx="384101" cy="384101"/>
            </a:xfrm>
            <a:prstGeom prst="rect">
              <a:avLst/>
            </a:prstGeom>
          </p:spPr>
        </p:pic>
      </p:grpSp>
      <p:sp>
        <p:nvSpPr>
          <p:cNvPr id="26" name="Ellipse 8">
            <a:extLst>
              <a:ext uri="{FF2B5EF4-FFF2-40B4-BE49-F238E27FC236}">
                <a16:creationId xmlns:a16="http://schemas.microsoft.com/office/drawing/2014/main" id="{B9125943-FFB7-45BB-8D89-A73C82FFA1FE}"/>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22</a:t>
            </a:r>
          </a:p>
        </p:txBody>
      </p:sp>
    </p:spTree>
    <p:extLst>
      <p:ext uri="{BB962C8B-B14F-4D97-AF65-F5344CB8AC3E}">
        <p14:creationId xmlns:p14="http://schemas.microsoft.com/office/powerpoint/2010/main" val="247304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Texte 3">
            <a:extLst>
              <a:ext uri="{FF2B5EF4-FFF2-40B4-BE49-F238E27FC236}">
                <a16:creationId xmlns:a16="http://schemas.microsoft.com/office/drawing/2014/main" id="{66F5F301-F580-4B39-9857-AAFB41B13FB2}"/>
              </a:ext>
            </a:extLst>
          </p:cNvPr>
          <p:cNvSpPr txBox="1"/>
          <p:nvPr/>
        </p:nvSpPr>
        <p:spPr>
          <a:xfrm>
            <a:off x="109112" y="128619"/>
            <a:ext cx="2102319" cy="461665"/>
          </a:xfrm>
          <a:prstGeom prst="rect">
            <a:avLst/>
          </a:prstGeom>
          <a:solidFill>
            <a:srgbClr val="00809E"/>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K-</a:t>
            </a:r>
            <a:r>
              <a:rPr lang="fr-FR" sz="2400" b="1" dirty="0" err="1">
                <a:solidFill>
                  <a:schemeClr val="bg1"/>
                </a:solidFill>
                <a:latin typeface="Nirmala UI" panose="020B0502040204020203" pitchFamily="34" charset="0"/>
                <a:cs typeface="Nirmala UI" panose="020B0502040204020203" pitchFamily="34" charset="0"/>
              </a:rPr>
              <a:t>medoids</a:t>
            </a:r>
            <a:endParaRPr lang="fr-FR" sz="2000" b="1" dirty="0">
              <a:solidFill>
                <a:schemeClr val="bg1"/>
              </a:solidFill>
              <a:latin typeface="Nirmala UI" panose="020B0502040204020203" pitchFamily="34" charset="0"/>
              <a:cs typeface="Nirmala UI" panose="020B0502040204020203" pitchFamily="34" charset="0"/>
            </a:endParaRPr>
          </a:p>
        </p:txBody>
      </p:sp>
      <p:pic>
        <p:nvPicPr>
          <p:cNvPr id="41" name="Google Shape;791;p63">
            <a:extLst>
              <a:ext uri="{FF2B5EF4-FFF2-40B4-BE49-F238E27FC236}">
                <a16:creationId xmlns:a16="http://schemas.microsoft.com/office/drawing/2014/main" id="{031ECF83-4F5E-4A47-B2E3-BB54BF95CB14}"/>
              </a:ext>
            </a:extLst>
          </p:cNvPr>
          <p:cNvPicPr preferRelativeResize="0"/>
          <p:nvPr/>
        </p:nvPicPr>
        <p:blipFill>
          <a:blip r:embed="rId3">
            <a:alphaModFix/>
          </a:blip>
          <a:stretch>
            <a:fillRect/>
          </a:stretch>
        </p:blipFill>
        <p:spPr>
          <a:xfrm>
            <a:off x="1029855" y="1636990"/>
            <a:ext cx="889633" cy="733499"/>
          </a:xfrm>
          <a:prstGeom prst="rect">
            <a:avLst/>
          </a:prstGeom>
          <a:noFill/>
          <a:ln>
            <a:noFill/>
          </a:ln>
        </p:spPr>
      </p:pic>
      <p:sp>
        <p:nvSpPr>
          <p:cNvPr id="42" name="ZoneTexte 5">
            <a:extLst>
              <a:ext uri="{FF2B5EF4-FFF2-40B4-BE49-F238E27FC236}">
                <a16:creationId xmlns:a16="http://schemas.microsoft.com/office/drawing/2014/main" id="{BFB27752-4ACB-4C27-8464-7216628E7810}"/>
              </a:ext>
            </a:extLst>
          </p:cNvPr>
          <p:cNvSpPr txBox="1"/>
          <p:nvPr/>
        </p:nvSpPr>
        <p:spPr>
          <a:xfrm>
            <a:off x="1238911" y="1677908"/>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U1</a:t>
            </a:r>
          </a:p>
        </p:txBody>
      </p:sp>
      <p:sp>
        <p:nvSpPr>
          <p:cNvPr id="43" name="ZoneTexte 14">
            <a:extLst>
              <a:ext uri="{FF2B5EF4-FFF2-40B4-BE49-F238E27FC236}">
                <a16:creationId xmlns:a16="http://schemas.microsoft.com/office/drawing/2014/main" id="{2058C4BC-1794-4E30-9002-424EBC993C61}"/>
              </a:ext>
            </a:extLst>
          </p:cNvPr>
          <p:cNvSpPr txBox="1"/>
          <p:nvPr/>
        </p:nvSpPr>
        <p:spPr>
          <a:xfrm>
            <a:off x="9226866" y="75036"/>
            <a:ext cx="3790950" cy="523220"/>
          </a:xfrm>
          <a:prstGeom prst="rect">
            <a:avLst/>
          </a:prstGeom>
          <a:noFill/>
        </p:spPr>
        <p:txBody>
          <a:bodyPr wrap="square" rtlCol="0">
            <a:spAutoFit/>
          </a:bodyPr>
          <a:lstStyle/>
          <a:p>
            <a:r>
              <a:rPr lang="fr-FR" sz="2800" b="1" dirty="0">
                <a:solidFill>
                  <a:srgbClr val="002142"/>
                </a:solidFill>
                <a:latin typeface="Nirmala UI" panose="020B0502040204020203" pitchFamily="34" charset="0"/>
                <a:cs typeface="Nirmala UI" panose="020B0502040204020203" pitchFamily="34" charset="0"/>
              </a:rPr>
              <a:t>Exemple: K= 2</a:t>
            </a:r>
          </a:p>
        </p:txBody>
      </p:sp>
      <p:sp>
        <p:nvSpPr>
          <p:cNvPr id="44" name="Ellipse 15">
            <a:extLst>
              <a:ext uri="{FF2B5EF4-FFF2-40B4-BE49-F238E27FC236}">
                <a16:creationId xmlns:a16="http://schemas.microsoft.com/office/drawing/2014/main" id="{895807D6-227F-4F42-AA5B-78AA78CFDA51}"/>
              </a:ext>
            </a:extLst>
          </p:cNvPr>
          <p:cNvSpPr/>
          <p:nvPr/>
        </p:nvSpPr>
        <p:spPr>
          <a:xfrm>
            <a:off x="819150" y="1348364"/>
            <a:ext cx="2324100" cy="208063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pic>
        <p:nvPicPr>
          <p:cNvPr id="45" name="Google Shape;791;p63">
            <a:extLst>
              <a:ext uri="{FF2B5EF4-FFF2-40B4-BE49-F238E27FC236}">
                <a16:creationId xmlns:a16="http://schemas.microsoft.com/office/drawing/2014/main" id="{E56A519D-8DD5-4E53-9E11-07D0E4D6E59D}"/>
              </a:ext>
            </a:extLst>
          </p:cNvPr>
          <p:cNvPicPr preferRelativeResize="0"/>
          <p:nvPr/>
        </p:nvPicPr>
        <p:blipFill>
          <a:blip r:embed="rId3">
            <a:alphaModFix/>
          </a:blip>
          <a:stretch>
            <a:fillRect/>
          </a:stretch>
        </p:blipFill>
        <p:spPr>
          <a:xfrm>
            <a:off x="1982025" y="2355981"/>
            <a:ext cx="889633" cy="733499"/>
          </a:xfrm>
          <a:prstGeom prst="rect">
            <a:avLst/>
          </a:prstGeom>
          <a:noFill/>
          <a:ln>
            <a:noFill/>
          </a:ln>
        </p:spPr>
      </p:pic>
      <p:sp>
        <p:nvSpPr>
          <p:cNvPr id="46" name="ZoneTexte 17">
            <a:extLst>
              <a:ext uri="{FF2B5EF4-FFF2-40B4-BE49-F238E27FC236}">
                <a16:creationId xmlns:a16="http://schemas.microsoft.com/office/drawing/2014/main" id="{4FAEA0FA-98CA-4580-A37D-EE9CDED6275B}"/>
              </a:ext>
            </a:extLst>
          </p:cNvPr>
          <p:cNvSpPr txBox="1"/>
          <p:nvPr/>
        </p:nvSpPr>
        <p:spPr>
          <a:xfrm>
            <a:off x="2191081" y="2396899"/>
            <a:ext cx="889632" cy="338554"/>
          </a:xfrm>
          <a:prstGeom prst="rect">
            <a:avLst/>
          </a:prstGeom>
          <a:noFill/>
        </p:spPr>
        <p:txBody>
          <a:bodyPr wrap="square" rtlCol="0">
            <a:spAutoFit/>
          </a:bodyPr>
          <a:lstStyle/>
          <a:p>
            <a:r>
              <a:rPr lang="fr-FR" sz="1600" b="1" dirty="0">
                <a:solidFill>
                  <a:srgbClr val="FF0000"/>
                </a:solidFill>
                <a:latin typeface="Nirmala UI" panose="020B0502040204020203" pitchFamily="34" charset="0"/>
                <a:cs typeface="Nirmala UI" panose="020B0502040204020203" pitchFamily="34" charset="0"/>
              </a:rPr>
              <a:t>U2</a:t>
            </a:r>
          </a:p>
        </p:txBody>
      </p:sp>
      <p:pic>
        <p:nvPicPr>
          <p:cNvPr id="47" name="Google Shape;791;p63">
            <a:extLst>
              <a:ext uri="{FF2B5EF4-FFF2-40B4-BE49-F238E27FC236}">
                <a16:creationId xmlns:a16="http://schemas.microsoft.com/office/drawing/2014/main" id="{7F67D9D2-BDA6-4E2C-8298-794C8D60D1C2}"/>
              </a:ext>
            </a:extLst>
          </p:cNvPr>
          <p:cNvPicPr preferRelativeResize="0"/>
          <p:nvPr/>
        </p:nvPicPr>
        <p:blipFill>
          <a:blip r:embed="rId3">
            <a:alphaModFix/>
          </a:blip>
          <a:stretch>
            <a:fillRect/>
          </a:stretch>
        </p:blipFill>
        <p:spPr>
          <a:xfrm>
            <a:off x="2865817" y="4037039"/>
            <a:ext cx="889633" cy="733499"/>
          </a:xfrm>
          <a:prstGeom prst="rect">
            <a:avLst/>
          </a:prstGeom>
          <a:noFill/>
          <a:ln>
            <a:noFill/>
          </a:ln>
        </p:spPr>
      </p:pic>
      <p:sp>
        <p:nvSpPr>
          <p:cNvPr id="48" name="ZoneTexte 19">
            <a:extLst>
              <a:ext uri="{FF2B5EF4-FFF2-40B4-BE49-F238E27FC236}">
                <a16:creationId xmlns:a16="http://schemas.microsoft.com/office/drawing/2014/main" id="{3FCFF904-EA28-4515-A061-1C3BDE9FBBAB}"/>
              </a:ext>
            </a:extLst>
          </p:cNvPr>
          <p:cNvSpPr txBox="1"/>
          <p:nvPr/>
        </p:nvSpPr>
        <p:spPr>
          <a:xfrm>
            <a:off x="3074873" y="4077957"/>
            <a:ext cx="889632" cy="338554"/>
          </a:xfrm>
          <a:prstGeom prst="rect">
            <a:avLst/>
          </a:prstGeom>
          <a:noFill/>
        </p:spPr>
        <p:txBody>
          <a:bodyPr wrap="square" rtlCol="0">
            <a:spAutoFit/>
          </a:bodyPr>
          <a:lstStyle/>
          <a:p>
            <a:r>
              <a:rPr lang="fr-FR" sz="1600" b="1" dirty="0">
                <a:solidFill>
                  <a:schemeClr val="accent6">
                    <a:lumMod val="60000"/>
                    <a:lumOff val="40000"/>
                  </a:schemeClr>
                </a:solidFill>
                <a:latin typeface="Nirmala UI" panose="020B0502040204020203" pitchFamily="34" charset="0"/>
                <a:cs typeface="Nirmala UI" panose="020B0502040204020203" pitchFamily="34" charset="0"/>
              </a:rPr>
              <a:t>U5</a:t>
            </a:r>
          </a:p>
        </p:txBody>
      </p:sp>
      <p:pic>
        <p:nvPicPr>
          <p:cNvPr id="49" name="Google Shape;791;p63">
            <a:extLst>
              <a:ext uri="{FF2B5EF4-FFF2-40B4-BE49-F238E27FC236}">
                <a16:creationId xmlns:a16="http://schemas.microsoft.com/office/drawing/2014/main" id="{856327CD-6EE4-4E77-99B5-79B16EEDBFDE}"/>
              </a:ext>
            </a:extLst>
          </p:cNvPr>
          <p:cNvPicPr preferRelativeResize="0"/>
          <p:nvPr/>
        </p:nvPicPr>
        <p:blipFill>
          <a:blip r:embed="rId3">
            <a:alphaModFix/>
          </a:blip>
          <a:stretch>
            <a:fillRect/>
          </a:stretch>
        </p:blipFill>
        <p:spPr>
          <a:xfrm>
            <a:off x="4224084" y="3062250"/>
            <a:ext cx="889633" cy="733499"/>
          </a:xfrm>
          <a:prstGeom prst="rect">
            <a:avLst/>
          </a:prstGeom>
          <a:noFill/>
          <a:ln>
            <a:noFill/>
          </a:ln>
        </p:spPr>
      </p:pic>
      <p:sp>
        <p:nvSpPr>
          <p:cNvPr id="50" name="ZoneTexte 21">
            <a:extLst>
              <a:ext uri="{FF2B5EF4-FFF2-40B4-BE49-F238E27FC236}">
                <a16:creationId xmlns:a16="http://schemas.microsoft.com/office/drawing/2014/main" id="{205EE9C2-CDC7-411E-AD58-B15D35D562BE}"/>
              </a:ext>
            </a:extLst>
          </p:cNvPr>
          <p:cNvSpPr txBox="1"/>
          <p:nvPr/>
        </p:nvSpPr>
        <p:spPr>
          <a:xfrm>
            <a:off x="4433140" y="3103168"/>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U4</a:t>
            </a:r>
          </a:p>
        </p:txBody>
      </p:sp>
      <p:pic>
        <p:nvPicPr>
          <p:cNvPr id="51" name="Google Shape;791;p63">
            <a:extLst>
              <a:ext uri="{FF2B5EF4-FFF2-40B4-BE49-F238E27FC236}">
                <a16:creationId xmlns:a16="http://schemas.microsoft.com/office/drawing/2014/main" id="{31836B9B-5665-4E0D-A7CE-3A479F8958F4}"/>
              </a:ext>
            </a:extLst>
          </p:cNvPr>
          <p:cNvPicPr preferRelativeResize="0"/>
          <p:nvPr/>
        </p:nvPicPr>
        <p:blipFill>
          <a:blip r:embed="rId3">
            <a:alphaModFix/>
          </a:blip>
          <a:stretch>
            <a:fillRect/>
          </a:stretch>
        </p:blipFill>
        <p:spPr>
          <a:xfrm>
            <a:off x="4433140" y="4232748"/>
            <a:ext cx="889633" cy="733499"/>
          </a:xfrm>
          <a:prstGeom prst="rect">
            <a:avLst/>
          </a:prstGeom>
          <a:noFill/>
          <a:ln>
            <a:noFill/>
          </a:ln>
        </p:spPr>
      </p:pic>
      <p:sp>
        <p:nvSpPr>
          <p:cNvPr id="52" name="ZoneTexte 23">
            <a:extLst>
              <a:ext uri="{FF2B5EF4-FFF2-40B4-BE49-F238E27FC236}">
                <a16:creationId xmlns:a16="http://schemas.microsoft.com/office/drawing/2014/main" id="{94302CE9-1055-4ED3-93A4-BB6198BFBF47}"/>
              </a:ext>
            </a:extLst>
          </p:cNvPr>
          <p:cNvSpPr txBox="1"/>
          <p:nvPr/>
        </p:nvSpPr>
        <p:spPr>
          <a:xfrm>
            <a:off x="4642196" y="4273666"/>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U3</a:t>
            </a:r>
          </a:p>
        </p:txBody>
      </p:sp>
      <p:sp>
        <p:nvSpPr>
          <p:cNvPr id="53" name="Ellipse 24">
            <a:extLst>
              <a:ext uri="{FF2B5EF4-FFF2-40B4-BE49-F238E27FC236}">
                <a16:creationId xmlns:a16="http://schemas.microsoft.com/office/drawing/2014/main" id="{3F1BB94C-97D0-423A-8D41-2948C02C4E13}"/>
              </a:ext>
            </a:extLst>
          </p:cNvPr>
          <p:cNvSpPr/>
          <p:nvPr/>
        </p:nvSpPr>
        <p:spPr>
          <a:xfrm>
            <a:off x="2761858" y="2884313"/>
            <a:ext cx="2769970" cy="281693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cxnSp>
        <p:nvCxnSpPr>
          <p:cNvPr id="54" name="Connecteur droit 25">
            <a:extLst>
              <a:ext uri="{FF2B5EF4-FFF2-40B4-BE49-F238E27FC236}">
                <a16:creationId xmlns:a16="http://schemas.microsoft.com/office/drawing/2014/main" id="{BA3B8388-0D7C-41A9-9B83-824DFDA67D19}"/>
              </a:ext>
            </a:extLst>
          </p:cNvPr>
          <p:cNvCxnSpPr>
            <a:cxnSpLocks/>
          </p:cNvCxnSpPr>
          <p:nvPr/>
        </p:nvCxnSpPr>
        <p:spPr>
          <a:xfrm>
            <a:off x="5961676" y="593813"/>
            <a:ext cx="0" cy="610017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1B54E99D-56BF-457C-A760-50D41336D571}"/>
              </a:ext>
            </a:extLst>
          </p:cNvPr>
          <p:cNvSpPr/>
          <p:nvPr/>
        </p:nvSpPr>
        <p:spPr>
          <a:xfrm>
            <a:off x="2128543" y="6214685"/>
            <a:ext cx="1447832" cy="400110"/>
          </a:xfrm>
          <a:prstGeom prst="rect">
            <a:avLst/>
          </a:prstGeom>
        </p:spPr>
        <p:txBody>
          <a:bodyPr wrap="none">
            <a:spAutoFit/>
          </a:bodyPr>
          <a:lstStyle/>
          <a:p>
            <a:r>
              <a:rPr lang="fr-FR" sz="2000" b="1" dirty="0">
                <a:latin typeface="Nirmala UI" panose="020B0502040204020203" pitchFamily="34" charset="0"/>
                <a:cs typeface="Nirmala UI" panose="020B0502040204020203" pitchFamily="34" charset="0"/>
              </a:rPr>
              <a:t>Itération 1</a:t>
            </a:r>
          </a:p>
        </p:txBody>
      </p:sp>
      <p:sp>
        <p:nvSpPr>
          <p:cNvPr id="56" name="Rectangle 55">
            <a:extLst>
              <a:ext uri="{FF2B5EF4-FFF2-40B4-BE49-F238E27FC236}">
                <a16:creationId xmlns:a16="http://schemas.microsoft.com/office/drawing/2014/main" id="{FEF8F2DB-94D7-46BB-B732-590E3563F272}"/>
              </a:ext>
            </a:extLst>
          </p:cNvPr>
          <p:cNvSpPr/>
          <p:nvPr/>
        </p:nvSpPr>
        <p:spPr>
          <a:xfrm>
            <a:off x="8556528" y="6142137"/>
            <a:ext cx="1447832" cy="400110"/>
          </a:xfrm>
          <a:prstGeom prst="rect">
            <a:avLst/>
          </a:prstGeom>
        </p:spPr>
        <p:txBody>
          <a:bodyPr wrap="none">
            <a:spAutoFit/>
          </a:bodyPr>
          <a:lstStyle/>
          <a:p>
            <a:r>
              <a:rPr lang="fr-FR" sz="2000" b="1" dirty="0">
                <a:latin typeface="Nirmala UI" panose="020B0502040204020203" pitchFamily="34" charset="0"/>
                <a:cs typeface="Nirmala UI" panose="020B0502040204020203" pitchFamily="34" charset="0"/>
              </a:rPr>
              <a:t>Itération 2</a:t>
            </a:r>
          </a:p>
        </p:txBody>
      </p:sp>
      <p:sp>
        <p:nvSpPr>
          <p:cNvPr id="57" name="ZoneTexte 28">
            <a:extLst>
              <a:ext uri="{FF2B5EF4-FFF2-40B4-BE49-F238E27FC236}">
                <a16:creationId xmlns:a16="http://schemas.microsoft.com/office/drawing/2014/main" id="{FD0BBFFB-61EB-4713-8499-95F680A3110C}"/>
              </a:ext>
            </a:extLst>
          </p:cNvPr>
          <p:cNvSpPr txBox="1"/>
          <p:nvPr/>
        </p:nvSpPr>
        <p:spPr>
          <a:xfrm>
            <a:off x="1629217" y="778580"/>
            <a:ext cx="2923246" cy="338554"/>
          </a:xfrm>
          <a:prstGeom prst="rect">
            <a:avLst/>
          </a:prstGeom>
          <a:noFill/>
        </p:spPr>
        <p:txBody>
          <a:bodyPr wrap="square" rtlCol="0">
            <a:spAutoFit/>
          </a:bodyPr>
          <a:lstStyle/>
          <a:p>
            <a:r>
              <a:rPr lang="fr-FR" sz="1600" b="1" dirty="0">
                <a:latin typeface="Nirmala UI" panose="020B0502040204020203" pitchFamily="34" charset="0"/>
                <a:cs typeface="Nirmala UI" panose="020B0502040204020203" pitchFamily="34" charset="0"/>
              </a:rPr>
              <a:t>U2 et U5 sont </a:t>
            </a:r>
            <a:r>
              <a:rPr lang="fr-FR" sz="1600" b="1" dirty="0" err="1">
                <a:latin typeface="Nirmala UI" panose="020B0502040204020203" pitchFamily="34" charset="0"/>
                <a:cs typeface="Nirmala UI" panose="020B0502040204020203" pitchFamily="34" charset="0"/>
              </a:rPr>
              <a:t>medoids</a:t>
            </a:r>
            <a:endParaRPr lang="fr-FR" sz="1600" b="1" dirty="0">
              <a:latin typeface="Nirmala UI" panose="020B0502040204020203" pitchFamily="34" charset="0"/>
              <a:cs typeface="Nirmala UI" panose="020B0502040204020203" pitchFamily="34" charset="0"/>
            </a:endParaRPr>
          </a:p>
        </p:txBody>
      </p:sp>
      <p:sp>
        <p:nvSpPr>
          <p:cNvPr id="58" name="ZoneTexte 29">
            <a:extLst>
              <a:ext uri="{FF2B5EF4-FFF2-40B4-BE49-F238E27FC236}">
                <a16:creationId xmlns:a16="http://schemas.microsoft.com/office/drawing/2014/main" id="{408228BE-680F-4440-891D-B3345092ABBA}"/>
              </a:ext>
            </a:extLst>
          </p:cNvPr>
          <p:cNvSpPr txBox="1"/>
          <p:nvPr/>
        </p:nvSpPr>
        <p:spPr>
          <a:xfrm>
            <a:off x="7921957" y="777398"/>
            <a:ext cx="2923246" cy="338554"/>
          </a:xfrm>
          <a:prstGeom prst="rect">
            <a:avLst/>
          </a:prstGeom>
          <a:noFill/>
        </p:spPr>
        <p:txBody>
          <a:bodyPr wrap="square" rtlCol="0">
            <a:spAutoFit/>
          </a:bodyPr>
          <a:lstStyle/>
          <a:p>
            <a:r>
              <a:rPr lang="fr-FR" sz="1600" b="1" dirty="0">
                <a:latin typeface="Nirmala UI" panose="020B0502040204020203" pitchFamily="34" charset="0"/>
                <a:cs typeface="Nirmala UI" panose="020B0502040204020203" pitchFamily="34" charset="0"/>
              </a:rPr>
              <a:t>U2 et U3 sont </a:t>
            </a:r>
            <a:r>
              <a:rPr lang="fr-FR" sz="1600" b="1" dirty="0" err="1">
                <a:latin typeface="Nirmala UI" panose="020B0502040204020203" pitchFamily="34" charset="0"/>
                <a:cs typeface="Nirmala UI" panose="020B0502040204020203" pitchFamily="34" charset="0"/>
              </a:rPr>
              <a:t>medoids</a:t>
            </a:r>
            <a:endParaRPr lang="fr-FR" sz="1600" b="1" dirty="0">
              <a:latin typeface="Nirmala UI" panose="020B0502040204020203" pitchFamily="34" charset="0"/>
              <a:cs typeface="Nirmala UI" panose="020B0502040204020203" pitchFamily="34" charset="0"/>
            </a:endParaRPr>
          </a:p>
        </p:txBody>
      </p:sp>
      <p:pic>
        <p:nvPicPr>
          <p:cNvPr id="59" name="Google Shape;791;p63">
            <a:extLst>
              <a:ext uri="{FF2B5EF4-FFF2-40B4-BE49-F238E27FC236}">
                <a16:creationId xmlns:a16="http://schemas.microsoft.com/office/drawing/2014/main" id="{A5448AB0-0663-4789-B1DE-F6DF8216A1EC}"/>
              </a:ext>
            </a:extLst>
          </p:cNvPr>
          <p:cNvPicPr preferRelativeResize="0"/>
          <p:nvPr/>
        </p:nvPicPr>
        <p:blipFill>
          <a:blip r:embed="rId3">
            <a:alphaModFix/>
          </a:blip>
          <a:stretch>
            <a:fillRect/>
          </a:stretch>
        </p:blipFill>
        <p:spPr>
          <a:xfrm>
            <a:off x="7181848" y="1677908"/>
            <a:ext cx="889633" cy="733499"/>
          </a:xfrm>
          <a:prstGeom prst="rect">
            <a:avLst/>
          </a:prstGeom>
          <a:noFill/>
          <a:ln>
            <a:noFill/>
          </a:ln>
        </p:spPr>
      </p:pic>
      <p:sp>
        <p:nvSpPr>
          <p:cNvPr id="60" name="ZoneTexte 43">
            <a:extLst>
              <a:ext uri="{FF2B5EF4-FFF2-40B4-BE49-F238E27FC236}">
                <a16:creationId xmlns:a16="http://schemas.microsoft.com/office/drawing/2014/main" id="{9457B896-71E8-4173-82D7-9D39CF262977}"/>
              </a:ext>
            </a:extLst>
          </p:cNvPr>
          <p:cNvSpPr txBox="1"/>
          <p:nvPr/>
        </p:nvSpPr>
        <p:spPr>
          <a:xfrm>
            <a:off x="7390904" y="1718826"/>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U1</a:t>
            </a:r>
          </a:p>
        </p:txBody>
      </p:sp>
      <p:sp>
        <p:nvSpPr>
          <p:cNvPr id="61" name="Ellipse 44">
            <a:extLst>
              <a:ext uri="{FF2B5EF4-FFF2-40B4-BE49-F238E27FC236}">
                <a16:creationId xmlns:a16="http://schemas.microsoft.com/office/drawing/2014/main" id="{70DDE590-48CD-44EA-B0F4-876F6BC48DF8}"/>
              </a:ext>
            </a:extLst>
          </p:cNvPr>
          <p:cNvSpPr/>
          <p:nvPr/>
        </p:nvSpPr>
        <p:spPr>
          <a:xfrm>
            <a:off x="6971143" y="1389282"/>
            <a:ext cx="2324100" cy="208063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pic>
        <p:nvPicPr>
          <p:cNvPr id="62" name="Google Shape;791;p63">
            <a:extLst>
              <a:ext uri="{FF2B5EF4-FFF2-40B4-BE49-F238E27FC236}">
                <a16:creationId xmlns:a16="http://schemas.microsoft.com/office/drawing/2014/main" id="{BA449663-7F53-4802-9363-80F45F37409A}"/>
              </a:ext>
            </a:extLst>
          </p:cNvPr>
          <p:cNvPicPr preferRelativeResize="0"/>
          <p:nvPr/>
        </p:nvPicPr>
        <p:blipFill>
          <a:blip r:embed="rId3">
            <a:alphaModFix/>
          </a:blip>
          <a:stretch>
            <a:fillRect/>
          </a:stretch>
        </p:blipFill>
        <p:spPr>
          <a:xfrm>
            <a:off x="8134018" y="2396899"/>
            <a:ext cx="889633" cy="733499"/>
          </a:xfrm>
          <a:prstGeom prst="rect">
            <a:avLst/>
          </a:prstGeom>
          <a:noFill/>
          <a:ln>
            <a:noFill/>
          </a:ln>
        </p:spPr>
      </p:pic>
      <p:sp>
        <p:nvSpPr>
          <p:cNvPr id="63" name="ZoneTexte 46">
            <a:extLst>
              <a:ext uri="{FF2B5EF4-FFF2-40B4-BE49-F238E27FC236}">
                <a16:creationId xmlns:a16="http://schemas.microsoft.com/office/drawing/2014/main" id="{1E92CA14-B62F-46A1-9EF2-3ED54C6279E6}"/>
              </a:ext>
            </a:extLst>
          </p:cNvPr>
          <p:cNvSpPr txBox="1"/>
          <p:nvPr/>
        </p:nvSpPr>
        <p:spPr>
          <a:xfrm>
            <a:off x="8343074" y="2437817"/>
            <a:ext cx="889632" cy="338554"/>
          </a:xfrm>
          <a:prstGeom prst="rect">
            <a:avLst/>
          </a:prstGeom>
          <a:noFill/>
        </p:spPr>
        <p:txBody>
          <a:bodyPr wrap="square" rtlCol="0">
            <a:spAutoFit/>
          </a:bodyPr>
          <a:lstStyle/>
          <a:p>
            <a:r>
              <a:rPr lang="fr-FR" sz="1600" b="1" dirty="0">
                <a:solidFill>
                  <a:srgbClr val="FF0000"/>
                </a:solidFill>
                <a:latin typeface="Nirmala UI" panose="020B0502040204020203" pitchFamily="34" charset="0"/>
                <a:cs typeface="Nirmala UI" panose="020B0502040204020203" pitchFamily="34" charset="0"/>
              </a:rPr>
              <a:t>U2</a:t>
            </a:r>
          </a:p>
        </p:txBody>
      </p:sp>
      <p:pic>
        <p:nvPicPr>
          <p:cNvPr id="64" name="Google Shape;791;p63">
            <a:extLst>
              <a:ext uri="{FF2B5EF4-FFF2-40B4-BE49-F238E27FC236}">
                <a16:creationId xmlns:a16="http://schemas.microsoft.com/office/drawing/2014/main" id="{66F4AD00-A0E3-4F61-9DD7-E3C4445C6EA6}"/>
              </a:ext>
            </a:extLst>
          </p:cNvPr>
          <p:cNvPicPr preferRelativeResize="0"/>
          <p:nvPr/>
        </p:nvPicPr>
        <p:blipFill>
          <a:blip r:embed="rId3">
            <a:alphaModFix/>
          </a:blip>
          <a:stretch>
            <a:fillRect/>
          </a:stretch>
        </p:blipFill>
        <p:spPr>
          <a:xfrm>
            <a:off x="9017810" y="4077957"/>
            <a:ext cx="889633" cy="733499"/>
          </a:xfrm>
          <a:prstGeom prst="rect">
            <a:avLst/>
          </a:prstGeom>
          <a:noFill/>
          <a:ln>
            <a:noFill/>
          </a:ln>
        </p:spPr>
      </p:pic>
      <p:sp>
        <p:nvSpPr>
          <p:cNvPr id="65" name="ZoneTexte 48">
            <a:extLst>
              <a:ext uri="{FF2B5EF4-FFF2-40B4-BE49-F238E27FC236}">
                <a16:creationId xmlns:a16="http://schemas.microsoft.com/office/drawing/2014/main" id="{60925045-9054-4ABE-A34A-1CB7E8FBBF3A}"/>
              </a:ext>
            </a:extLst>
          </p:cNvPr>
          <p:cNvSpPr txBox="1"/>
          <p:nvPr/>
        </p:nvSpPr>
        <p:spPr>
          <a:xfrm>
            <a:off x="9226866" y="4118875"/>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U5</a:t>
            </a:r>
          </a:p>
        </p:txBody>
      </p:sp>
      <p:pic>
        <p:nvPicPr>
          <p:cNvPr id="66" name="Google Shape;791;p63">
            <a:extLst>
              <a:ext uri="{FF2B5EF4-FFF2-40B4-BE49-F238E27FC236}">
                <a16:creationId xmlns:a16="http://schemas.microsoft.com/office/drawing/2014/main" id="{17DE5F62-D359-4A29-9F65-8D8B981FBB7D}"/>
              </a:ext>
            </a:extLst>
          </p:cNvPr>
          <p:cNvPicPr preferRelativeResize="0"/>
          <p:nvPr/>
        </p:nvPicPr>
        <p:blipFill>
          <a:blip r:embed="rId3">
            <a:alphaModFix/>
          </a:blip>
          <a:stretch>
            <a:fillRect/>
          </a:stretch>
        </p:blipFill>
        <p:spPr>
          <a:xfrm>
            <a:off x="10376077" y="3103168"/>
            <a:ext cx="889633" cy="733499"/>
          </a:xfrm>
          <a:prstGeom prst="rect">
            <a:avLst/>
          </a:prstGeom>
          <a:noFill/>
          <a:ln>
            <a:noFill/>
          </a:ln>
        </p:spPr>
      </p:pic>
      <p:sp>
        <p:nvSpPr>
          <p:cNvPr id="67" name="ZoneTexte 50">
            <a:extLst>
              <a:ext uri="{FF2B5EF4-FFF2-40B4-BE49-F238E27FC236}">
                <a16:creationId xmlns:a16="http://schemas.microsoft.com/office/drawing/2014/main" id="{46D306CF-90B7-44E7-AE6A-C6AA7E69C75D}"/>
              </a:ext>
            </a:extLst>
          </p:cNvPr>
          <p:cNvSpPr txBox="1"/>
          <p:nvPr/>
        </p:nvSpPr>
        <p:spPr>
          <a:xfrm>
            <a:off x="10585133" y="3144086"/>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U4</a:t>
            </a:r>
          </a:p>
        </p:txBody>
      </p:sp>
      <p:pic>
        <p:nvPicPr>
          <p:cNvPr id="68" name="Google Shape;791;p63">
            <a:extLst>
              <a:ext uri="{FF2B5EF4-FFF2-40B4-BE49-F238E27FC236}">
                <a16:creationId xmlns:a16="http://schemas.microsoft.com/office/drawing/2014/main" id="{7B44FEA4-713C-4D8E-8452-427CDAE960B8}"/>
              </a:ext>
            </a:extLst>
          </p:cNvPr>
          <p:cNvPicPr preferRelativeResize="0"/>
          <p:nvPr/>
        </p:nvPicPr>
        <p:blipFill>
          <a:blip r:embed="rId3">
            <a:alphaModFix/>
          </a:blip>
          <a:stretch>
            <a:fillRect/>
          </a:stretch>
        </p:blipFill>
        <p:spPr>
          <a:xfrm>
            <a:off x="10585133" y="4273666"/>
            <a:ext cx="889633" cy="733499"/>
          </a:xfrm>
          <a:prstGeom prst="rect">
            <a:avLst/>
          </a:prstGeom>
          <a:noFill/>
          <a:ln>
            <a:noFill/>
          </a:ln>
        </p:spPr>
      </p:pic>
      <p:sp>
        <p:nvSpPr>
          <p:cNvPr id="69" name="ZoneTexte 52">
            <a:extLst>
              <a:ext uri="{FF2B5EF4-FFF2-40B4-BE49-F238E27FC236}">
                <a16:creationId xmlns:a16="http://schemas.microsoft.com/office/drawing/2014/main" id="{925CC3A0-04FA-42AA-BECA-B68C33483CFF}"/>
              </a:ext>
            </a:extLst>
          </p:cNvPr>
          <p:cNvSpPr txBox="1"/>
          <p:nvPr/>
        </p:nvSpPr>
        <p:spPr>
          <a:xfrm>
            <a:off x="10794189" y="4314584"/>
            <a:ext cx="889632" cy="338554"/>
          </a:xfrm>
          <a:prstGeom prst="rect">
            <a:avLst/>
          </a:prstGeom>
          <a:noFill/>
        </p:spPr>
        <p:txBody>
          <a:bodyPr wrap="square" rtlCol="0">
            <a:spAutoFit/>
          </a:bodyPr>
          <a:lstStyle/>
          <a:p>
            <a:r>
              <a:rPr lang="fr-FR" sz="1600" b="1" dirty="0">
                <a:solidFill>
                  <a:schemeClr val="accent6">
                    <a:lumMod val="60000"/>
                    <a:lumOff val="40000"/>
                  </a:schemeClr>
                </a:solidFill>
                <a:latin typeface="Nirmala UI" panose="020B0502040204020203" pitchFamily="34" charset="0"/>
                <a:cs typeface="Nirmala UI" panose="020B0502040204020203" pitchFamily="34" charset="0"/>
              </a:rPr>
              <a:t>U3</a:t>
            </a:r>
          </a:p>
        </p:txBody>
      </p:sp>
      <p:sp>
        <p:nvSpPr>
          <p:cNvPr id="70" name="Ellipse 53">
            <a:extLst>
              <a:ext uri="{FF2B5EF4-FFF2-40B4-BE49-F238E27FC236}">
                <a16:creationId xmlns:a16="http://schemas.microsoft.com/office/drawing/2014/main" id="{15F3E9B4-51A5-4E2E-9387-C79E40FC1321}"/>
              </a:ext>
            </a:extLst>
          </p:cNvPr>
          <p:cNvSpPr/>
          <p:nvPr/>
        </p:nvSpPr>
        <p:spPr>
          <a:xfrm>
            <a:off x="8913851" y="2925231"/>
            <a:ext cx="2769970" cy="281693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sp>
        <p:nvSpPr>
          <p:cNvPr id="81" name="Ellipse 8">
            <a:extLst>
              <a:ext uri="{FF2B5EF4-FFF2-40B4-BE49-F238E27FC236}">
                <a16:creationId xmlns:a16="http://schemas.microsoft.com/office/drawing/2014/main" id="{09EC4B49-DCD0-4006-8DAE-7BD855136058}"/>
              </a:ext>
            </a:extLst>
          </p:cNvPr>
          <p:cNvSpPr/>
          <p:nvPr/>
        </p:nvSpPr>
        <p:spPr>
          <a:xfrm>
            <a:off x="11454415" y="6138000"/>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23</a:t>
            </a:r>
          </a:p>
        </p:txBody>
      </p:sp>
    </p:spTree>
    <p:extLst>
      <p:ext uri="{BB962C8B-B14F-4D97-AF65-F5344CB8AC3E}">
        <p14:creationId xmlns:p14="http://schemas.microsoft.com/office/powerpoint/2010/main" val="13539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fade">
                                      <p:cBhvr>
                                        <p:cTn id="64" dur="500"/>
                                        <p:tgtEl>
                                          <p:spTgt spid="65"/>
                                        </p:tgtEl>
                                      </p:cBhvr>
                                    </p:animEffect>
                                  </p:childTnLst>
                                </p:cTn>
                              </p:par>
                              <p:par>
                                <p:cTn id="65" presetID="10"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500"/>
                                        <p:tgtEl>
                                          <p:spTgt spid="6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par>
                                <p:cTn id="74" presetID="10" presetClass="entr" presetSubtype="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10" presetClass="entr" presetSubtype="0" fill="hold"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500"/>
                                        <p:tgtEl>
                                          <p:spTgt spid="5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70"/>
                                        </p:tgtEl>
                                        <p:attrNameLst>
                                          <p:attrName>style.visibility</p:attrName>
                                        </p:attrNameLst>
                                      </p:cBhvr>
                                      <p:to>
                                        <p:strVal val="visible"/>
                                      </p:to>
                                    </p:set>
                                    <p:animEffect transition="in" filter="fade">
                                      <p:cBhvr>
                                        <p:cTn id="9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animBg="1"/>
      <p:bldP spid="46" grpId="0"/>
      <p:bldP spid="48" grpId="0"/>
      <p:bldP spid="50" grpId="0"/>
      <p:bldP spid="52" grpId="0"/>
      <p:bldP spid="53" grpId="0" animBg="1"/>
      <p:bldP spid="56" grpId="0"/>
      <p:bldP spid="58" grpId="0"/>
      <p:bldP spid="60" grpId="0"/>
      <p:bldP spid="61" grpId="0" animBg="1"/>
      <p:bldP spid="63" grpId="0"/>
      <p:bldP spid="65" grpId="0"/>
      <p:bldP spid="67" grpId="0"/>
      <p:bldP spid="69" grpId="0"/>
      <p:bldP spid="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4">
            <a:extLst>
              <a:ext uri="{FF2B5EF4-FFF2-40B4-BE49-F238E27FC236}">
                <a16:creationId xmlns:a16="http://schemas.microsoft.com/office/drawing/2014/main" id="{411B3DDF-6C35-49E1-B055-ECD4EB641F40}"/>
              </a:ext>
            </a:extLst>
          </p:cNvPr>
          <p:cNvSpPr txBox="1"/>
          <p:nvPr/>
        </p:nvSpPr>
        <p:spPr>
          <a:xfrm>
            <a:off x="172707" y="99514"/>
            <a:ext cx="853301" cy="461665"/>
          </a:xfrm>
          <a:prstGeom prst="rect">
            <a:avLst/>
          </a:prstGeom>
          <a:solidFill>
            <a:srgbClr val="00809E"/>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BSO</a:t>
            </a:r>
            <a:endParaRPr lang="fr-FR" sz="2000" b="1" dirty="0">
              <a:solidFill>
                <a:schemeClr val="bg1"/>
              </a:solidFill>
              <a:latin typeface="Nirmala UI" panose="020B0502040204020203" pitchFamily="34" charset="0"/>
              <a:cs typeface="Nirmala UI" panose="020B0502040204020203" pitchFamily="34" charset="0"/>
            </a:endParaRPr>
          </a:p>
        </p:txBody>
      </p:sp>
      <p:sp>
        <p:nvSpPr>
          <p:cNvPr id="5" name="ZoneTexte 5">
            <a:extLst>
              <a:ext uri="{FF2B5EF4-FFF2-40B4-BE49-F238E27FC236}">
                <a16:creationId xmlns:a16="http://schemas.microsoft.com/office/drawing/2014/main" id="{1A2EE010-DEF9-44AE-9CF3-2D50D749549F}"/>
              </a:ext>
            </a:extLst>
          </p:cNvPr>
          <p:cNvSpPr txBox="1"/>
          <p:nvPr/>
        </p:nvSpPr>
        <p:spPr>
          <a:xfrm>
            <a:off x="799390" y="4050710"/>
            <a:ext cx="1683024" cy="369332"/>
          </a:xfrm>
          <a:prstGeom prst="rect">
            <a:avLst/>
          </a:prstGeom>
          <a:noFill/>
        </p:spPr>
        <p:txBody>
          <a:bodyPr wrap="square" rtlCol="0">
            <a:spAutoFit/>
          </a:bodyPr>
          <a:lstStyle/>
          <a:p>
            <a:r>
              <a:rPr lang="fr-FR" b="1" dirty="0"/>
              <a:t>Solution </a:t>
            </a:r>
            <a:r>
              <a:rPr lang="fr-FR" b="1" dirty="0" err="1"/>
              <a:t>Sref</a:t>
            </a:r>
            <a:endParaRPr lang="fr-FR" b="1" dirty="0"/>
          </a:p>
        </p:txBody>
      </p:sp>
      <p:cxnSp>
        <p:nvCxnSpPr>
          <p:cNvPr id="6" name="Connecteur droit avec flèche 6">
            <a:extLst>
              <a:ext uri="{FF2B5EF4-FFF2-40B4-BE49-F238E27FC236}">
                <a16:creationId xmlns:a16="http://schemas.microsoft.com/office/drawing/2014/main" id="{C2388D95-A24F-4A25-9293-A48EDFD01DB1}"/>
              </a:ext>
            </a:extLst>
          </p:cNvPr>
          <p:cNvCxnSpPr>
            <a:cxnSpLocks/>
          </p:cNvCxnSpPr>
          <p:nvPr/>
        </p:nvCxnSpPr>
        <p:spPr>
          <a:xfrm>
            <a:off x="1136862" y="4552376"/>
            <a:ext cx="1956" cy="998296"/>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7">
            <a:extLst>
              <a:ext uri="{FF2B5EF4-FFF2-40B4-BE49-F238E27FC236}">
                <a16:creationId xmlns:a16="http://schemas.microsoft.com/office/drawing/2014/main" id="{FEF8BC97-4807-46F7-A9F5-02A0A574AEBC}"/>
              </a:ext>
            </a:extLst>
          </p:cNvPr>
          <p:cNvCxnSpPr>
            <a:cxnSpLocks/>
          </p:cNvCxnSpPr>
          <p:nvPr/>
        </p:nvCxnSpPr>
        <p:spPr>
          <a:xfrm>
            <a:off x="1189323" y="2697154"/>
            <a:ext cx="0" cy="740797"/>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BBE4FD9-0255-4889-A220-95CFEACFDB9D}"/>
              </a:ext>
            </a:extLst>
          </p:cNvPr>
          <p:cNvSpPr/>
          <p:nvPr/>
        </p:nvSpPr>
        <p:spPr>
          <a:xfrm>
            <a:off x="680424" y="5627396"/>
            <a:ext cx="1537239" cy="993913"/>
          </a:xfrm>
          <a:prstGeom prst="rect">
            <a:avLst/>
          </a:prstGeom>
          <a:solidFill>
            <a:srgbClr val="003F7E"/>
          </a:solidFill>
          <a:ln>
            <a:solidFill>
              <a:srgbClr val="003F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9E0E8BE-6DCF-4881-856C-F6CBF1643ED8}"/>
              </a:ext>
            </a:extLst>
          </p:cNvPr>
          <p:cNvSpPr/>
          <p:nvPr/>
        </p:nvSpPr>
        <p:spPr>
          <a:xfrm>
            <a:off x="528024" y="5706926"/>
            <a:ext cx="1537239" cy="993913"/>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72B9F8A-C6C8-4CE1-A53E-59A65120292C}"/>
              </a:ext>
            </a:extLst>
          </p:cNvPr>
          <p:cNvSpPr/>
          <p:nvPr/>
        </p:nvSpPr>
        <p:spPr>
          <a:xfrm>
            <a:off x="338455" y="5824466"/>
            <a:ext cx="1537239" cy="993913"/>
          </a:xfrm>
          <a:prstGeom prst="rect">
            <a:avLst/>
          </a:prstGeom>
          <a:solidFill>
            <a:srgbClr val="002142"/>
          </a:solidFill>
          <a:ln>
            <a:solidFill>
              <a:srgbClr val="002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11" name="ZoneTexte 13">
            <a:extLst>
              <a:ext uri="{FF2B5EF4-FFF2-40B4-BE49-F238E27FC236}">
                <a16:creationId xmlns:a16="http://schemas.microsoft.com/office/drawing/2014/main" id="{24D12C4E-4570-48B9-BD73-F59F1F0080AE}"/>
              </a:ext>
            </a:extLst>
          </p:cNvPr>
          <p:cNvSpPr txBox="1"/>
          <p:nvPr/>
        </p:nvSpPr>
        <p:spPr>
          <a:xfrm>
            <a:off x="528024" y="6009044"/>
            <a:ext cx="1195270" cy="646331"/>
          </a:xfrm>
          <a:prstGeom prst="rect">
            <a:avLst/>
          </a:prstGeom>
          <a:noFill/>
        </p:spPr>
        <p:txBody>
          <a:bodyPr wrap="square" rtlCol="0">
            <a:spAutoFit/>
          </a:bodyPr>
          <a:lstStyle/>
          <a:p>
            <a:r>
              <a:rPr lang="fr-FR" b="1" dirty="0">
                <a:solidFill>
                  <a:schemeClr val="bg1"/>
                </a:solidFill>
              </a:rPr>
              <a:t>Set of solutions</a:t>
            </a:r>
          </a:p>
        </p:txBody>
      </p:sp>
      <p:cxnSp>
        <p:nvCxnSpPr>
          <p:cNvPr id="12" name="Connecteur droit avec flèche 14">
            <a:extLst>
              <a:ext uri="{FF2B5EF4-FFF2-40B4-BE49-F238E27FC236}">
                <a16:creationId xmlns:a16="http://schemas.microsoft.com/office/drawing/2014/main" id="{E333AA10-62C8-4454-A6C5-56E4D8EFD764}"/>
              </a:ext>
            </a:extLst>
          </p:cNvPr>
          <p:cNvCxnSpPr>
            <a:cxnSpLocks/>
          </p:cNvCxnSpPr>
          <p:nvPr/>
        </p:nvCxnSpPr>
        <p:spPr>
          <a:xfrm flipV="1">
            <a:off x="2428510" y="1802073"/>
            <a:ext cx="945712" cy="1549619"/>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5">
            <a:extLst>
              <a:ext uri="{FF2B5EF4-FFF2-40B4-BE49-F238E27FC236}">
                <a16:creationId xmlns:a16="http://schemas.microsoft.com/office/drawing/2014/main" id="{144D24C9-E034-4EB8-A2E7-D2ABC0D28699}"/>
              </a:ext>
            </a:extLst>
          </p:cNvPr>
          <p:cNvCxnSpPr>
            <a:cxnSpLocks/>
          </p:cNvCxnSpPr>
          <p:nvPr/>
        </p:nvCxnSpPr>
        <p:spPr>
          <a:xfrm flipV="1">
            <a:off x="3133392" y="3437951"/>
            <a:ext cx="550966" cy="468071"/>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6">
            <a:extLst>
              <a:ext uri="{FF2B5EF4-FFF2-40B4-BE49-F238E27FC236}">
                <a16:creationId xmlns:a16="http://schemas.microsoft.com/office/drawing/2014/main" id="{3DF4C128-E15E-4D24-B1F1-7E659102342B}"/>
              </a:ext>
            </a:extLst>
          </p:cNvPr>
          <p:cNvCxnSpPr>
            <a:cxnSpLocks/>
          </p:cNvCxnSpPr>
          <p:nvPr/>
        </p:nvCxnSpPr>
        <p:spPr>
          <a:xfrm flipV="1">
            <a:off x="2638725" y="4780460"/>
            <a:ext cx="984758" cy="801028"/>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7">
            <a:extLst>
              <a:ext uri="{FF2B5EF4-FFF2-40B4-BE49-F238E27FC236}">
                <a16:creationId xmlns:a16="http://schemas.microsoft.com/office/drawing/2014/main" id="{1E95593C-723C-4881-8CED-BFC82C933FC8}"/>
              </a:ext>
            </a:extLst>
          </p:cNvPr>
          <p:cNvSpPr txBox="1"/>
          <p:nvPr/>
        </p:nvSpPr>
        <p:spPr>
          <a:xfrm>
            <a:off x="4101008" y="3974936"/>
            <a:ext cx="1683019" cy="369332"/>
          </a:xfrm>
          <a:prstGeom prst="rect">
            <a:avLst/>
          </a:prstGeom>
          <a:noFill/>
        </p:spPr>
        <p:txBody>
          <a:bodyPr wrap="square" rtlCol="0">
            <a:spAutoFit/>
          </a:bodyPr>
          <a:lstStyle/>
          <a:p>
            <a:r>
              <a:rPr lang="fr-FR" b="1" dirty="0"/>
              <a:t>Local </a:t>
            </a:r>
            <a:r>
              <a:rPr lang="fr-FR" b="1" dirty="0" err="1"/>
              <a:t>search</a:t>
            </a:r>
            <a:endParaRPr lang="fr-FR" b="1" dirty="0"/>
          </a:p>
        </p:txBody>
      </p:sp>
      <p:cxnSp>
        <p:nvCxnSpPr>
          <p:cNvPr id="16" name="Connecteur droit avec flèche 18">
            <a:extLst>
              <a:ext uri="{FF2B5EF4-FFF2-40B4-BE49-F238E27FC236}">
                <a16:creationId xmlns:a16="http://schemas.microsoft.com/office/drawing/2014/main" id="{B54425B0-7AFA-4889-9A56-E6FE8EDA1415}"/>
              </a:ext>
            </a:extLst>
          </p:cNvPr>
          <p:cNvCxnSpPr>
            <a:cxnSpLocks/>
          </p:cNvCxnSpPr>
          <p:nvPr/>
        </p:nvCxnSpPr>
        <p:spPr>
          <a:xfrm>
            <a:off x="6303928" y="1531665"/>
            <a:ext cx="1538868" cy="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9">
            <a:extLst>
              <a:ext uri="{FF2B5EF4-FFF2-40B4-BE49-F238E27FC236}">
                <a16:creationId xmlns:a16="http://schemas.microsoft.com/office/drawing/2014/main" id="{04250044-595A-4EEB-99EB-EA71609E0E78}"/>
              </a:ext>
            </a:extLst>
          </p:cNvPr>
          <p:cNvCxnSpPr>
            <a:cxnSpLocks/>
          </p:cNvCxnSpPr>
          <p:nvPr/>
        </p:nvCxnSpPr>
        <p:spPr>
          <a:xfrm flipV="1">
            <a:off x="6303928" y="2352141"/>
            <a:ext cx="1342560" cy="45284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20">
            <a:extLst>
              <a:ext uri="{FF2B5EF4-FFF2-40B4-BE49-F238E27FC236}">
                <a16:creationId xmlns:a16="http://schemas.microsoft.com/office/drawing/2014/main" id="{D16EBA5F-EB2D-42AF-A896-EB092D845335}"/>
              </a:ext>
            </a:extLst>
          </p:cNvPr>
          <p:cNvCxnSpPr>
            <a:cxnSpLocks/>
          </p:cNvCxnSpPr>
          <p:nvPr/>
        </p:nvCxnSpPr>
        <p:spPr>
          <a:xfrm flipV="1">
            <a:off x="6022683" y="3666714"/>
            <a:ext cx="1623805" cy="753729"/>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22">
            <a:extLst>
              <a:ext uri="{FF2B5EF4-FFF2-40B4-BE49-F238E27FC236}">
                <a16:creationId xmlns:a16="http://schemas.microsoft.com/office/drawing/2014/main" id="{5BFE06C7-5A29-478E-A892-48D0A3E1E93B}"/>
              </a:ext>
            </a:extLst>
          </p:cNvPr>
          <p:cNvCxnSpPr>
            <a:cxnSpLocks/>
          </p:cNvCxnSpPr>
          <p:nvPr/>
        </p:nvCxnSpPr>
        <p:spPr>
          <a:xfrm>
            <a:off x="11482245" y="1927114"/>
            <a:ext cx="0" cy="2369718"/>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23">
            <a:extLst>
              <a:ext uri="{FF2B5EF4-FFF2-40B4-BE49-F238E27FC236}">
                <a16:creationId xmlns:a16="http://schemas.microsoft.com/office/drawing/2014/main" id="{43F0114E-D569-473E-B92D-8EF115CE4E37}"/>
              </a:ext>
            </a:extLst>
          </p:cNvPr>
          <p:cNvCxnSpPr>
            <a:cxnSpLocks/>
          </p:cNvCxnSpPr>
          <p:nvPr/>
        </p:nvCxnSpPr>
        <p:spPr>
          <a:xfrm>
            <a:off x="10836285" y="1938793"/>
            <a:ext cx="645960" cy="0"/>
          </a:xfrm>
          <a:prstGeom prst="line">
            <a:avLst/>
          </a:prstGeom>
          <a:ln w="38100">
            <a:solidFill>
              <a:srgbClr val="00809E"/>
            </a:solidFill>
          </a:ln>
        </p:spPr>
        <p:style>
          <a:lnRef idx="1">
            <a:schemeClr val="accent1"/>
          </a:lnRef>
          <a:fillRef idx="0">
            <a:schemeClr val="accent1"/>
          </a:fillRef>
          <a:effectRef idx="0">
            <a:schemeClr val="accent1"/>
          </a:effectRef>
          <a:fontRef idx="minor">
            <a:schemeClr val="tx1"/>
          </a:fontRef>
        </p:style>
      </p:cxnSp>
      <p:sp>
        <p:nvSpPr>
          <p:cNvPr id="21" name="ZoneTexte 24">
            <a:extLst>
              <a:ext uri="{FF2B5EF4-FFF2-40B4-BE49-F238E27FC236}">
                <a16:creationId xmlns:a16="http://schemas.microsoft.com/office/drawing/2014/main" id="{F91B0A6D-4250-426F-90A1-E679C5CA49A5}"/>
              </a:ext>
            </a:extLst>
          </p:cNvPr>
          <p:cNvSpPr txBox="1"/>
          <p:nvPr/>
        </p:nvSpPr>
        <p:spPr>
          <a:xfrm>
            <a:off x="10521464" y="4363958"/>
            <a:ext cx="1683024" cy="646331"/>
          </a:xfrm>
          <a:prstGeom prst="rect">
            <a:avLst/>
          </a:prstGeom>
          <a:noFill/>
        </p:spPr>
        <p:txBody>
          <a:bodyPr wrap="square" rtlCol="0">
            <a:spAutoFit/>
          </a:bodyPr>
          <a:lstStyle/>
          <a:p>
            <a:r>
              <a:rPr lang="fr-FR" b="1" dirty="0"/>
              <a:t>      Solution </a:t>
            </a:r>
          </a:p>
          <a:p>
            <a:r>
              <a:rPr lang="fr-FR" b="1" dirty="0"/>
              <a:t>          </a:t>
            </a:r>
            <a:r>
              <a:rPr lang="fr-FR" b="1" dirty="0" err="1"/>
              <a:t>Sref</a:t>
            </a:r>
            <a:endParaRPr lang="fr-FR" b="1" dirty="0"/>
          </a:p>
        </p:txBody>
      </p:sp>
      <p:cxnSp>
        <p:nvCxnSpPr>
          <p:cNvPr id="22" name="Connecteur droit 25">
            <a:extLst>
              <a:ext uri="{FF2B5EF4-FFF2-40B4-BE49-F238E27FC236}">
                <a16:creationId xmlns:a16="http://schemas.microsoft.com/office/drawing/2014/main" id="{DBFF17B3-700E-43D6-90F4-58B9B3385CF5}"/>
              </a:ext>
            </a:extLst>
          </p:cNvPr>
          <p:cNvCxnSpPr>
            <a:cxnSpLocks/>
          </p:cNvCxnSpPr>
          <p:nvPr/>
        </p:nvCxnSpPr>
        <p:spPr>
          <a:xfrm>
            <a:off x="2330722" y="6747867"/>
            <a:ext cx="9146593" cy="0"/>
          </a:xfrm>
          <a:prstGeom prst="line">
            <a:avLst/>
          </a:prstGeom>
          <a:ln w="38100">
            <a:solidFill>
              <a:srgbClr val="00809E"/>
            </a:solidFill>
          </a:ln>
        </p:spPr>
        <p:style>
          <a:lnRef idx="1">
            <a:schemeClr val="accent1"/>
          </a:lnRef>
          <a:fillRef idx="0">
            <a:schemeClr val="accent1"/>
          </a:fillRef>
          <a:effectRef idx="0">
            <a:schemeClr val="accent1"/>
          </a:effectRef>
          <a:fontRef idx="minor">
            <a:schemeClr val="tx1"/>
          </a:fontRef>
        </p:style>
      </p:cxnSp>
      <p:cxnSp>
        <p:nvCxnSpPr>
          <p:cNvPr id="23" name="Connecteur droit 26">
            <a:extLst>
              <a:ext uri="{FF2B5EF4-FFF2-40B4-BE49-F238E27FC236}">
                <a16:creationId xmlns:a16="http://schemas.microsoft.com/office/drawing/2014/main" id="{524AC0E2-4F62-48C1-814A-13C957E3B140}"/>
              </a:ext>
            </a:extLst>
          </p:cNvPr>
          <p:cNvCxnSpPr>
            <a:cxnSpLocks/>
          </p:cNvCxnSpPr>
          <p:nvPr/>
        </p:nvCxnSpPr>
        <p:spPr>
          <a:xfrm>
            <a:off x="11477315" y="5036572"/>
            <a:ext cx="0" cy="1733503"/>
          </a:xfrm>
          <a:prstGeom prst="line">
            <a:avLst/>
          </a:prstGeom>
          <a:ln w="38100">
            <a:solidFill>
              <a:srgbClr val="00809E"/>
            </a:solidFill>
          </a:ln>
        </p:spPr>
        <p:style>
          <a:lnRef idx="1">
            <a:schemeClr val="accent1"/>
          </a:lnRef>
          <a:fillRef idx="0">
            <a:schemeClr val="accent1"/>
          </a:fillRef>
          <a:effectRef idx="0">
            <a:schemeClr val="accent1"/>
          </a:effectRef>
          <a:fontRef idx="minor">
            <a:schemeClr val="tx1"/>
          </a:fontRef>
        </p:style>
      </p:cxnSp>
      <p:sp>
        <p:nvSpPr>
          <p:cNvPr id="24" name="ZoneTexte 27">
            <a:extLst>
              <a:ext uri="{FF2B5EF4-FFF2-40B4-BE49-F238E27FC236}">
                <a16:creationId xmlns:a16="http://schemas.microsoft.com/office/drawing/2014/main" id="{181BEBAB-0332-438C-B534-CAD238764E3D}"/>
              </a:ext>
            </a:extLst>
          </p:cNvPr>
          <p:cNvSpPr txBox="1"/>
          <p:nvPr/>
        </p:nvSpPr>
        <p:spPr>
          <a:xfrm>
            <a:off x="10836284" y="1391405"/>
            <a:ext cx="1716570" cy="369332"/>
          </a:xfrm>
          <a:prstGeom prst="rect">
            <a:avLst/>
          </a:prstGeom>
          <a:noFill/>
        </p:spPr>
        <p:txBody>
          <a:bodyPr wrap="square" rtlCol="0">
            <a:spAutoFit/>
          </a:bodyPr>
          <a:lstStyle/>
          <a:p>
            <a:r>
              <a:rPr lang="fr-FR" b="1" dirty="0"/>
              <a:t>Best solution</a:t>
            </a:r>
          </a:p>
        </p:txBody>
      </p:sp>
      <p:sp>
        <p:nvSpPr>
          <p:cNvPr id="25" name="ZoneTexte 32">
            <a:extLst>
              <a:ext uri="{FF2B5EF4-FFF2-40B4-BE49-F238E27FC236}">
                <a16:creationId xmlns:a16="http://schemas.microsoft.com/office/drawing/2014/main" id="{BD6603B0-4E4F-45F1-B9C7-EEBCDCC57128}"/>
              </a:ext>
            </a:extLst>
          </p:cNvPr>
          <p:cNvSpPr txBox="1"/>
          <p:nvPr/>
        </p:nvSpPr>
        <p:spPr>
          <a:xfrm>
            <a:off x="3557959" y="2384800"/>
            <a:ext cx="1683019" cy="369332"/>
          </a:xfrm>
          <a:prstGeom prst="rect">
            <a:avLst/>
          </a:prstGeom>
          <a:noFill/>
        </p:spPr>
        <p:txBody>
          <a:bodyPr wrap="square" rtlCol="0">
            <a:spAutoFit/>
          </a:bodyPr>
          <a:lstStyle/>
          <a:p>
            <a:r>
              <a:rPr lang="fr-FR" b="1" dirty="0"/>
              <a:t>Local </a:t>
            </a:r>
            <a:r>
              <a:rPr lang="fr-FR" b="1" dirty="0" err="1"/>
              <a:t>search</a:t>
            </a:r>
            <a:endParaRPr lang="fr-FR" b="1" dirty="0"/>
          </a:p>
        </p:txBody>
      </p:sp>
      <p:sp>
        <p:nvSpPr>
          <p:cNvPr id="26" name="ZoneTexte 33">
            <a:extLst>
              <a:ext uri="{FF2B5EF4-FFF2-40B4-BE49-F238E27FC236}">
                <a16:creationId xmlns:a16="http://schemas.microsoft.com/office/drawing/2014/main" id="{400F1501-84B4-4DA0-B2E1-F7D33DE8B39E}"/>
              </a:ext>
            </a:extLst>
          </p:cNvPr>
          <p:cNvSpPr txBox="1"/>
          <p:nvPr/>
        </p:nvSpPr>
        <p:spPr>
          <a:xfrm>
            <a:off x="3591627" y="776076"/>
            <a:ext cx="1683019" cy="369332"/>
          </a:xfrm>
          <a:prstGeom prst="rect">
            <a:avLst/>
          </a:prstGeom>
          <a:noFill/>
        </p:spPr>
        <p:txBody>
          <a:bodyPr wrap="square" rtlCol="0">
            <a:spAutoFit/>
          </a:bodyPr>
          <a:lstStyle/>
          <a:p>
            <a:r>
              <a:rPr lang="fr-FR" b="1" dirty="0"/>
              <a:t>Local </a:t>
            </a:r>
            <a:r>
              <a:rPr lang="fr-FR" b="1" dirty="0" err="1"/>
              <a:t>search</a:t>
            </a:r>
            <a:endParaRPr lang="fr-FR" b="1" dirty="0"/>
          </a:p>
        </p:txBody>
      </p:sp>
      <p:sp>
        <p:nvSpPr>
          <p:cNvPr id="27" name="ZoneTexte 34">
            <a:extLst>
              <a:ext uri="{FF2B5EF4-FFF2-40B4-BE49-F238E27FC236}">
                <a16:creationId xmlns:a16="http://schemas.microsoft.com/office/drawing/2014/main" id="{3ED4B3C6-38BD-40C4-8989-12A50F5C0057}"/>
              </a:ext>
            </a:extLst>
          </p:cNvPr>
          <p:cNvSpPr txBox="1"/>
          <p:nvPr/>
        </p:nvSpPr>
        <p:spPr>
          <a:xfrm>
            <a:off x="403608" y="2279506"/>
            <a:ext cx="1629560" cy="369332"/>
          </a:xfrm>
          <a:prstGeom prst="rect">
            <a:avLst/>
          </a:prstGeom>
          <a:noFill/>
        </p:spPr>
        <p:txBody>
          <a:bodyPr wrap="square" rtlCol="0">
            <a:spAutoFit/>
          </a:bodyPr>
          <a:lstStyle/>
          <a:p>
            <a:r>
              <a:rPr lang="fr-FR" b="1" dirty="0"/>
              <a:t>     Bee </a:t>
            </a:r>
            <a:r>
              <a:rPr lang="fr-FR" b="1" dirty="0" err="1"/>
              <a:t>Iinit</a:t>
            </a:r>
            <a:endParaRPr lang="fr-FR" b="1" dirty="0"/>
          </a:p>
        </p:txBody>
      </p:sp>
      <p:sp>
        <p:nvSpPr>
          <p:cNvPr id="28" name="ZoneTexte 35">
            <a:extLst>
              <a:ext uri="{FF2B5EF4-FFF2-40B4-BE49-F238E27FC236}">
                <a16:creationId xmlns:a16="http://schemas.microsoft.com/office/drawing/2014/main" id="{80985202-DEA1-4386-BF30-1E9DA328F4D9}"/>
              </a:ext>
            </a:extLst>
          </p:cNvPr>
          <p:cNvSpPr txBox="1"/>
          <p:nvPr/>
        </p:nvSpPr>
        <p:spPr>
          <a:xfrm>
            <a:off x="6153646" y="1048281"/>
            <a:ext cx="1831357" cy="369332"/>
          </a:xfrm>
          <a:prstGeom prst="rect">
            <a:avLst/>
          </a:prstGeom>
          <a:noFill/>
        </p:spPr>
        <p:txBody>
          <a:bodyPr wrap="square" rtlCol="0">
            <a:spAutoFit/>
          </a:bodyPr>
          <a:lstStyle/>
          <a:p>
            <a:r>
              <a:rPr lang="fr-FR" b="1" dirty="0">
                <a:latin typeface="Nirmala UI" panose="020B0502040204020203" pitchFamily="34" charset="0"/>
                <a:cs typeface="Nirmala UI" panose="020B0502040204020203" pitchFamily="34" charset="0"/>
              </a:rPr>
              <a:t>Best solution 1</a:t>
            </a:r>
          </a:p>
        </p:txBody>
      </p:sp>
      <p:sp>
        <p:nvSpPr>
          <p:cNvPr id="29" name="ZoneTexte 36">
            <a:extLst>
              <a:ext uri="{FF2B5EF4-FFF2-40B4-BE49-F238E27FC236}">
                <a16:creationId xmlns:a16="http://schemas.microsoft.com/office/drawing/2014/main" id="{87A1353C-0E94-4181-8BEC-30E7482DEB27}"/>
              </a:ext>
            </a:extLst>
          </p:cNvPr>
          <p:cNvSpPr txBox="1"/>
          <p:nvPr/>
        </p:nvSpPr>
        <p:spPr>
          <a:xfrm rot="20671553">
            <a:off x="5934759" y="2152969"/>
            <a:ext cx="1777698" cy="369332"/>
          </a:xfrm>
          <a:prstGeom prst="rect">
            <a:avLst/>
          </a:prstGeom>
          <a:noFill/>
        </p:spPr>
        <p:txBody>
          <a:bodyPr wrap="square" rtlCol="0">
            <a:spAutoFit/>
          </a:bodyPr>
          <a:lstStyle/>
          <a:p>
            <a:r>
              <a:rPr lang="fr-FR" b="1" dirty="0">
                <a:latin typeface="Nirmala UI" panose="020B0502040204020203" pitchFamily="34" charset="0"/>
                <a:cs typeface="Nirmala UI" panose="020B0502040204020203" pitchFamily="34" charset="0"/>
              </a:rPr>
              <a:t>Best solution 2</a:t>
            </a:r>
          </a:p>
        </p:txBody>
      </p:sp>
      <p:sp>
        <p:nvSpPr>
          <p:cNvPr id="30" name="ZoneTexte 37">
            <a:extLst>
              <a:ext uri="{FF2B5EF4-FFF2-40B4-BE49-F238E27FC236}">
                <a16:creationId xmlns:a16="http://schemas.microsoft.com/office/drawing/2014/main" id="{0FFDA169-E79B-4867-9816-E06A6F3A240A}"/>
              </a:ext>
            </a:extLst>
          </p:cNvPr>
          <p:cNvSpPr txBox="1"/>
          <p:nvPr/>
        </p:nvSpPr>
        <p:spPr>
          <a:xfrm rot="20150759">
            <a:off x="5773476" y="3597251"/>
            <a:ext cx="1794610" cy="369332"/>
          </a:xfrm>
          <a:prstGeom prst="rect">
            <a:avLst/>
          </a:prstGeom>
          <a:noFill/>
        </p:spPr>
        <p:txBody>
          <a:bodyPr wrap="square" rtlCol="0">
            <a:spAutoFit/>
          </a:bodyPr>
          <a:lstStyle/>
          <a:p>
            <a:r>
              <a:rPr lang="fr-FR" b="1" dirty="0">
                <a:latin typeface="Nirmala UI" panose="020B0502040204020203" pitchFamily="34" charset="0"/>
                <a:cs typeface="Nirmala UI" panose="020B0502040204020203" pitchFamily="34" charset="0"/>
              </a:rPr>
              <a:t>Best solution 3</a:t>
            </a:r>
          </a:p>
        </p:txBody>
      </p:sp>
      <p:pic>
        <p:nvPicPr>
          <p:cNvPr id="31" name="Image 1">
            <a:extLst>
              <a:ext uri="{FF2B5EF4-FFF2-40B4-BE49-F238E27FC236}">
                <a16:creationId xmlns:a16="http://schemas.microsoft.com/office/drawing/2014/main" id="{4F446BF4-2391-4526-B460-A4C259FA9B99}"/>
              </a:ext>
            </a:extLst>
          </p:cNvPr>
          <p:cNvPicPr>
            <a:picLocks noChangeAspect="1"/>
          </p:cNvPicPr>
          <p:nvPr/>
        </p:nvPicPr>
        <p:blipFill>
          <a:blip r:embed="rId3"/>
          <a:stretch>
            <a:fillRect/>
          </a:stretch>
        </p:blipFill>
        <p:spPr>
          <a:xfrm>
            <a:off x="148288" y="3615736"/>
            <a:ext cx="2960642" cy="469094"/>
          </a:xfrm>
          <a:prstGeom prst="rect">
            <a:avLst/>
          </a:prstGeom>
          <a:ln w="3175">
            <a:solidFill>
              <a:schemeClr val="tx1"/>
            </a:solidFill>
          </a:ln>
        </p:spPr>
      </p:pic>
      <p:pic>
        <p:nvPicPr>
          <p:cNvPr id="32" name="Image 2">
            <a:extLst>
              <a:ext uri="{FF2B5EF4-FFF2-40B4-BE49-F238E27FC236}">
                <a16:creationId xmlns:a16="http://schemas.microsoft.com/office/drawing/2014/main" id="{C4B74BFF-1AE3-44A5-8A18-35F6FE069D8E}"/>
              </a:ext>
            </a:extLst>
          </p:cNvPr>
          <p:cNvPicPr>
            <a:picLocks noChangeAspect="1"/>
          </p:cNvPicPr>
          <p:nvPr/>
        </p:nvPicPr>
        <p:blipFill>
          <a:blip r:embed="rId4"/>
          <a:stretch>
            <a:fillRect/>
          </a:stretch>
        </p:blipFill>
        <p:spPr>
          <a:xfrm>
            <a:off x="3065306" y="1194096"/>
            <a:ext cx="2934977" cy="467572"/>
          </a:xfrm>
          <a:prstGeom prst="rect">
            <a:avLst/>
          </a:prstGeom>
          <a:ln w="3175">
            <a:solidFill>
              <a:schemeClr val="tx1"/>
            </a:solidFill>
          </a:ln>
        </p:spPr>
      </p:pic>
      <p:pic>
        <p:nvPicPr>
          <p:cNvPr id="33" name="Image 46">
            <a:extLst>
              <a:ext uri="{FF2B5EF4-FFF2-40B4-BE49-F238E27FC236}">
                <a16:creationId xmlns:a16="http://schemas.microsoft.com/office/drawing/2014/main" id="{E2559A85-B246-46C2-B212-063F13EC1BAE}"/>
              </a:ext>
            </a:extLst>
          </p:cNvPr>
          <p:cNvPicPr>
            <a:picLocks noChangeAspect="1"/>
          </p:cNvPicPr>
          <p:nvPr/>
        </p:nvPicPr>
        <p:blipFill>
          <a:blip r:embed="rId5"/>
          <a:stretch>
            <a:fillRect/>
          </a:stretch>
        </p:blipFill>
        <p:spPr>
          <a:xfrm>
            <a:off x="3498381" y="2806089"/>
            <a:ext cx="2755883" cy="465159"/>
          </a:xfrm>
          <a:prstGeom prst="rect">
            <a:avLst/>
          </a:prstGeom>
          <a:ln w="3175">
            <a:solidFill>
              <a:schemeClr val="tx1"/>
            </a:solidFill>
          </a:ln>
        </p:spPr>
      </p:pic>
      <p:pic>
        <p:nvPicPr>
          <p:cNvPr id="34" name="Image 48">
            <a:extLst>
              <a:ext uri="{FF2B5EF4-FFF2-40B4-BE49-F238E27FC236}">
                <a16:creationId xmlns:a16="http://schemas.microsoft.com/office/drawing/2014/main" id="{799DBF50-D2AE-4F35-8E54-2AC514AA5600}"/>
              </a:ext>
            </a:extLst>
          </p:cNvPr>
          <p:cNvPicPr>
            <a:picLocks noChangeAspect="1"/>
          </p:cNvPicPr>
          <p:nvPr/>
        </p:nvPicPr>
        <p:blipFill>
          <a:blip r:embed="rId6"/>
          <a:stretch>
            <a:fillRect/>
          </a:stretch>
        </p:blipFill>
        <p:spPr>
          <a:xfrm>
            <a:off x="3921162" y="4480511"/>
            <a:ext cx="2927028" cy="465775"/>
          </a:xfrm>
          <a:prstGeom prst="rect">
            <a:avLst/>
          </a:prstGeom>
          <a:ln w="3175">
            <a:solidFill>
              <a:schemeClr val="tx1"/>
            </a:solidFill>
          </a:ln>
        </p:spPr>
      </p:pic>
      <p:cxnSp>
        <p:nvCxnSpPr>
          <p:cNvPr id="35" name="Connecteur droit avec flèche 49">
            <a:extLst>
              <a:ext uri="{FF2B5EF4-FFF2-40B4-BE49-F238E27FC236}">
                <a16:creationId xmlns:a16="http://schemas.microsoft.com/office/drawing/2014/main" id="{9E8E63F1-433B-4EAB-947B-AA74664616F7}"/>
              </a:ext>
            </a:extLst>
          </p:cNvPr>
          <p:cNvCxnSpPr>
            <a:cxnSpLocks/>
          </p:cNvCxnSpPr>
          <p:nvPr/>
        </p:nvCxnSpPr>
        <p:spPr>
          <a:xfrm flipV="1">
            <a:off x="2795959" y="6230189"/>
            <a:ext cx="1156526" cy="255359"/>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50">
            <a:extLst>
              <a:ext uri="{FF2B5EF4-FFF2-40B4-BE49-F238E27FC236}">
                <a16:creationId xmlns:a16="http://schemas.microsoft.com/office/drawing/2014/main" id="{EF03E784-99ED-485B-9E7A-FF002A4DCE29}"/>
              </a:ext>
            </a:extLst>
          </p:cNvPr>
          <p:cNvSpPr txBox="1"/>
          <p:nvPr/>
        </p:nvSpPr>
        <p:spPr>
          <a:xfrm>
            <a:off x="4309159" y="5610392"/>
            <a:ext cx="1683019" cy="369332"/>
          </a:xfrm>
          <a:prstGeom prst="rect">
            <a:avLst/>
          </a:prstGeom>
          <a:noFill/>
        </p:spPr>
        <p:txBody>
          <a:bodyPr wrap="square" rtlCol="0">
            <a:spAutoFit/>
          </a:bodyPr>
          <a:lstStyle/>
          <a:p>
            <a:r>
              <a:rPr lang="fr-FR" b="1" dirty="0"/>
              <a:t>Local </a:t>
            </a:r>
            <a:r>
              <a:rPr lang="fr-FR" b="1" dirty="0" err="1"/>
              <a:t>search</a:t>
            </a:r>
            <a:endParaRPr lang="fr-FR" b="1" dirty="0"/>
          </a:p>
        </p:txBody>
      </p:sp>
      <p:cxnSp>
        <p:nvCxnSpPr>
          <p:cNvPr id="42" name="Connecteur droit avec flèche 62">
            <a:extLst>
              <a:ext uri="{FF2B5EF4-FFF2-40B4-BE49-F238E27FC236}">
                <a16:creationId xmlns:a16="http://schemas.microsoft.com/office/drawing/2014/main" id="{20E033A5-3F0C-40C1-81E0-331B3FBEB4E0}"/>
              </a:ext>
            </a:extLst>
          </p:cNvPr>
          <p:cNvCxnSpPr>
            <a:cxnSpLocks/>
          </p:cNvCxnSpPr>
          <p:nvPr/>
        </p:nvCxnSpPr>
        <p:spPr>
          <a:xfrm flipV="1">
            <a:off x="6520714" y="4136137"/>
            <a:ext cx="2471936" cy="1893881"/>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63">
            <a:extLst>
              <a:ext uri="{FF2B5EF4-FFF2-40B4-BE49-F238E27FC236}">
                <a16:creationId xmlns:a16="http://schemas.microsoft.com/office/drawing/2014/main" id="{18166615-C780-4F40-B190-A35875BE7BE3}"/>
              </a:ext>
            </a:extLst>
          </p:cNvPr>
          <p:cNvSpPr txBox="1"/>
          <p:nvPr/>
        </p:nvSpPr>
        <p:spPr>
          <a:xfrm rot="19288656">
            <a:off x="6229747" y="5122173"/>
            <a:ext cx="1794610" cy="369332"/>
          </a:xfrm>
          <a:prstGeom prst="rect">
            <a:avLst/>
          </a:prstGeom>
          <a:noFill/>
        </p:spPr>
        <p:txBody>
          <a:bodyPr wrap="square" rtlCol="0">
            <a:spAutoFit/>
          </a:bodyPr>
          <a:lstStyle/>
          <a:p>
            <a:r>
              <a:rPr lang="fr-FR" b="1" dirty="0">
                <a:latin typeface="Nirmala UI" panose="020B0502040204020203" pitchFamily="34" charset="0"/>
                <a:cs typeface="Nirmala UI" panose="020B0502040204020203" pitchFamily="34" charset="0"/>
              </a:rPr>
              <a:t>Best solution 4</a:t>
            </a:r>
          </a:p>
        </p:txBody>
      </p:sp>
      <p:pic>
        <p:nvPicPr>
          <p:cNvPr id="44" name="Image 66">
            <a:extLst>
              <a:ext uri="{FF2B5EF4-FFF2-40B4-BE49-F238E27FC236}">
                <a16:creationId xmlns:a16="http://schemas.microsoft.com/office/drawing/2014/main" id="{F93AAD09-FDB7-4CD8-82B3-82BAC1510D21}"/>
              </a:ext>
            </a:extLst>
          </p:cNvPr>
          <p:cNvPicPr>
            <a:picLocks noChangeAspect="1"/>
          </p:cNvPicPr>
          <p:nvPr/>
        </p:nvPicPr>
        <p:blipFill>
          <a:blip r:embed="rId7"/>
          <a:stretch>
            <a:fillRect/>
          </a:stretch>
        </p:blipFill>
        <p:spPr>
          <a:xfrm>
            <a:off x="4059927" y="6072828"/>
            <a:ext cx="2788262" cy="518761"/>
          </a:xfrm>
          <a:prstGeom prst="rect">
            <a:avLst/>
          </a:prstGeom>
          <a:ln w="3175">
            <a:solidFill>
              <a:schemeClr val="tx1"/>
            </a:solidFill>
          </a:ln>
        </p:spPr>
      </p:pic>
      <p:pic>
        <p:nvPicPr>
          <p:cNvPr id="45" name="Image 67">
            <a:extLst>
              <a:ext uri="{FF2B5EF4-FFF2-40B4-BE49-F238E27FC236}">
                <a16:creationId xmlns:a16="http://schemas.microsoft.com/office/drawing/2014/main" id="{C32BA803-68A6-4A2A-8503-7497D99F4E04}"/>
              </a:ext>
            </a:extLst>
          </p:cNvPr>
          <p:cNvPicPr>
            <a:picLocks noChangeAspect="1"/>
          </p:cNvPicPr>
          <p:nvPr/>
        </p:nvPicPr>
        <p:blipFill>
          <a:blip r:embed="rId8"/>
          <a:stretch>
            <a:fillRect/>
          </a:stretch>
        </p:blipFill>
        <p:spPr>
          <a:xfrm>
            <a:off x="7952396" y="889375"/>
            <a:ext cx="2847975" cy="2990850"/>
          </a:xfrm>
          <a:prstGeom prst="rect">
            <a:avLst/>
          </a:prstGeom>
          <a:ln>
            <a:noFill/>
          </a:ln>
          <a:effectLst>
            <a:softEdge rad="112500"/>
          </a:effectLst>
        </p:spPr>
      </p:pic>
      <p:sp>
        <p:nvSpPr>
          <p:cNvPr id="47" name="Rectangle : coins arrondis 12">
            <a:extLst>
              <a:ext uri="{FF2B5EF4-FFF2-40B4-BE49-F238E27FC236}">
                <a16:creationId xmlns:a16="http://schemas.microsoft.com/office/drawing/2014/main" id="{C3D364CA-E588-408E-A609-D2598FA6BC44}"/>
              </a:ext>
            </a:extLst>
          </p:cNvPr>
          <p:cNvSpPr/>
          <p:nvPr/>
        </p:nvSpPr>
        <p:spPr>
          <a:xfrm>
            <a:off x="172707" y="813795"/>
            <a:ext cx="2309708" cy="828714"/>
          </a:xfrm>
          <a:prstGeom prst="roundRect">
            <a:avLst/>
          </a:prstGeom>
          <a:noFill/>
          <a:ln>
            <a:solidFill>
              <a:srgbClr val="008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ZoneTexte 21">
            <a:extLst>
              <a:ext uri="{FF2B5EF4-FFF2-40B4-BE49-F238E27FC236}">
                <a16:creationId xmlns:a16="http://schemas.microsoft.com/office/drawing/2014/main" id="{54BB8E77-A614-4028-BC9E-21F6DE65ED54}"/>
              </a:ext>
            </a:extLst>
          </p:cNvPr>
          <p:cNvSpPr txBox="1"/>
          <p:nvPr/>
        </p:nvSpPr>
        <p:spPr>
          <a:xfrm>
            <a:off x="173047" y="815616"/>
            <a:ext cx="2317532" cy="830997"/>
          </a:xfrm>
          <a:prstGeom prst="rect">
            <a:avLst/>
          </a:prstGeom>
          <a:noFill/>
        </p:spPr>
        <p:txBody>
          <a:bodyPr wrap="square" rtlCol="0">
            <a:spAutoFit/>
          </a:bodyPr>
          <a:lstStyle/>
          <a:p>
            <a:pPr marL="285750" indent="-285750">
              <a:buFont typeface="Arial" panose="020B0604020202020204" pitchFamily="34" charset="0"/>
              <a:buChar char="•"/>
            </a:pPr>
            <a:r>
              <a:rPr lang="fr-FR" sz="1600" b="1" dirty="0">
                <a:latin typeface="Nirmala UI" panose="020B0502040204020203" pitchFamily="34" charset="0"/>
                <a:cs typeface="Nirmala UI" panose="020B0502040204020203" pitchFamily="34" charset="0"/>
              </a:rPr>
              <a:t>Nbr-</a:t>
            </a:r>
            <a:r>
              <a:rPr lang="fr-FR" sz="1600" b="1" dirty="0" err="1">
                <a:latin typeface="Nirmala UI" panose="020B0502040204020203" pitchFamily="34" charset="0"/>
                <a:cs typeface="Nirmala UI" panose="020B0502040204020203" pitchFamily="34" charset="0"/>
              </a:rPr>
              <a:t>medoids</a:t>
            </a:r>
            <a:r>
              <a:rPr lang="fr-FR" sz="1600" b="1" dirty="0">
                <a:latin typeface="Nirmala UI" panose="020B0502040204020203" pitchFamily="34" charset="0"/>
                <a:cs typeface="Nirmala UI" panose="020B0502040204020203" pitchFamily="34" charset="0"/>
              </a:rPr>
              <a:t> = 4 et Flip = 1 donc nbr sol= 4/1= 4</a:t>
            </a:r>
          </a:p>
        </p:txBody>
      </p:sp>
      <p:sp>
        <p:nvSpPr>
          <p:cNvPr id="50" name="Ellipse 8">
            <a:extLst>
              <a:ext uri="{FF2B5EF4-FFF2-40B4-BE49-F238E27FC236}">
                <a16:creationId xmlns:a16="http://schemas.microsoft.com/office/drawing/2014/main" id="{32663884-4731-4D33-83DC-4AAB557B3DF0}"/>
              </a:ext>
            </a:extLst>
          </p:cNvPr>
          <p:cNvSpPr/>
          <p:nvPr/>
        </p:nvSpPr>
        <p:spPr>
          <a:xfrm>
            <a:off x="11494885" y="6113958"/>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24</a:t>
            </a:r>
          </a:p>
        </p:txBody>
      </p:sp>
      <p:pic>
        <p:nvPicPr>
          <p:cNvPr id="2" name="Image 1">
            <a:extLst>
              <a:ext uri="{FF2B5EF4-FFF2-40B4-BE49-F238E27FC236}">
                <a16:creationId xmlns:a16="http://schemas.microsoft.com/office/drawing/2014/main" id="{6460332D-926A-422F-AED9-FE341F72FC35}"/>
              </a:ext>
            </a:extLst>
          </p:cNvPr>
          <p:cNvPicPr>
            <a:picLocks noChangeAspect="1"/>
          </p:cNvPicPr>
          <p:nvPr/>
        </p:nvPicPr>
        <p:blipFill>
          <a:blip r:embed="rId9"/>
          <a:stretch>
            <a:fillRect/>
          </a:stretch>
        </p:blipFill>
        <p:spPr>
          <a:xfrm>
            <a:off x="794209" y="1697974"/>
            <a:ext cx="779007" cy="651533"/>
          </a:xfrm>
          <a:prstGeom prst="rect">
            <a:avLst/>
          </a:prstGeom>
        </p:spPr>
      </p:pic>
      <p:pic>
        <p:nvPicPr>
          <p:cNvPr id="51" name="Image 50">
            <a:extLst>
              <a:ext uri="{FF2B5EF4-FFF2-40B4-BE49-F238E27FC236}">
                <a16:creationId xmlns:a16="http://schemas.microsoft.com/office/drawing/2014/main" id="{107CE258-75C2-4D93-AF24-8321AAC85370}"/>
              </a:ext>
            </a:extLst>
          </p:cNvPr>
          <p:cNvPicPr>
            <a:picLocks noChangeAspect="1"/>
          </p:cNvPicPr>
          <p:nvPr/>
        </p:nvPicPr>
        <p:blipFill>
          <a:blip r:embed="rId9"/>
          <a:stretch>
            <a:fillRect/>
          </a:stretch>
        </p:blipFill>
        <p:spPr>
          <a:xfrm>
            <a:off x="3915122" y="160594"/>
            <a:ext cx="779007" cy="651533"/>
          </a:xfrm>
          <a:prstGeom prst="rect">
            <a:avLst/>
          </a:prstGeom>
        </p:spPr>
      </p:pic>
      <p:pic>
        <p:nvPicPr>
          <p:cNvPr id="52" name="Image 51">
            <a:extLst>
              <a:ext uri="{FF2B5EF4-FFF2-40B4-BE49-F238E27FC236}">
                <a16:creationId xmlns:a16="http://schemas.microsoft.com/office/drawing/2014/main" id="{992678C4-33E8-48DC-8F43-FF9632158FCE}"/>
              </a:ext>
            </a:extLst>
          </p:cNvPr>
          <p:cNvPicPr>
            <a:picLocks noChangeAspect="1"/>
          </p:cNvPicPr>
          <p:nvPr/>
        </p:nvPicPr>
        <p:blipFill>
          <a:blip r:embed="rId9"/>
          <a:stretch>
            <a:fillRect/>
          </a:stretch>
        </p:blipFill>
        <p:spPr>
          <a:xfrm>
            <a:off x="3869242" y="1805986"/>
            <a:ext cx="779007" cy="651533"/>
          </a:xfrm>
          <a:prstGeom prst="rect">
            <a:avLst/>
          </a:prstGeom>
        </p:spPr>
      </p:pic>
      <p:pic>
        <p:nvPicPr>
          <p:cNvPr id="53" name="Image 52">
            <a:extLst>
              <a:ext uri="{FF2B5EF4-FFF2-40B4-BE49-F238E27FC236}">
                <a16:creationId xmlns:a16="http://schemas.microsoft.com/office/drawing/2014/main" id="{65A2663D-E260-4AEF-BE76-EA489DBE94C8}"/>
              </a:ext>
            </a:extLst>
          </p:cNvPr>
          <p:cNvPicPr>
            <a:picLocks noChangeAspect="1"/>
          </p:cNvPicPr>
          <p:nvPr/>
        </p:nvPicPr>
        <p:blipFill>
          <a:blip r:embed="rId9"/>
          <a:stretch>
            <a:fillRect/>
          </a:stretch>
        </p:blipFill>
        <p:spPr>
          <a:xfrm>
            <a:off x="4267835" y="3407491"/>
            <a:ext cx="779007" cy="651533"/>
          </a:xfrm>
          <a:prstGeom prst="rect">
            <a:avLst/>
          </a:prstGeom>
        </p:spPr>
      </p:pic>
      <p:pic>
        <p:nvPicPr>
          <p:cNvPr id="54" name="Image 53">
            <a:extLst>
              <a:ext uri="{FF2B5EF4-FFF2-40B4-BE49-F238E27FC236}">
                <a16:creationId xmlns:a16="http://schemas.microsoft.com/office/drawing/2014/main" id="{C9F66D0D-C9D1-41B2-8370-4BF4EF0E7905}"/>
              </a:ext>
            </a:extLst>
          </p:cNvPr>
          <p:cNvPicPr>
            <a:picLocks noChangeAspect="1"/>
          </p:cNvPicPr>
          <p:nvPr/>
        </p:nvPicPr>
        <p:blipFill>
          <a:blip r:embed="rId9"/>
          <a:stretch>
            <a:fillRect/>
          </a:stretch>
        </p:blipFill>
        <p:spPr>
          <a:xfrm>
            <a:off x="4532794" y="5017013"/>
            <a:ext cx="779007" cy="651533"/>
          </a:xfrm>
          <a:prstGeom prst="rect">
            <a:avLst/>
          </a:prstGeom>
        </p:spPr>
      </p:pic>
    </p:spTree>
    <p:extLst>
      <p:ext uri="{BB962C8B-B14F-4D97-AF65-F5344CB8AC3E}">
        <p14:creationId xmlns:p14="http://schemas.microsoft.com/office/powerpoint/2010/main" val="198848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par>
                                <p:cTn id="58" presetID="10"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500"/>
                                        <p:tgtEl>
                                          <p:spTgt spid="1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500"/>
                                        <p:tgtEl>
                                          <p:spTgt spid="1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par>
                                <p:cTn id="108" presetID="10" presetClass="entr" presetSubtype="0" fill="hold"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par>
                                <p:cTn id="111" presetID="10" presetClass="entr" presetSubtype="0"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500"/>
                                        <p:tgtEl>
                                          <p:spTgt spid="4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fade">
                                      <p:cBhvr>
                                        <p:cTn id="118" dur="500"/>
                                        <p:tgtEl>
                                          <p:spTgt spid="24"/>
                                        </p:tgtEl>
                                      </p:cBhvr>
                                    </p:animEffect>
                                  </p:childTnLst>
                                </p:cTn>
                              </p:par>
                              <p:par>
                                <p:cTn id="119" presetID="10" presetClass="entr" presetSubtype="0" fill="hold" nodeType="with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fade">
                                      <p:cBhvr>
                                        <p:cTn id="121" dur="500"/>
                                        <p:tgtEl>
                                          <p:spTgt spid="20"/>
                                        </p:tgtEl>
                                      </p:cBhvr>
                                    </p:animEffect>
                                  </p:childTnLst>
                                </p:cTn>
                              </p:par>
                              <p:par>
                                <p:cTn id="122" presetID="10" presetClass="entr" presetSubtype="0" fill="hold" nodeType="withEffect">
                                  <p:stCondLst>
                                    <p:cond delay="0"/>
                                  </p:stCondLst>
                                  <p:childTnLst>
                                    <p:set>
                                      <p:cBhvr>
                                        <p:cTn id="123" dur="1" fill="hold">
                                          <p:stCondLst>
                                            <p:cond delay="0"/>
                                          </p:stCondLst>
                                        </p:cTn>
                                        <p:tgtEl>
                                          <p:spTgt spid="19"/>
                                        </p:tgtEl>
                                        <p:attrNameLst>
                                          <p:attrName>style.visibility</p:attrName>
                                        </p:attrNameLst>
                                      </p:cBhvr>
                                      <p:to>
                                        <p:strVal val="visible"/>
                                      </p:to>
                                    </p:set>
                                    <p:animEffect transition="in" filter="fade">
                                      <p:cBhvr>
                                        <p:cTn id="124" dur="500"/>
                                        <p:tgtEl>
                                          <p:spTgt spid="1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fade">
                                      <p:cBhvr>
                                        <p:cTn id="127" dur="500"/>
                                        <p:tgtEl>
                                          <p:spTgt spid="21"/>
                                        </p:tgtEl>
                                      </p:cBhvr>
                                    </p:animEffect>
                                  </p:childTnLst>
                                </p:cTn>
                              </p:par>
                              <p:par>
                                <p:cTn id="128" presetID="10" presetClass="entr" presetSubtype="0" fill="hold" nodeType="with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500"/>
                                        <p:tgtEl>
                                          <p:spTgt spid="23"/>
                                        </p:tgtEl>
                                      </p:cBhvr>
                                    </p:animEffect>
                                  </p:childTnLst>
                                </p:cTn>
                              </p:par>
                              <p:par>
                                <p:cTn id="131" presetID="10" presetClass="entr" presetSubtype="0" fill="hold" nodeType="withEffect">
                                  <p:stCondLst>
                                    <p:cond delay="0"/>
                                  </p:stCondLst>
                                  <p:childTnLst>
                                    <p:set>
                                      <p:cBhvr>
                                        <p:cTn id="132" dur="1" fill="hold">
                                          <p:stCondLst>
                                            <p:cond delay="0"/>
                                          </p:stCondLst>
                                        </p:cTn>
                                        <p:tgtEl>
                                          <p:spTgt spid="22"/>
                                        </p:tgtEl>
                                        <p:attrNameLst>
                                          <p:attrName>style.visibility</p:attrName>
                                        </p:attrNameLst>
                                      </p:cBhvr>
                                      <p:to>
                                        <p:strVal val="visible"/>
                                      </p:to>
                                    </p:set>
                                    <p:animEffect transition="in" filter="fade">
                                      <p:cBhvr>
                                        <p:cTn id="1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0" grpId="0" animBg="1"/>
      <p:bldP spid="11" grpId="0"/>
      <p:bldP spid="15" grpId="0"/>
      <p:bldP spid="21" grpId="0"/>
      <p:bldP spid="24" grpId="0"/>
      <p:bldP spid="25" grpId="0"/>
      <p:bldP spid="26" grpId="0"/>
      <p:bldP spid="27" grpId="0"/>
      <p:bldP spid="28" grpId="0"/>
      <p:bldP spid="29" grpId="0"/>
      <p:bldP spid="30" grpId="0"/>
      <p:bldP spid="36"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24">
            <a:extLst>
              <a:ext uri="{FF2B5EF4-FFF2-40B4-BE49-F238E27FC236}">
                <a16:creationId xmlns:a16="http://schemas.microsoft.com/office/drawing/2014/main" id="{B8B62282-697C-49D4-9064-BC02FB78DB6F}"/>
              </a:ext>
            </a:extLst>
          </p:cNvPr>
          <p:cNvGraphicFramePr>
            <a:graphicFrameLocks noGrp="1"/>
          </p:cNvGraphicFramePr>
          <p:nvPr>
            <p:extLst>
              <p:ext uri="{D42A27DB-BD31-4B8C-83A1-F6EECF244321}">
                <p14:modId xmlns:p14="http://schemas.microsoft.com/office/powerpoint/2010/main" val="1263036667"/>
              </p:ext>
            </p:extLst>
          </p:nvPr>
        </p:nvGraphicFramePr>
        <p:xfrm>
          <a:off x="618552" y="858903"/>
          <a:ext cx="4518024" cy="518160"/>
        </p:xfrm>
        <a:graphic>
          <a:graphicData uri="http://schemas.openxmlformats.org/drawingml/2006/table">
            <a:tbl>
              <a:tblPr firstRow="1" bandRow="1">
                <a:tableStyleId>{5940675A-B579-460E-94D1-54222C63F5DA}</a:tableStyleId>
              </a:tblPr>
              <a:tblGrid>
                <a:gridCol w="645432">
                  <a:extLst>
                    <a:ext uri="{9D8B030D-6E8A-4147-A177-3AD203B41FA5}">
                      <a16:colId xmlns:a16="http://schemas.microsoft.com/office/drawing/2014/main" val="4281830598"/>
                    </a:ext>
                  </a:extLst>
                </a:gridCol>
                <a:gridCol w="645432">
                  <a:extLst>
                    <a:ext uri="{9D8B030D-6E8A-4147-A177-3AD203B41FA5}">
                      <a16:colId xmlns:a16="http://schemas.microsoft.com/office/drawing/2014/main" val="4264901959"/>
                    </a:ext>
                  </a:extLst>
                </a:gridCol>
                <a:gridCol w="645432">
                  <a:extLst>
                    <a:ext uri="{9D8B030D-6E8A-4147-A177-3AD203B41FA5}">
                      <a16:colId xmlns:a16="http://schemas.microsoft.com/office/drawing/2014/main" val="2795936797"/>
                    </a:ext>
                  </a:extLst>
                </a:gridCol>
                <a:gridCol w="645432">
                  <a:extLst>
                    <a:ext uri="{9D8B030D-6E8A-4147-A177-3AD203B41FA5}">
                      <a16:colId xmlns:a16="http://schemas.microsoft.com/office/drawing/2014/main" val="3180517882"/>
                    </a:ext>
                  </a:extLst>
                </a:gridCol>
                <a:gridCol w="645432">
                  <a:extLst>
                    <a:ext uri="{9D8B030D-6E8A-4147-A177-3AD203B41FA5}">
                      <a16:colId xmlns:a16="http://schemas.microsoft.com/office/drawing/2014/main" val="1130008971"/>
                    </a:ext>
                  </a:extLst>
                </a:gridCol>
                <a:gridCol w="645432">
                  <a:extLst>
                    <a:ext uri="{9D8B030D-6E8A-4147-A177-3AD203B41FA5}">
                      <a16:colId xmlns:a16="http://schemas.microsoft.com/office/drawing/2014/main" val="3623167057"/>
                    </a:ext>
                  </a:extLst>
                </a:gridCol>
                <a:gridCol w="645432">
                  <a:extLst>
                    <a:ext uri="{9D8B030D-6E8A-4147-A177-3AD203B41FA5}">
                      <a16:colId xmlns:a16="http://schemas.microsoft.com/office/drawing/2014/main" val="384046001"/>
                    </a:ext>
                  </a:extLst>
                </a:gridCol>
              </a:tblGrid>
              <a:tr h="461666">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extLst>
                  <a:ext uri="{0D108BD9-81ED-4DB2-BD59-A6C34878D82A}">
                    <a16:rowId xmlns:a16="http://schemas.microsoft.com/office/drawing/2014/main" val="3481153396"/>
                  </a:ext>
                </a:extLst>
              </a:tr>
            </a:tbl>
          </a:graphicData>
        </a:graphic>
      </p:graphicFrame>
      <p:graphicFrame>
        <p:nvGraphicFramePr>
          <p:cNvPr id="5" name="Tableau 25">
            <a:extLst>
              <a:ext uri="{FF2B5EF4-FFF2-40B4-BE49-F238E27FC236}">
                <a16:creationId xmlns:a16="http://schemas.microsoft.com/office/drawing/2014/main" id="{E2AF8D55-F213-4FBA-B013-967448100425}"/>
              </a:ext>
            </a:extLst>
          </p:cNvPr>
          <p:cNvGraphicFramePr>
            <a:graphicFrameLocks noGrp="1"/>
          </p:cNvGraphicFramePr>
          <p:nvPr>
            <p:extLst>
              <p:ext uri="{D42A27DB-BD31-4B8C-83A1-F6EECF244321}">
                <p14:modId xmlns:p14="http://schemas.microsoft.com/office/powerpoint/2010/main" val="2421314231"/>
              </p:ext>
            </p:extLst>
          </p:nvPr>
        </p:nvGraphicFramePr>
        <p:xfrm>
          <a:off x="639735" y="1843491"/>
          <a:ext cx="4518024" cy="518160"/>
        </p:xfrm>
        <a:graphic>
          <a:graphicData uri="http://schemas.openxmlformats.org/drawingml/2006/table">
            <a:tbl>
              <a:tblPr firstRow="1" bandRow="1">
                <a:tableStyleId>{5940675A-B579-460E-94D1-54222C63F5DA}</a:tableStyleId>
              </a:tblPr>
              <a:tblGrid>
                <a:gridCol w="645432">
                  <a:extLst>
                    <a:ext uri="{9D8B030D-6E8A-4147-A177-3AD203B41FA5}">
                      <a16:colId xmlns:a16="http://schemas.microsoft.com/office/drawing/2014/main" val="4281830598"/>
                    </a:ext>
                  </a:extLst>
                </a:gridCol>
                <a:gridCol w="645432">
                  <a:extLst>
                    <a:ext uri="{9D8B030D-6E8A-4147-A177-3AD203B41FA5}">
                      <a16:colId xmlns:a16="http://schemas.microsoft.com/office/drawing/2014/main" val="4264901959"/>
                    </a:ext>
                  </a:extLst>
                </a:gridCol>
                <a:gridCol w="645432">
                  <a:extLst>
                    <a:ext uri="{9D8B030D-6E8A-4147-A177-3AD203B41FA5}">
                      <a16:colId xmlns:a16="http://schemas.microsoft.com/office/drawing/2014/main" val="2795936797"/>
                    </a:ext>
                  </a:extLst>
                </a:gridCol>
                <a:gridCol w="645432">
                  <a:extLst>
                    <a:ext uri="{9D8B030D-6E8A-4147-A177-3AD203B41FA5}">
                      <a16:colId xmlns:a16="http://schemas.microsoft.com/office/drawing/2014/main" val="3180517882"/>
                    </a:ext>
                  </a:extLst>
                </a:gridCol>
                <a:gridCol w="645432">
                  <a:extLst>
                    <a:ext uri="{9D8B030D-6E8A-4147-A177-3AD203B41FA5}">
                      <a16:colId xmlns:a16="http://schemas.microsoft.com/office/drawing/2014/main" val="1130008971"/>
                    </a:ext>
                  </a:extLst>
                </a:gridCol>
                <a:gridCol w="645432">
                  <a:extLst>
                    <a:ext uri="{9D8B030D-6E8A-4147-A177-3AD203B41FA5}">
                      <a16:colId xmlns:a16="http://schemas.microsoft.com/office/drawing/2014/main" val="3623167057"/>
                    </a:ext>
                  </a:extLst>
                </a:gridCol>
                <a:gridCol w="645432">
                  <a:extLst>
                    <a:ext uri="{9D8B030D-6E8A-4147-A177-3AD203B41FA5}">
                      <a16:colId xmlns:a16="http://schemas.microsoft.com/office/drawing/2014/main" val="384046001"/>
                    </a:ext>
                  </a:extLst>
                </a:gridCol>
              </a:tblGrid>
              <a:tr h="461666">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solidFill>
                            <a:srgbClr val="FF0000"/>
                          </a:solidFill>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extLst>
                  <a:ext uri="{0D108BD9-81ED-4DB2-BD59-A6C34878D82A}">
                    <a16:rowId xmlns:a16="http://schemas.microsoft.com/office/drawing/2014/main" val="3481153396"/>
                  </a:ext>
                </a:extLst>
              </a:tr>
            </a:tbl>
          </a:graphicData>
        </a:graphic>
      </p:graphicFrame>
      <p:cxnSp>
        <p:nvCxnSpPr>
          <p:cNvPr id="6" name="Connecteur droit avec flèche 26">
            <a:extLst>
              <a:ext uri="{FF2B5EF4-FFF2-40B4-BE49-F238E27FC236}">
                <a16:creationId xmlns:a16="http://schemas.microsoft.com/office/drawing/2014/main" id="{F28AE087-EAFE-4924-B178-AB8E54F9CFB1}"/>
              </a:ext>
            </a:extLst>
          </p:cNvPr>
          <p:cNvCxnSpPr>
            <a:cxnSpLocks/>
          </p:cNvCxnSpPr>
          <p:nvPr/>
        </p:nvCxnSpPr>
        <p:spPr>
          <a:xfrm>
            <a:off x="2561452" y="1406112"/>
            <a:ext cx="0" cy="40862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28">
            <a:extLst>
              <a:ext uri="{FF2B5EF4-FFF2-40B4-BE49-F238E27FC236}">
                <a16:creationId xmlns:a16="http://schemas.microsoft.com/office/drawing/2014/main" id="{CEC2D128-6654-45C4-BBE7-8B8838080515}"/>
              </a:ext>
            </a:extLst>
          </p:cNvPr>
          <p:cNvCxnSpPr>
            <a:cxnSpLocks/>
          </p:cNvCxnSpPr>
          <p:nvPr/>
        </p:nvCxnSpPr>
        <p:spPr>
          <a:xfrm>
            <a:off x="5157759" y="2028792"/>
            <a:ext cx="434423" cy="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96BB5EB-03FB-450F-9A70-E18482BB5B9F}"/>
              </a:ext>
            </a:extLst>
          </p:cNvPr>
          <p:cNvSpPr/>
          <p:nvPr/>
        </p:nvSpPr>
        <p:spPr>
          <a:xfrm>
            <a:off x="5592182" y="1593431"/>
            <a:ext cx="2041474" cy="993913"/>
          </a:xfrm>
          <a:prstGeom prst="rect">
            <a:avLst/>
          </a:prstGeom>
          <a:solidFill>
            <a:srgbClr val="00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31">
            <a:extLst>
              <a:ext uri="{FF2B5EF4-FFF2-40B4-BE49-F238E27FC236}">
                <a16:creationId xmlns:a16="http://schemas.microsoft.com/office/drawing/2014/main" id="{2EB3EFC3-97C7-431B-9525-8D0B4295AE59}"/>
              </a:ext>
            </a:extLst>
          </p:cNvPr>
          <p:cNvSpPr txBox="1"/>
          <p:nvPr/>
        </p:nvSpPr>
        <p:spPr>
          <a:xfrm>
            <a:off x="5520684" y="1735970"/>
            <a:ext cx="2246697" cy="707886"/>
          </a:xfrm>
          <a:prstGeom prst="rect">
            <a:avLst/>
          </a:prstGeom>
          <a:noFill/>
        </p:spPr>
        <p:txBody>
          <a:bodyPr wrap="square" rtlCol="0">
            <a:spAutoFit/>
          </a:bodyPr>
          <a:lstStyle/>
          <a:p>
            <a:pPr algn="ctr"/>
            <a:r>
              <a:rPr lang="fr-FR" sz="2000" b="1" dirty="0">
                <a:solidFill>
                  <a:schemeClr val="bg1"/>
                </a:solidFill>
                <a:latin typeface="Nirmala UI" panose="020B0502040204020203" pitchFamily="34" charset="0"/>
                <a:cs typeface="Nirmala UI" panose="020B0502040204020203" pitchFamily="34" charset="0"/>
              </a:rPr>
              <a:t>Evaluation de la solution </a:t>
            </a:r>
          </a:p>
        </p:txBody>
      </p:sp>
      <p:sp>
        <p:nvSpPr>
          <p:cNvPr id="10" name="Rectangle 9">
            <a:extLst>
              <a:ext uri="{FF2B5EF4-FFF2-40B4-BE49-F238E27FC236}">
                <a16:creationId xmlns:a16="http://schemas.microsoft.com/office/drawing/2014/main" id="{12B9718C-A23E-4E31-97F7-F500D1A02716}"/>
              </a:ext>
            </a:extLst>
          </p:cNvPr>
          <p:cNvSpPr/>
          <p:nvPr/>
        </p:nvSpPr>
        <p:spPr>
          <a:xfrm>
            <a:off x="9566971" y="3272636"/>
            <a:ext cx="2246671" cy="1485889"/>
          </a:xfrm>
          <a:prstGeom prst="rect">
            <a:avLst/>
          </a:prstGeom>
          <a:solidFill>
            <a:srgbClr val="00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34">
            <a:extLst>
              <a:ext uri="{FF2B5EF4-FFF2-40B4-BE49-F238E27FC236}">
                <a16:creationId xmlns:a16="http://schemas.microsoft.com/office/drawing/2014/main" id="{F068F70B-A211-4E44-B073-026E4C452602}"/>
              </a:ext>
            </a:extLst>
          </p:cNvPr>
          <p:cNvSpPr txBox="1"/>
          <p:nvPr/>
        </p:nvSpPr>
        <p:spPr>
          <a:xfrm>
            <a:off x="9615670" y="3353860"/>
            <a:ext cx="2246697" cy="1323439"/>
          </a:xfrm>
          <a:prstGeom prst="rect">
            <a:avLst/>
          </a:prstGeom>
          <a:noFill/>
        </p:spPr>
        <p:txBody>
          <a:bodyPr wrap="square" rtlCol="0">
            <a:spAutoFit/>
          </a:bodyPr>
          <a:lstStyle/>
          <a:p>
            <a:pPr algn="ctr"/>
            <a:r>
              <a:rPr lang="fr-FR" sz="2000" b="1" dirty="0">
                <a:solidFill>
                  <a:schemeClr val="bg1"/>
                </a:solidFill>
                <a:latin typeface="Nirmala UI" panose="020B0502040204020203" pitchFamily="34" charset="0"/>
                <a:cs typeface="Nirmala UI" panose="020B0502040204020203" pitchFamily="34" charset="0"/>
              </a:rPr>
              <a:t>Ajout de l’évaluation dans la liste des évaluations</a:t>
            </a:r>
          </a:p>
        </p:txBody>
      </p:sp>
      <p:graphicFrame>
        <p:nvGraphicFramePr>
          <p:cNvPr id="12" name="Tableau 35">
            <a:extLst>
              <a:ext uri="{FF2B5EF4-FFF2-40B4-BE49-F238E27FC236}">
                <a16:creationId xmlns:a16="http://schemas.microsoft.com/office/drawing/2014/main" id="{E09A3680-D13F-4C83-8007-F391F8EBF975}"/>
              </a:ext>
            </a:extLst>
          </p:cNvPr>
          <p:cNvGraphicFramePr>
            <a:graphicFrameLocks noGrp="1"/>
          </p:cNvGraphicFramePr>
          <p:nvPr>
            <p:extLst>
              <p:ext uri="{D42A27DB-BD31-4B8C-83A1-F6EECF244321}">
                <p14:modId xmlns:p14="http://schemas.microsoft.com/office/powerpoint/2010/main" val="474045950"/>
              </p:ext>
            </p:extLst>
          </p:nvPr>
        </p:nvGraphicFramePr>
        <p:xfrm>
          <a:off x="639735" y="3854376"/>
          <a:ext cx="4518024" cy="518160"/>
        </p:xfrm>
        <a:graphic>
          <a:graphicData uri="http://schemas.openxmlformats.org/drawingml/2006/table">
            <a:tbl>
              <a:tblPr firstRow="1" bandRow="1">
                <a:tableStyleId>{5940675A-B579-460E-94D1-54222C63F5DA}</a:tableStyleId>
              </a:tblPr>
              <a:tblGrid>
                <a:gridCol w="645432">
                  <a:extLst>
                    <a:ext uri="{9D8B030D-6E8A-4147-A177-3AD203B41FA5}">
                      <a16:colId xmlns:a16="http://schemas.microsoft.com/office/drawing/2014/main" val="4281830598"/>
                    </a:ext>
                  </a:extLst>
                </a:gridCol>
                <a:gridCol w="645432">
                  <a:extLst>
                    <a:ext uri="{9D8B030D-6E8A-4147-A177-3AD203B41FA5}">
                      <a16:colId xmlns:a16="http://schemas.microsoft.com/office/drawing/2014/main" val="4264901959"/>
                    </a:ext>
                  </a:extLst>
                </a:gridCol>
                <a:gridCol w="645432">
                  <a:extLst>
                    <a:ext uri="{9D8B030D-6E8A-4147-A177-3AD203B41FA5}">
                      <a16:colId xmlns:a16="http://schemas.microsoft.com/office/drawing/2014/main" val="2795936797"/>
                    </a:ext>
                  </a:extLst>
                </a:gridCol>
                <a:gridCol w="645432">
                  <a:extLst>
                    <a:ext uri="{9D8B030D-6E8A-4147-A177-3AD203B41FA5}">
                      <a16:colId xmlns:a16="http://schemas.microsoft.com/office/drawing/2014/main" val="3180517882"/>
                    </a:ext>
                  </a:extLst>
                </a:gridCol>
                <a:gridCol w="645432">
                  <a:extLst>
                    <a:ext uri="{9D8B030D-6E8A-4147-A177-3AD203B41FA5}">
                      <a16:colId xmlns:a16="http://schemas.microsoft.com/office/drawing/2014/main" val="1130008971"/>
                    </a:ext>
                  </a:extLst>
                </a:gridCol>
                <a:gridCol w="645432">
                  <a:extLst>
                    <a:ext uri="{9D8B030D-6E8A-4147-A177-3AD203B41FA5}">
                      <a16:colId xmlns:a16="http://schemas.microsoft.com/office/drawing/2014/main" val="3623167057"/>
                    </a:ext>
                  </a:extLst>
                </a:gridCol>
                <a:gridCol w="645432">
                  <a:extLst>
                    <a:ext uri="{9D8B030D-6E8A-4147-A177-3AD203B41FA5}">
                      <a16:colId xmlns:a16="http://schemas.microsoft.com/office/drawing/2014/main" val="384046001"/>
                    </a:ext>
                  </a:extLst>
                </a:gridCol>
              </a:tblGrid>
              <a:tr h="461666">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solidFill>
                            <a:schemeClr val="tx1"/>
                          </a:solidFill>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solidFill>
                            <a:srgbClr val="FF0000"/>
                          </a:solidFill>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extLst>
                  <a:ext uri="{0D108BD9-81ED-4DB2-BD59-A6C34878D82A}">
                    <a16:rowId xmlns:a16="http://schemas.microsoft.com/office/drawing/2014/main" val="3481153396"/>
                  </a:ext>
                </a:extLst>
              </a:tr>
            </a:tbl>
          </a:graphicData>
        </a:graphic>
      </p:graphicFrame>
      <p:graphicFrame>
        <p:nvGraphicFramePr>
          <p:cNvPr id="13" name="Tableau 38">
            <a:extLst>
              <a:ext uri="{FF2B5EF4-FFF2-40B4-BE49-F238E27FC236}">
                <a16:creationId xmlns:a16="http://schemas.microsoft.com/office/drawing/2014/main" id="{CC0262EA-3B09-4EC5-9897-44039FF33D43}"/>
              </a:ext>
            </a:extLst>
          </p:cNvPr>
          <p:cNvGraphicFramePr>
            <a:graphicFrameLocks noGrp="1"/>
          </p:cNvGraphicFramePr>
          <p:nvPr>
            <p:extLst>
              <p:ext uri="{D42A27DB-BD31-4B8C-83A1-F6EECF244321}">
                <p14:modId xmlns:p14="http://schemas.microsoft.com/office/powerpoint/2010/main" val="959207203"/>
              </p:ext>
            </p:extLst>
          </p:nvPr>
        </p:nvGraphicFramePr>
        <p:xfrm>
          <a:off x="639735" y="2890705"/>
          <a:ext cx="4518024" cy="518160"/>
        </p:xfrm>
        <a:graphic>
          <a:graphicData uri="http://schemas.openxmlformats.org/drawingml/2006/table">
            <a:tbl>
              <a:tblPr firstRow="1" bandRow="1">
                <a:tableStyleId>{5940675A-B579-460E-94D1-54222C63F5DA}</a:tableStyleId>
              </a:tblPr>
              <a:tblGrid>
                <a:gridCol w="645432">
                  <a:extLst>
                    <a:ext uri="{9D8B030D-6E8A-4147-A177-3AD203B41FA5}">
                      <a16:colId xmlns:a16="http://schemas.microsoft.com/office/drawing/2014/main" val="4281830598"/>
                    </a:ext>
                  </a:extLst>
                </a:gridCol>
                <a:gridCol w="645432">
                  <a:extLst>
                    <a:ext uri="{9D8B030D-6E8A-4147-A177-3AD203B41FA5}">
                      <a16:colId xmlns:a16="http://schemas.microsoft.com/office/drawing/2014/main" val="4264901959"/>
                    </a:ext>
                  </a:extLst>
                </a:gridCol>
                <a:gridCol w="645432">
                  <a:extLst>
                    <a:ext uri="{9D8B030D-6E8A-4147-A177-3AD203B41FA5}">
                      <a16:colId xmlns:a16="http://schemas.microsoft.com/office/drawing/2014/main" val="2795936797"/>
                    </a:ext>
                  </a:extLst>
                </a:gridCol>
                <a:gridCol w="645432">
                  <a:extLst>
                    <a:ext uri="{9D8B030D-6E8A-4147-A177-3AD203B41FA5}">
                      <a16:colId xmlns:a16="http://schemas.microsoft.com/office/drawing/2014/main" val="3180517882"/>
                    </a:ext>
                  </a:extLst>
                </a:gridCol>
                <a:gridCol w="645432">
                  <a:extLst>
                    <a:ext uri="{9D8B030D-6E8A-4147-A177-3AD203B41FA5}">
                      <a16:colId xmlns:a16="http://schemas.microsoft.com/office/drawing/2014/main" val="1130008971"/>
                    </a:ext>
                  </a:extLst>
                </a:gridCol>
                <a:gridCol w="645432">
                  <a:extLst>
                    <a:ext uri="{9D8B030D-6E8A-4147-A177-3AD203B41FA5}">
                      <a16:colId xmlns:a16="http://schemas.microsoft.com/office/drawing/2014/main" val="3623167057"/>
                    </a:ext>
                  </a:extLst>
                </a:gridCol>
                <a:gridCol w="645432">
                  <a:extLst>
                    <a:ext uri="{9D8B030D-6E8A-4147-A177-3AD203B41FA5}">
                      <a16:colId xmlns:a16="http://schemas.microsoft.com/office/drawing/2014/main" val="384046001"/>
                    </a:ext>
                  </a:extLst>
                </a:gridCol>
              </a:tblGrid>
              <a:tr h="461666">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solidFill>
                            <a:srgbClr val="FF0000"/>
                          </a:solidFill>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extLst>
                  <a:ext uri="{0D108BD9-81ED-4DB2-BD59-A6C34878D82A}">
                    <a16:rowId xmlns:a16="http://schemas.microsoft.com/office/drawing/2014/main" val="3481153396"/>
                  </a:ext>
                </a:extLst>
              </a:tr>
            </a:tbl>
          </a:graphicData>
        </a:graphic>
      </p:graphicFrame>
      <p:cxnSp>
        <p:nvCxnSpPr>
          <p:cNvPr id="14" name="Connecteur droit avec flèche 40">
            <a:extLst>
              <a:ext uri="{FF2B5EF4-FFF2-40B4-BE49-F238E27FC236}">
                <a16:creationId xmlns:a16="http://schemas.microsoft.com/office/drawing/2014/main" id="{0F2A0AE1-8987-4A93-9DC6-0C34E83DBDF0}"/>
              </a:ext>
            </a:extLst>
          </p:cNvPr>
          <p:cNvCxnSpPr>
            <a:cxnSpLocks/>
          </p:cNvCxnSpPr>
          <p:nvPr/>
        </p:nvCxnSpPr>
        <p:spPr>
          <a:xfrm>
            <a:off x="2566878" y="2415317"/>
            <a:ext cx="0" cy="40862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42">
            <a:extLst>
              <a:ext uri="{FF2B5EF4-FFF2-40B4-BE49-F238E27FC236}">
                <a16:creationId xmlns:a16="http://schemas.microsoft.com/office/drawing/2014/main" id="{B89A159D-E280-4AC1-8051-8682102336AA}"/>
              </a:ext>
            </a:extLst>
          </p:cNvPr>
          <p:cNvCxnSpPr>
            <a:cxnSpLocks/>
          </p:cNvCxnSpPr>
          <p:nvPr/>
        </p:nvCxnSpPr>
        <p:spPr>
          <a:xfrm>
            <a:off x="2549293" y="3445756"/>
            <a:ext cx="0" cy="40862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43">
            <a:extLst>
              <a:ext uri="{FF2B5EF4-FFF2-40B4-BE49-F238E27FC236}">
                <a16:creationId xmlns:a16="http://schemas.microsoft.com/office/drawing/2014/main" id="{26DFFD83-C5D4-42A8-9A2E-27FE9F9BD828}"/>
              </a:ext>
            </a:extLst>
          </p:cNvPr>
          <p:cNvCxnSpPr>
            <a:cxnSpLocks/>
          </p:cNvCxnSpPr>
          <p:nvPr/>
        </p:nvCxnSpPr>
        <p:spPr>
          <a:xfrm>
            <a:off x="5157759" y="4113456"/>
            <a:ext cx="434423" cy="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C9D1FDD-5947-4E31-B1A8-906D79B570BA}"/>
              </a:ext>
            </a:extLst>
          </p:cNvPr>
          <p:cNvSpPr/>
          <p:nvPr/>
        </p:nvSpPr>
        <p:spPr>
          <a:xfrm>
            <a:off x="5658465" y="3668908"/>
            <a:ext cx="2041474" cy="993913"/>
          </a:xfrm>
          <a:prstGeom prst="rect">
            <a:avLst/>
          </a:prstGeom>
          <a:solidFill>
            <a:srgbClr val="00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45">
            <a:extLst>
              <a:ext uri="{FF2B5EF4-FFF2-40B4-BE49-F238E27FC236}">
                <a16:creationId xmlns:a16="http://schemas.microsoft.com/office/drawing/2014/main" id="{BE160A59-76B7-43D0-A69F-CD9E356E11F8}"/>
              </a:ext>
            </a:extLst>
          </p:cNvPr>
          <p:cNvSpPr txBox="1"/>
          <p:nvPr/>
        </p:nvSpPr>
        <p:spPr>
          <a:xfrm>
            <a:off x="5547520" y="3828832"/>
            <a:ext cx="2246697" cy="707886"/>
          </a:xfrm>
          <a:prstGeom prst="rect">
            <a:avLst/>
          </a:prstGeom>
          <a:noFill/>
        </p:spPr>
        <p:txBody>
          <a:bodyPr wrap="square" rtlCol="0">
            <a:spAutoFit/>
          </a:bodyPr>
          <a:lstStyle/>
          <a:p>
            <a:pPr algn="ctr"/>
            <a:r>
              <a:rPr lang="fr-FR" sz="2000" b="1" dirty="0">
                <a:solidFill>
                  <a:schemeClr val="bg1"/>
                </a:solidFill>
                <a:latin typeface="Nirmala UI" panose="020B0502040204020203" pitchFamily="34" charset="0"/>
                <a:cs typeface="Nirmala UI" panose="020B0502040204020203" pitchFamily="34" charset="0"/>
              </a:rPr>
              <a:t>Evaluation de la solution </a:t>
            </a:r>
          </a:p>
        </p:txBody>
      </p:sp>
      <p:graphicFrame>
        <p:nvGraphicFramePr>
          <p:cNvPr id="19" name="Tableau 46">
            <a:extLst>
              <a:ext uri="{FF2B5EF4-FFF2-40B4-BE49-F238E27FC236}">
                <a16:creationId xmlns:a16="http://schemas.microsoft.com/office/drawing/2014/main" id="{DB308F6F-BC85-4427-8729-6A271DB12B65}"/>
              </a:ext>
            </a:extLst>
          </p:cNvPr>
          <p:cNvGraphicFramePr>
            <a:graphicFrameLocks noGrp="1"/>
          </p:cNvGraphicFramePr>
          <p:nvPr>
            <p:extLst>
              <p:ext uri="{D42A27DB-BD31-4B8C-83A1-F6EECF244321}">
                <p14:modId xmlns:p14="http://schemas.microsoft.com/office/powerpoint/2010/main" val="291886659"/>
              </p:ext>
            </p:extLst>
          </p:nvPr>
        </p:nvGraphicFramePr>
        <p:xfrm>
          <a:off x="606209" y="4885995"/>
          <a:ext cx="4518024" cy="518160"/>
        </p:xfrm>
        <a:graphic>
          <a:graphicData uri="http://schemas.openxmlformats.org/drawingml/2006/table">
            <a:tbl>
              <a:tblPr firstRow="1" bandRow="1">
                <a:tableStyleId>{5940675A-B579-460E-94D1-54222C63F5DA}</a:tableStyleId>
              </a:tblPr>
              <a:tblGrid>
                <a:gridCol w="645432">
                  <a:extLst>
                    <a:ext uri="{9D8B030D-6E8A-4147-A177-3AD203B41FA5}">
                      <a16:colId xmlns:a16="http://schemas.microsoft.com/office/drawing/2014/main" val="4281830598"/>
                    </a:ext>
                  </a:extLst>
                </a:gridCol>
                <a:gridCol w="645432">
                  <a:extLst>
                    <a:ext uri="{9D8B030D-6E8A-4147-A177-3AD203B41FA5}">
                      <a16:colId xmlns:a16="http://schemas.microsoft.com/office/drawing/2014/main" val="4264901959"/>
                    </a:ext>
                  </a:extLst>
                </a:gridCol>
                <a:gridCol w="645432">
                  <a:extLst>
                    <a:ext uri="{9D8B030D-6E8A-4147-A177-3AD203B41FA5}">
                      <a16:colId xmlns:a16="http://schemas.microsoft.com/office/drawing/2014/main" val="2795936797"/>
                    </a:ext>
                  </a:extLst>
                </a:gridCol>
                <a:gridCol w="645432">
                  <a:extLst>
                    <a:ext uri="{9D8B030D-6E8A-4147-A177-3AD203B41FA5}">
                      <a16:colId xmlns:a16="http://schemas.microsoft.com/office/drawing/2014/main" val="3180517882"/>
                    </a:ext>
                  </a:extLst>
                </a:gridCol>
                <a:gridCol w="645432">
                  <a:extLst>
                    <a:ext uri="{9D8B030D-6E8A-4147-A177-3AD203B41FA5}">
                      <a16:colId xmlns:a16="http://schemas.microsoft.com/office/drawing/2014/main" val="1130008971"/>
                    </a:ext>
                  </a:extLst>
                </a:gridCol>
                <a:gridCol w="645432">
                  <a:extLst>
                    <a:ext uri="{9D8B030D-6E8A-4147-A177-3AD203B41FA5}">
                      <a16:colId xmlns:a16="http://schemas.microsoft.com/office/drawing/2014/main" val="3623167057"/>
                    </a:ext>
                  </a:extLst>
                </a:gridCol>
                <a:gridCol w="645432">
                  <a:extLst>
                    <a:ext uri="{9D8B030D-6E8A-4147-A177-3AD203B41FA5}">
                      <a16:colId xmlns:a16="http://schemas.microsoft.com/office/drawing/2014/main" val="384046001"/>
                    </a:ext>
                  </a:extLst>
                </a:gridCol>
              </a:tblGrid>
              <a:tr h="461666">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solidFill>
                            <a:schemeClr val="tx1"/>
                          </a:solidFill>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solidFill>
                            <a:srgbClr val="FF0000"/>
                          </a:solidFill>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extLst>
                  <a:ext uri="{0D108BD9-81ED-4DB2-BD59-A6C34878D82A}">
                    <a16:rowId xmlns:a16="http://schemas.microsoft.com/office/drawing/2014/main" val="3481153396"/>
                  </a:ext>
                </a:extLst>
              </a:tr>
            </a:tbl>
          </a:graphicData>
        </a:graphic>
      </p:graphicFrame>
      <p:graphicFrame>
        <p:nvGraphicFramePr>
          <p:cNvPr id="20" name="Tableau 47">
            <a:extLst>
              <a:ext uri="{FF2B5EF4-FFF2-40B4-BE49-F238E27FC236}">
                <a16:creationId xmlns:a16="http://schemas.microsoft.com/office/drawing/2014/main" id="{F015EC24-D8B7-4CCE-9882-C1BC17B7AEFD}"/>
              </a:ext>
            </a:extLst>
          </p:cNvPr>
          <p:cNvGraphicFramePr>
            <a:graphicFrameLocks noGrp="1"/>
          </p:cNvGraphicFramePr>
          <p:nvPr>
            <p:extLst>
              <p:ext uri="{D42A27DB-BD31-4B8C-83A1-F6EECF244321}">
                <p14:modId xmlns:p14="http://schemas.microsoft.com/office/powerpoint/2010/main" val="2703646557"/>
              </p:ext>
            </p:extLst>
          </p:nvPr>
        </p:nvGraphicFramePr>
        <p:xfrm>
          <a:off x="558489" y="5820232"/>
          <a:ext cx="4518024" cy="518160"/>
        </p:xfrm>
        <a:graphic>
          <a:graphicData uri="http://schemas.openxmlformats.org/drawingml/2006/table">
            <a:tbl>
              <a:tblPr firstRow="1" bandRow="1">
                <a:tableStyleId>{5940675A-B579-460E-94D1-54222C63F5DA}</a:tableStyleId>
              </a:tblPr>
              <a:tblGrid>
                <a:gridCol w="645432">
                  <a:extLst>
                    <a:ext uri="{9D8B030D-6E8A-4147-A177-3AD203B41FA5}">
                      <a16:colId xmlns:a16="http://schemas.microsoft.com/office/drawing/2014/main" val="4281830598"/>
                    </a:ext>
                  </a:extLst>
                </a:gridCol>
                <a:gridCol w="645432">
                  <a:extLst>
                    <a:ext uri="{9D8B030D-6E8A-4147-A177-3AD203B41FA5}">
                      <a16:colId xmlns:a16="http://schemas.microsoft.com/office/drawing/2014/main" val="4264901959"/>
                    </a:ext>
                  </a:extLst>
                </a:gridCol>
                <a:gridCol w="645432">
                  <a:extLst>
                    <a:ext uri="{9D8B030D-6E8A-4147-A177-3AD203B41FA5}">
                      <a16:colId xmlns:a16="http://schemas.microsoft.com/office/drawing/2014/main" val="2795936797"/>
                    </a:ext>
                  </a:extLst>
                </a:gridCol>
                <a:gridCol w="645432">
                  <a:extLst>
                    <a:ext uri="{9D8B030D-6E8A-4147-A177-3AD203B41FA5}">
                      <a16:colId xmlns:a16="http://schemas.microsoft.com/office/drawing/2014/main" val="3180517882"/>
                    </a:ext>
                  </a:extLst>
                </a:gridCol>
                <a:gridCol w="645432">
                  <a:extLst>
                    <a:ext uri="{9D8B030D-6E8A-4147-A177-3AD203B41FA5}">
                      <a16:colId xmlns:a16="http://schemas.microsoft.com/office/drawing/2014/main" val="1130008971"/>
                    </a:ext>
                  </a:extLst>
                </a:gridCol>
                <a:gridCol w="645432">
                  <a:extLst>
                    <a:ext uri="{9D8B030D-6E8A-4147-A177-3AD203B41FA5}">
                      <a16:colId xmlns:a16="http://schemas.microsoft.com/office/drawing/2014/main" val="3623167057"/>
                    </a:ext>
                  </a:extLst>
                </a:gridCol>
                <a:gridCol w="645432">
                  <a:extLst>
                    <a:ext uri="{9D8B030D-6E8A-4147-A177-3AD203B41FA5}">
                      <a16:colId xmlns:a16="http://schemas.microsoft.com/office/drawing/2014/main" val="384046001"/>
                    </a:ext>
                  </a:extLst>
                </a:gridCol>
              </a:tblGrid>
              <a:tr h="461666">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solidFill>
                            <a:schemeClr val="tx1"/>
                          </a:solidFill>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solidFill>
                            <a:schemeClr val="tx1"/>
                          </a:solidFill>
                          <a:latin typeface="Nirmala UI" panose="020B0502040204020203" pitchFamily="34" charset="0"/>
                          <a:cs typeface="Nirmala UI" panose="020B0502040204020203" pitchFamily="34" charset="0"/>
                        </a:rPr>
                        <a:t>0</a:t>
                      </a:r>
                    </a:p>
                  </a:txBody>
                  <a:tcPr>
                    <a:solidFill>
                      <a:schemeClr val="bg1"/>
                    </a:solidFill>
                  </a:tcPr>
                </a:tc>
                <a:tc>
                  <a:txBody>
                    <a:bodyPr/>
                    <a:lstStyle/>
                    <a:p>
                      <a:r>
                        <a:rPr lang="fr-FR" sz="2800" b="1" dirty="0">
                          <a:solidFill>
                            <a:srgbClr val="FF0000"/>
                          </a:solidFill>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1</a:t>
                      </a:r>
                    </a:p>
                  </a:txBody>
                  <a:tcPr>
                    <a:solidFill>
                      <a:schemeClr val="bg1"/>
                    </a:solidFill>
                  </a:tcPr>
                </a:tc>
                <a:tc>
                  <a:txBody>
                    <a:bodyPr/>
                    <a:lstStyle/>
                    <a:p>
                      <a:r>
                        <a:rPr lang="fr-FR" sz="2800" b="1" dirty="0">
                          <a:latin typeface="Nirmala UI" panose="020B0502040204020203" pitchFamily="34" charset="0"/>
                          <a:cs typeface="Nirmala UI" panose="020B0502040204020203" pitchFamily="34" charset="0"/>
                        </a:rPr>
                        <a:t>0</a:t>
                      </a:r>
                    </a:p>
                  </a:txBody>
                  <a:tcPr>
                    <a:solidFill>
                      <a:schemeClr val="bg1"/>
                    </a:solidFill>
                  </a:tcPr>
                </a:tc>
                <a:extLst>
                  <a:ext uri="{0D108BD9-81ED-4DB2-BD59-A6C34878D82A}">
                    <a16:rowId xmlns:a16="http://schemas.microsoft.com/office/drawing/2014/main" val="3481153396"/>
                  </a:ext>
                </a:extLst>
              </a:tr>
            </a:tbl>
          </a:graphicData>
        </a:graphic>
      </p:graphicFrame>
      <p:cxnSp>
        <p:nvCxnSpPr>
          <p:cNvPr id="21" name="Connecteur droit avec flèche 48">
            <a:extLst>
              <a:ext uri="{FF2B5EF4-FFF2-40B4-BE49-F238E27FC236}">
                <a16:creationId xmlns:a16="http://schemas.microsoft.com/office/drawing/2014/main" id="{7BAD4854-7A4F-4E81-9596-F12AFD1B3101}"/>
              </a:ext>
            </a:extLst>
          </p:cNvPr>
          <p:cNvCxnSpPr>
            <a:cxnSpLocks/>
          </p:cNvCxnSpPr>
          <p:nvPr/>
        </p:nvCxnSpPr>
        <p:spPr>
          <a:xfrm>
            <a:off x="2549293" y="4476303"/>
            <a:ext cx="0" cy="40862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49">
            <a:extLst>
              <a:ext uri="{FF2B5EF4-FFF2-40B4-BE49-F238E27FC236}">
                <a16:creationId xmlns:a16="http://schemas.microsoft.com/office/drawing/2014/main" id="{7F2D0233-7B33-435D-B2A9-3C0273B33D88}"/>
              </a:ext>
            </a:extLst>
          </p:cNvPr>
          <p:cNvCxnSpPr>
            <a:cxnSpLocks/>
          </p:cNvCxnSpPr>
          <p:nvPr/>
        </p:nvCxnSpPr>
        <p:spPr>
          <a:xfrm>
            <a:off x="2526282" y="5411612"/>
            <a:ext cx="0" cy="40862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50">
            <a:extLst>
              <a:ext uri="{FF2B5EF4-FFF2-40B4-BE49-F238E27FC236}">
                <a16:creationId xmlns:a16="http://schemas.microsoft.com/office/drawing/2014/main" id="{631D749E-AC46-4090-B378-33AC5F53C22F}"/>
              </a:ext>
            </a:extLst>
          </p:cNvPr>
          <p:cNvCxnSpPr>
            <a:cxnSpLocks/>
          </p:cNvCxnSpPr>
          <p:nvPr/>
        </p:nvCxnSpPr>
        <p:spPr>
          <a:xfrm>
            <a:off x="7893903" y="2053822"/>
            <a:ext cx="1516501" cy="1596244"/>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52">
            <a:extLst>
              <a:ext uri="{FF2B5EF4-FFF2-40B4-BE49-F238E27FC236}">
                <a16:creationId xmlns:a16="http://schemas.microsoft.com/office/drawing/2014/main" id="{B3B299F1-B470-40A1-8322-87F434574C15}"/>
              </a:ext>
            </a:extLst>
          </p:cNvPr>
          <p:cNvCxnSpPr>
            <a:cxnSpLocks/>
          </p:cNvCxnSpPr>
          <p:nvPr/>
        </p:nvCxnSpPr>
        <p:spPr>
          <a:xfrm flipV="1">
            <a:off x="7893903" y="4113456"/>
            <a:ext cx="1383447" cy="598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55">
            <a:extLst>
              <a:ext uri="{FF2B5EF4-FFF2-40B4-BE49-F238E27FC236}">
                <a16:creationId xmlns:a16="http://schemas.microsoft.com/office/drawing/2014/main" id="{1F320491-6A7C-4E90-9D91-3E041C2FF760}"/>
              </a:ext>
            </a:extLst>
          </p:cNvPr>
          <p:cNvCxnSpPr>
            <a:cxnSpLocks/>
          </p:cNvCxnSpPr>
          <p:nvPr/>
        </p:nvCxnSpPr>
        <p:spPr>
          <a:xfrm>
            <a:off x="5240943" y="5978478"/>
            <a:ext cx="434423" cy="0"/>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B67B486-553F-4D67-8C92-B1B12A3F9657}"/>
              </a:ext>
            </a:extLst>
          </p:cNvPr>
          <p:cNvSpPr/>
          <p:nvPr/>
        </p:nvSpPr>
        <p:spPr>
          <a:xfrm>
            <a:off x="5761077" y="5390916"/>
            <a:ext cx="2041474" cy="993913"/>
          </a:xfrm>
          <a:prstGeom prst="rect">
            <a:avLst/>
          </a:prstGeom>
          <a:solidFill>
            <a:srgbClr val="002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27" name="ZoneTexte 57">
            <a:extLst>
              <a:ext uri="{FF2B5EF4-FFF2-40B4-BE49-F238E27FC236}">
                <a16:creationId xmlns:a16="http://schemas.microsoft.com/office/drawing/2014/main" id="{2FA09734-0B6F-47EB-AE0C-9D4F5D4E47E6}"/>
              </a:ext>
            </a:extLst>
          </p:cNvPr>
          <p:cNvSpPr txBox="1"/>
          <p:nvPr/>
        </p:nvSpPr>
        <p:spPr>
          <a:xfrm>
            <a:off x="5650132" y="5550840"/>
            <a:ext cx="2246697" cy="707886"/>
          </a:xfrm>
          <a:prstGeom prst="rect">
            <a:avLst/>
          </a:prstGeom>
          <a:noFill/>
        </p:spPr>
        <p:txBody>
          <a:bodyPr wrap="square" rtlCol="0">
            <a:spAutoFit/>
          </a:bodyPr>
          <a:lstStyle/>
          <a:p>
            <a:pPr algn="ctr"/>
            <a:r>
              <a:rPr lang="fr-FR" sz="2000" b="1" dirty="0">
                <a:solidFill>
                  <a:schemeClr val="bg1"/>
                </a:solidFill>
                <a:latin typeface="Nirmala UI" panose="020B0502040204020203" pitchFamily="34" charset="0"/>
                <a:cs typeface="Nirmala UI" panose="020B0502040204020203" pitchFamily="34" charset="0"/>
              </a:rPr>
              <a:t>Evaluation de la solution </a:t>
            </a:r>
          </a:p>
        </p:txBody>
      </p:sp>
      <p:cxnSp>
        <p:nvCxnSpPr>
          <p:cNvPr id="28" name="Connecteur droit avec flèche 58">
            <a:extLst>
              <a:ext uri="{FF2B5EF4-FFF2-40B4-BE49-F238E27FC236}">
                <a16:creationId xmlns:a16="http://schemas.microsoft.com/office/drawing/2014/main" id="{A0118D6C-07CF-4539-B54A-1DE081089C60}"/>
              </a:ext>
            </a:extLst>
          </p:cNvPr>
          <p:cNvCxnSpPr>
            <a:cxnSpLocks/>
          </p:cNvCxnSpPr>
          <p:nvPr/>
        </p:nvCxnSpPr>
        <p:spPr>
          <a:xfrm flipV="1">
            <a:off x="7977087" y="4368011"/>
            <a:ext cx="1433317" cy="1616447"/>
          </a:xfrm>
          <a:prstGeom prst="straightConnector1">
            <a:avLst/>
          </a:prstGeom>
          <a:ln w="38100">
            <a:solidFill>
              <a:srgbClr val="00809E"/>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60">
            <a:extLst>
              <a:ext uri="{FF2B5EF4-FFF2-40B4-BE49-F238E27FC236}">
                <a16:creationId xmlns:a16="http://schemas.microsoft.com/office/drawing/2014/main" id="{B94EC930-B689-470D-B590-A08CECE6B907}"/>
              </a:ext>
            </a:extLst>
          </p:cNvPr>
          <p:cNvSpPr txBox="1"/>
          <p:nvPr/>
        </p:nvSpPr>
        <p:spPr>
          <a:xfrm>
            <a:off x="1795344" y="6335019"/>
            <a:ext cx="2438400" cy="584775"/>
          </a:xfrm>
          <a:prstGeom prst="rect">
            <a:avLst/>
          </a:prstGeom>
          <a:noFill/>
        </p:spPr>
        <p:txBody>
          <a:bodyPr wrap="square" rtlCol="0">
            <a:spAutoFit/>
          </a:bodyPr>
          <a:lstStyle/>
          <a:p>
            <a:r>
              <a:rPr lang="fr-FR" sz="3200" b="1" dirty="0">
                <a:latin typeface="Nirmala UI" panose="020B0502040204020203" pitchFamily="34" charset="0"/>
                <a:cs typeface="Nirmala UI" panose="020B0502040204020203" pitchFamily="34" charset="0"/>
              </a:rPr>
              <a:t>………</a:t>
            </a:r>
          </a:p>
        </p:txBody>
      </p:sp>
      <p:sp>
        <p:nvSpPr>
          <p:cNvPr id="30" name="ZoneTexte 61">
            <a:extLst>
              <a:ext uri="{FF2B5EF4-FFF2-40B4-BE49-F238E27FC236}">
                <a16:creationId xmlns:a16="http://schemas.microsoft.com/office/drawing/2014/main" id="{3749117E-963B-474C-85C5-70F293A15F72}"/>
              </a:ext>
            </a:extLst>
          </p:cNvPr>
          <p:cNvSpPr txBox="1"/>
          <p:nvPr/>
        </p:nvSpPr>
        <p:spPr>
          <a:xfrm>
            <a:off x="6000995" y="6277443"/>
            <a:ext cx="2438400" cy="584775"/>
          </a:xfrm>
          <a:prstGeom prst="rect">
            <a:avLst/>
          </a:prstGeom>
          <a:noFill/>
        </p:spPr>
        <p:txBody>
          <a:bodyPr wrap="square" rtlCol="0">
            <a:spAutoFit/>
          </a:bodyPr>
          <a:lstStyle/>
          <a:p>
            <a:r>
              <a:rPr lang="fr-FR" sz="3200" b="1" dirty="0">
                <a:latin typeface="Nirmala UI" panose="020B0502040204020203" pitchFamily="34" charset="0"/>
                <a:cs typeface="Nirmala UI" panose="020B0502040204020203" pitchFamily="34" charset="0"/>
              </a:rPr>
              <a:t>………</a:t>
            </a:r>
          </a:p>
        </p:txBody>
      </p:sp>
      <p:sp>
        <p:nvSpPr>
          <p:cNvPr id="31" name="ZoneTexte 62">
            <a:extLst>
              <a:ext uri="{FF2B5EF4-FFF2-40B4-BE49-F238E27FC236}">
                <a16:creationId xmlns:a16="http://schemas.microsoft.com/office/drawing/2014/main" id="{B2C23E75-FE65-4A85-B5B4-94DBB4DC8188}"/>
              </a:ext>
            </a:extLst>
          </p:cNvPr>
          <p:cNvSpPr txBox="1"/>
          <p:nvPr/>
        </p:nvSpPr>
        <p:spPr>
          <a:xfrm>
            <a:off x="8494044" y="5174064"/>
            <a:ext cx="2438400" cy="584775"/>
          </a:xfrm>
          <a:prstGeom prst="rect">
            <a:avLst/>
          </a:prstGeom>
          <a:noFill/>
        </p:spPr>
        <p:txBody>
          <a:bodyPr wrap="square" rtlCol="0">
            <a:spAutoFit/>
          </a:bodyPr>
          <a:lstStyle/>
          <a:p>
            <a:r>
              <a:rPr lang="fr-FR" sz="3200" b="1" dirty="0">
                <a:latin typeface="Nirmala UI" panose="020B0502040204020203" pitchFamily="34" charset="0"/>
                <a:cs typeface="Nirmala UI" panose="020B0502040204020203" pitchFamily="34" charset="0"/>
              </a:rPr>
              <a:t>………</a:t>
            </a:r>
          </a:p>
        </p:txBody>
      </p:sp>
      <p:grpSp>
        <p:nvGrpSpPr>
          <p:cNvPr id="33" name="Group 32">
            <a:extLst>
              <a:ext uri="{FF2B5EF4-FFF2-40B4-BE49-F238E27FC236}">
                <a16:creationId xmlns:a16="http://schemas.microsoft.com/office/drawing/2014/main" id="{B1196756-DC94-41BD-AA0D-F35A1602CA3D}"/>
              </a:ext>
            </a:extLst>
          </p:cNvPr>
          <p:cNvGrpSpPr/>
          <p:nvPr/>
        </p:nvGrpSpPr>
        <p:grpSpPr>
          <a:xfrm>
            <a:off x="-12879" y="-11627"/>
            <a:ext cx="12217758" cy="793617"/>
            <a:chOff x="-12879" y="-11627"/>
            <a:chExt cx="12217758" cy="793617"/>
          </a:xfrm>
        </p:grpSpPr>
        <p:grpSp>
          <p:nvGrpSpPr>
            <p:cNvPr id="34" name="Group 33">
              <a:extLst>
                <a:ext uri="{FF2B5EF4-FFF2-40B4-BE49-F238E27FC236}">
                  <a16:creationId xmlns:a16="http://schemas.microsoft.com/office/drawing/2014/main" id="{83146AA3-6996-4587-B263-197BEF598DDE}"/>
                </a:ext>
              </a:extLst>
            </p:cNvPr>
            <p:cNvGrpSpPr/>
            <p:nvPr/>
          </p:nvGrpSpPr>
          <p:grpSpPr>
            <a:xfrm>
              <a:off x="-12879" y="-11627"/>
              <a:ext cx="12217758" cy="793617"/>
              <a:chOff x="-12879" y="122772"/>
              <a:chExt cx="12217758" cy="793617"/>
            </a:xfrm>
          </p:grpSpPr>
          <p:grpSp>
            <p:nvGrpSpPr>
              <p:cNvPr id="36" name="Groupe 10">
                <a:extLst>
                  <a:ext uri="{FF2B5EF4-FFF2-40B4-BE49-F238E27FC236}">
                    <a16:creationId xmlns:a16="http://schemas.microsoft.com/office/drawing/2014/main" id="{0608C3FB-326C-4779-A8F5-D2549B5D1CDE}"/>
                  </a:ext>
                </a:extLst>
              </p:cNvPr>
              <p:cNvGrpSpPr/>
              <p:nvPr/>
            </p:nvGrpSpPr>
            <p:grpSpPr>
              <a:xfrm>
                <a:off x="-12879" y="287164"/>
                <a:ext cx="12217758" cy="509136"/>
                <a:chOff x="-25758" y="3593204"/>
                <a:chExt cx="12505386" cy="509136"/>
              </a:xfrm>
            </p:grpSpPr>
            <p:grpSp>
              <p:nvGrpSpPr>
                <p:cNvPr id="38" name="Groupe 7">
                  <a:extLst>
                    <a:ext uri="{FF2B5EF4-FFF2-40B4-BE49-F238E27FC236}">
                      <a16:creationId xmlns:a16="http://schemas.microsoft.com/office/drawing/2014/main" id="{2F8EE2EF-32A2-4762-88B6-C069F3E477C3}"/>
                    </a:ext>
                  </a:extLst>
                </p:cNvPr>
                <p:cNvGrpSpPr/>
                <p:nvPr/>
              </p:nvGrpSpPr>
              <p:grpSpPr>
                <a:xfrm>
                  <a:off x="-25758" y="3863662"/>
                  <a:ext cx="12505386" cy="0"/>
                  <a:chOff x="-25758" y="3863662"/>
                  <a:chExt cx="12505386" cy="0"/>
                </a:xfrm>
              </p:grpSpPr>
              <p:cxnSp>
                <p:nvCxnSpPr>
                  <p:cNvPr id="40" name="Connecteur droit 5">
                    <a:extLst>
                      <a:ext uri="{FF2B5EF4-FFF2-40B4-BE49-F238E27FC236}">
                        <a16:creationId xmlns:a16="http://schemas.microsoft.com/office/drawing/2014/main" id="{FC5B2FD6-8125-4B0F-9848-636FCE7163CF}"/>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41" name="Connecteur droit 4">
                    <a:extLst>
                      <a:ext uri="{FF2B5EF4-FFF2-40B4-BE49-F238E27FC236}">
                        <a16:creationId xmlns:a16="http://schemas.microsoft.com/office/drawing/2014/main" id="{061196F0-8173-416B-B85A-845268C1A6E6}"/>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39" name="Ellipse 8">
                  <a:extLst>
                    <a:ext uri="{FF2B5EF4-FFF2-40B4-BE49-F238E27FC236}">
                      <a16:creationId xmlns:a16="http://schemas.microsoft.com/office/drawing/2014/main" id="{38087BEE-233B-4A0F-8D27-01DEC0A0BEE2}"/>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37" name="Shape 61">
                <a:extLst>
                  <a:ext uri="{FF2B5EF4-FFF2-40B4-BE49-F238E27FC236}">
                    <a16:creationId xmlns:a16="http://schemas.microsoft.com/office/drawing/2014/main" id="{27D45CC5-C29C-4DF1-895A-55D12FBB064F}"/>
                  </a:ext>
                </a:extLst>
              </p:cNvPr>
              <p:cNvSpPr txBox="1">
                <a:spLocks/>
              </p:cNvSpPr>
              <p:nvPr/>
            </p:nvSpPr>
            <p:spPr>
              <a:xfrm>
                <a:off x="1285405" y="122772"/>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Conception:</a:t>
                </a:r>
              </a:p>
            </p:txBody>
          </p:sp>
        </p:grpSp>
        <p:pic>
          <p:nvPicPr>
            <p:cNvPr id="35" name="Picture 34">
              <a:extLst>
                <a:ext uri="{FF2B5EF4-FFF2-40B4-BE49-F238E27FC236}">
                  <a16:creationId xmlns:a16="http://schemas.microsoft.com/office/drawing/2014/main" id="{D598A504-EFEF-458E-A913-5B04CB2E7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7" y="188127"/>
              <a:ext cx="384101" cy="384101"/>
            </a:xfrm>
            <a:prstGeom prst="rect">
              <a:avLst/>
            </a:prstGeom>
          </p:spPr>
        </p:pic>
      </p:grpSp>
      <p:sp>
        <p:nvSpPr>
          <p:cNvPr id="45" name="Ellipse 8">
            <a:extLst>
              <a:ext uri="{FF2B5EF4-FFF2-40B4-BE49-F238E27FC236}">
                <a16:creationId xmlns:a16="http://schemas.microsoft.com/office/drawing/2014/main" id="{AC4A15AD-425E-4A17-83C8-167CC5A10B19}"/>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25</a:t>
            </a:r>
          </a:p>
        </p:txBody>
      </p:sp>
    </p:spTree>
    <p:extLst>
      <p:ext uri="{BB962C8B-B14F-4D97-AF65-F5344CB8AC3E}">
        <p14:creationId xmlns:p14="http://schemas.microsoft.com/office/powerpoint/2010/main" val="21662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7" grpId="0" animBg="1"/>
      <p:bldP spid="18" grpId="0"/>
      <p:bldP spid="26" grpId="0" animBg="1"/>
      <p:bldP spid="27" grpId="0"/>
      <p:bldP spid="29" grpId="0"/>
      <p:bldP spid="30"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9">
            <a:extLst>
              <a:ext uri="{FF2B5EF4-FFF2-40B4-BE49-F238E27FC236}">
                <a16:creationId xmlns:a16="http://schemas.microsoft.com/office/drawing/2014/main" id="{B87B2F8B-C157-4133-956E-553508D332A0}"/>
              </a:ext>
            </a:extLst>
          </p:cNvPr>
          <p:cNvSpPr txBox="1"/>
          <p:nvPr/>
        </p:nvSpPr>
        <p:spPr>
          <a:xfrm>
            <a:off x="178083" y="160347"/>
            <a:ext cx="2102319" cy="400110"/>
          </a:xfrm>
          <a:prstGeom prst="rect">
            <a:avLst/>
          </a:prstGeom>
          <a:solidFill>
            <a:srgbClr val="00809E"/>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2000" b="1" dirty="0" err="1">
                <a:solidFill>
                  <a:schemeClr val="bg1"/>
                </a:solidFill>
                <a:latin typeface="Nirmala UI" panose="020B0502040204020203" pitchFamily="34" charset="0"/>
                <a:cs typeface="Nirmala UI" panose="020B0502040204020203" pitchFamily="34" charset="0"/>
              </a:rPr>
              <a:t>Multivues</a:t>
            </a:r>
            <a:r>
              <a:rPr lang="fr-FR" sz="2000" b="1" dirty="0">
                <a:solidFill>
                  <a:schemeClr val="bg1"/>
                </a:solidFill>
                <a:latin typeface="Nirmala UI" panose="020B0502040204020203" pitchFamily="34" charset="0"/>
                <a:cs typeface="Nirmala UI" panose="020B0502040204020203" pitchFamily="34" charset="0"/>
              </a:rPr>
              <a:t> K-NN</a:t>
            </a:r>
          </a:p>
        </p:txBody>
      </p:sp>
      <p:grpSp>
        <p:nvGrpSpPr>
          <p:cNvPr id="49" name="Group 48">
            <a:extLst>
              <a:ext uri="{FF2B5EF4-FFF2-40B4-BE49-F238E27FC236}">
                <a16:creationId xmlns:a16="http://schemas.microsoft.com/office/drawing/2014/main" id="{E1191DDD-6101-44BC-AC53-CB69978B3C52}"/>
              </a:ext>
            </a:extLst>
          </p:cNvPr>
          <p:cNvGrpSpPr/>
          <p:nvPr/>
        </p:nvGrpSpPr>
        <p:grpSpPr>
          <a:xfrm>
            <a:off x="1029855" y="1636990"/>
            <a:ext cx="1098688" cy="733499"/>
            <a:chOff x="1029855" y="1636990"/>
            <a:chExt cx="1098688" cy="733499"/>
          </a:xfrm>
        </p:grpSpPr>
        <p:pic>
          <p:nvPicPr>
            <p:cNvPr id="7" name="Google Shape;791;p63">
              <a:extLst>
                <a:ext uri="{FF2B5EF4-FFF2-40B4-BE49-F238E27FC236}">
                  <a16:creationId xmlns:a16="http://schemas.microsoft.com/office/drawing/2014/main" id="{86377144-01D3-4A4D-9E5C-6DA95559885D}"/>
                </a:ext>
              </a:extLst>
            </p:cNvPr>
            <p:cNvPicPr preferRelativeResize="0"/>
            <p:nvPr/>
          </p:nvPicPr>
          <p:blipFill>
            <a:blip r:embed="rId3">
              <a:alphaModFix/>
            </a:blip>
            <a:stretch>
              <a:fillRect/>
            </a:stretch>
          </p:blipFill>
          <p:spPr>
            <a:xfrm>
              <a:off x="1029855" y="1636990"/>
              <a:ext cx="889633" cy="733499"/>
            </a:xfrm>
            <a:prstGeom prst="rect">
              <a:avLst/>
            </a:prstGeom>
            <a:noFill/>
            <a:ln>
              <a:noFill/>
            </a:ln>
          </p:spPr>
        </p:pic>
        <p:sp>
          <p:nvSpPr>
            <p:cNvPr id="8" name="ZoneTexte 21">
              <a:extLst>
                <a:ext uri="{FF2B5EF4-FFF2-40B4-BE49-F238E27FC236}">
                  <a16:creationId xmlns:a16="http://schemas.microsoft.com/office/drawing/2014/main" id="{3078CDCD-A67B-43E9-A5B6-3E8C277AC982}"/>
                </a:ext>
              </a:extLst>
            </p:cNvPr>
            <p:cNvSpPr txBox="1"/>
            <p:nvPr/>
          </p:nvSpPr>
          <p:spPr>
            <a:xfrm>
              <a:off x="1238911" y="1677908"/>
              <a:ext cx="889632" cy="338554"/>
            </a:xfrm>
            <a:prstGeom prst="rect">
              <a:avLst/>
            </a:prstGeom>
            <a:noFill/>
          </p:spPr>
          <p:txBody>
            <a:bodyPr wrap="square" rtlCol="0">
              <a:spAutoFit/>
            </a:bodyPr>
            <a:lstStyle/>
            <a:p>
              <a:r>
                <a:rPr lang="fr-FR" sz="1600" b="1" dirty="0">
                  <a:solidFill>
                    <a:schemeClr val="accent6">
                      <a:lumMod val="60000"/>
                      <a:lumOff val="40000"/>
                    </a:schemeClr>
                  </a:solidFill>
                  <a:latin typeface="Nirmala UI" panose="020B0502040204020203" pitchFamily="34" charset="0"/>
                  <a:cs typeface="Nirmala UI" panose="020B0502040204020203" pitchFamily="34" charset="0"/>
                </a:rPr>
                <a:t>U1</a:t>
              </a:r>
            </a:p>
          </p:txBody>
        </p:sp>
      </p:grpSp>
      <p:sp>
        <p:nvSpPr>
          <p:cNvPr id="9" name="ZoneTexte 22">
            <a:extLst>
              <a:ext uri="{FF2B5EF4-FFF2-40B4-BE49-F238E27FC236}">
                <a16:creationId xmlns:a16="http://schemas.microsoft.com/office/drawing/2014/main" id="{757CD46D-58B1-47B2-A3EE-62E84DC3E30D}"/>
              </a:ext>
            </a:extLst>
          </p:cNvPr>
          <p:cNvSpPr txBox="1"/>
          <p:nvPr/>
        </p:nvSpPr>
        <p:spPr>
          <a:xfrm>
            <a:off x="9370235" y="45902"/>
            <a:ext cx="3790950" cy="523220"/>
          </a:xfrm>
          <a:prstGeom prst="rect">
            <a:avLst/>
          </a:prstGeom>
          <a:noFill/>
        </p:spPr>
        <p:txBody>
          <a:bodyPr wrap="square" rtlCol="0">
            <a:spAutoFit/>
          </a:bodyPr>
          <a:lstStyle/>
          <a:p>
            <a:r>
              <a:rPr lang="fr-FR" sz="2800" b="1" dirty="0">
                <a:latin typeface="Nirmala UI" panose="020B0502040204020203" pitchFamily="34" charset="0"/>
                <a:cs typeface="Nirmala UI" panose="020B0502040204020203" pitchFamily="34" charset="0"/>
              </a:rPr>
              <a:t>Exemple: K= 2</a:t>
            </a:r>
          </a:p>
        </p:txBody>
      </p:sp>
      <p:grpSp>
        <p:nvGrpSpPr>
          <p:cNvPr id="50" name="Group 49">
            <a:extLst>
              <a:ext uri="{FF2B5EF4-FFF2-40B4-BE49-F238E27FC236}">
                <a16:creationId xmlns:a16="http://schemas.microsoft.com/office/drawing/2014/main" id="{CA45D4DD-9918-42C7-BEDB-7966562D1847}"/>
              </a:ext>
            </a:extLst>
          </p:cNvPr>
          <p:cNvGrpSpPr/>
          <p:nvPr/>
        </p:nvGrpSpPr>
        <p:grpSpPr>
          <a:xfrm>
            <a:off x="1982025" y="2355981"/>
            <a:ext cx="1098688" cy="733499"/>
            <a:chOff x="1982025" y="2355981"/>
            <a:chExt cx="1098688" cy="733499"/>
          </a:xfrm>
        </p:grpSpPr>
        <p:pic>
          <p:nvPicPr>
            <p:cNvPr id="10" name="Google Shape;791;p63">
              <a:extLst>
                <a:ext uri="{FF2B5EF4-FFF2-40B4-BE49-F238E27FC236}">
                  <a16:creationId xmlns:a16="http://schemas.microsoft.com/office/drawing/2014/main" id="{46970097-129C-476B-8497-B2DDCD0CDF14}"/>
                </a:ext>
              </a:extLst>
            </p:cNvPr>
            <p:cNvPicPr preferRelativeResize="0"/>
            <p:nvPr/>
          </p:nvPicPr>
          <p:blipFill>
            <a:blip r:embed="rId3">
              <a:alphaModFix/>
            </a:blip>
            <a:stretch>
              <a:fillRect/>
            </a:stretch>
          </p:blipFill>
          <p:spPr>
            <a:xfrm>
              <a:off x="1982025" y="2355981"/>
              <a:ext cx="889633" cy="733499"/>
            </a:xfrm>
            <a:prstGeom prst="rect">
              <a:avLst/>
            </a:prstGeom>
            <a:noFill/>
            <a:ln>
              <a:noFill/>
            </a:ln>
          </p:spPr>
        </p:pic>
        <p:sp>
          <p:nvSpPr>
            <p:cNvPr id="11" name="ZoneTexte 25">
              <a:extLst>
                <a:ext uri="{FF2B5EF4-FFF2-40B4-BE49-F238E27FC236}">
                  <a16:creationId xmlns:a16="http://schemas.microsoft.com/office/drawing/2014/main" id="{10517397-5704-40A8-A01F-93438FF44CEA}"/>
                </a:ext>
              </a:extLst>
            </p:cNvPr>
            <p:cNvSpPr txBox="1"/>
            <p:nvPr/>
          </p:nvSpPr>
          <p:spPr>
            <a:xfrm>
              <a:off x="2191081" y="2396899"/>
              <a:ext cx="889632" cy="338554"/>
            </a:xfrm>
            <a:prstGeom prst="rect">
              <a:avLst/>
            </a:prstGeom>
            <a:noFill/>
          </p:spPr>
          <p:txBody>
            <a:bodyPr wrap="square" rtlCol="0">
              <a:spAutoFit/>
            </a:bodyPr>
            <a:lstStyle/>
            <a:p>
              <a:r>
                <a:rPr lang="fr-FR" sz="1600" b="1" dirty="0">
                  <a:solidFill>
                    <a:srgbClr val="FF0000"/>
                  </a:solidFill>
                  <a:latin typeface="Nirmala UI" panose="020B0502040204020203" pitchFamily="34" charset="0"/>
                  <a:cs typeface="Nirmala UI" panose="020B0502040204020203" pitchFamily="34" charset="0"/>
                </a:rPr>
                <a:t>U2</a:t>
              </a:r>
            </a:p>
          </p:txBody>
        </p:sp>
      </p:grpSp>
      <p:grpSp>
        <p:nvGrpSpPr>
          <p:cNvPr id="51" name="Group 50">
            <a:extLst>
              <a:ext uri="{FF2B5EF4-FFF2-40B4-BE49-F238E27FC236}">
                <a16:creationId xmlns:a16="http://schemas.microsoft.com/office/drawing/2014/main" id="{12EAD6AC-0752-40EB-A0B4-286F0AA4B720}"/>
              </a:ext>
            </a:extLst>
          </p:cNvPr>
          <p:cNvGrpSpPr/>
          <p:nvPr/>
        </p:nvGrpSpPr>
        <p:grpSpPr>
          <a:xfrm>
            <a:off x="2564685" y="3635746"/>
            <a:ext cx="1098688" cy="733499"/>
            <a:chOff x="2564685" y="3635746"/>
            <a:chExt cx="1098688" cy="733499"/>
          </a:xfrm>
        </p:grpSpPr>
        <p:pic>
          <p:nvPicPr>
            <p:cNvPr id="12" name="Google Shape;791;p63">
              <a:extLst>
                <a:ext uri="{FF2B5EF4-FFF2-40B4-BE49-F238E27FC236}">
                  <a16:creationId xmlns:a16="http://schemas.microsoft.com/office/drawing/2014/main" id="{53FACC10-C57F-4E1F-87AE-734FC688F452}"/>
                </a:ext>
              </a:extLst>
            </p:cNvPr>
            <p:cNvPicPr preferRelativeResize="0"/>
            <p:nvPr/>
          </p:nvPicPr>
          <p:blipFill>
            <a:blip r:embed="rId3">
              <a:alphaModFix/>
            </a:blip>
            <a:stretch>
              <a:fillRect/>
            </a:stretch>
          </p:blipFill>
          <p:spPr>
            <a:xfrm>
              <a:off x="2564685" y="3635746"/>
              <a:ext cx="889633" cy="733499"/>
            </a:xfrm>
            <a:prstGeom prst="rect">
              <a:avLst/>
            </a:prstGeom>
            <a:noFill/>
            <a:ln>
              <a:noFill/>
            </a:ln>
          </p:spPr>
        </p:pic>
        <p:sp>
          <p:nvSpPr>
            <p:cNvPr id="13" name="ZoneTexte 27">
              <a:extLst>
                <a:ext uri="{FF2B5EF4-FFF2-40B4-BE49-F238E27FC236}">
                  <a16:creationId xmlns:a16="http://schemas.microsoft.com/office/drawing/2014/main" id="{A302EE9B-034A-4F75-9C8D-58C318DFAE60}"/>
                </a:ext>
              </a:extLst>
            </p:cNvPr>
            <p:cNvSpPr txBox="1"/>
            <p:nvPr/>
          </p:nvSpPr>
          <p:spPr>
            <a:xfrm>
              <a:off x="2773741" y="3676664"/>
              <a:ext cx="889632" cy="338554"/>
            </a:xfrm>
            <a:prstGeom prst="rect">
              <a:avLst/>
            </a:prstGeom>
            <a:noFill/>
          </p:spPr>
          <p:txBody>
            <a:bodyPr wrap="square" rtlCol="0">
              <a:spAutoFit/>
            </a:bodyPr>
            <a:lstStyle/>
            <a:p>
              <a:r>
                <a:rPr lang="fr-FR" sz="1600" b="1" dirty="0">
                  <a:solidFill>
                    <a:schemeClr val="accent6">
                      <a:lumMod val="60000"/>
                      <a:lumOff val="40000"/>
                    </a:schemeClr>
                  </a:solidFill>
                  <a:latin typeface="Nirmala UI" panose="020B0502040204020203" pitchFamily="34" charset="0"/>
                  <a:cs typeface="Nirmala UI" panose="020B0502040204020203" pitchFamily="34" charset="0"/>
                </a:rPr>
                <a:t>U5</a:t>
              </a:r>
            </a:p>
          </p:txBody>
        </p:sp>
      </p:grpSp>
      <p:grpSp>
        <p:nvGrpSpPr>
          <p:cNvPr id="52" name="Group 51">
            <a:extLst>
              <a:ext uri="{FF2B5EF4-FFF2-40B4-BE49-F238E27FC236}">
                <a16:creationId xmlns:a16="http://schemas.microsoft.com/office/drawing/2014/main" id="{8515A277-2109-4D37-82B7-5763EBDAB5C6}"/>
              </a:ext>
            </a:extLst>
          </p:cNvPr>
          <p:cNvGrpSpPr/>
          <p:nvPr/>
        </p:nvGrpSpPr>
        <p:grpSpPr>
          <a:xfrm>
            <a:off x="4224084" y="3062250"/>
            <a:ext cx="1098688" cy="733499"/>
            <a:chOff x="4224084" y="3062250"/>
            <a:chExt cx="1098688" cy="733499"/>
          </a:xfrm>
        </p:grpSpPr>
        <p:pic>
          <p:nvPicPr>
            <p:cNvPr id="14" name="Google Shape;791;p63">
              <a:extLst>
                <a:ext uri="{FF2B5EF4-FFF2-40B4-BE49-F238E27FC236}">
                  <a16:creationId xmlns:a16="http://schemas.microsoft.com/office/drawing/2014/main" id="{7D2DC38C-3055-40D1-A845-77A564DA39D0}"/>
                </a:ext>
              </a:extLst>
            </p:cNvPr>
            <p:cNvPicPr preferRelativeResize="0"/>
            <p:nvPr/>
          </p:nvPicPr>
          <p:blipFill>
            <a:blip r:embed="rId3">
              <a:alphaModFix/>
            </a:blip>
            <a:stretch>
              <a:fillRect/>
            </a:stretch>
          </p:blipFill>
          <p:spPr>
            <a:xfrm>
              <a:off x="4224084" y="3062250"/>
              <a:ext cx="889633" cy="733499"/>
            </a:xfrm>
            <a:prstGeom prst="rect">
              <a:avLst/>
            </a:prstGeom>
            <a:noFill/>
            <a:ln>
              <a:noFill/>
            </a:ln>
          </p:spPr>
        </p:pic>
        <p:sp>
          <p:nvSpPr>
            <p:cNvPr id="15" name="ZoneTexte 29">
              <a:extLst>
                <a:ext uri="{FF2B5EF4-FFF2-40B4-BE49-F238E27FC236}">
                  <a16:creationId xmlns:a16="http://schemas.microsoft.com/office/drawing/2014/main" id="{AB25064F-0EA8-4B31-AC49-D518C27393B7}"/>
                </a:ext>
              </a:extLst>
            </p:cNvPr>
            <p:cNvSpPr txBox="1"/>
            <p:nvPr/>
          </p:nvSpPr>
          <p:spPr>
            <a:xfrm>
              <a:off x="4433140" y="3103168"/>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U4</a:t>
              </a:r>
            </a:p>
          </p:txBody>
        </p:sp>
      </p:grpSp>
      <p:grpSp>
        <p:nvGrpSpPr>
          <p:cNvPr id="53" name="Group 52">
            <a:extLst>
              <a:ext uri="{FF2B5EF4-FFF2-40B4-BE49-F238E27FC236}">
                <a16:creationId xmlns:a16="http://schemas.microsoft.com/office/drawing/2014/main" id="{0BC2DFB9-C1BD-49BE-B125-E5364AD16154}"/>
              </a:ext>
            </a:extLst>
          </p:cNvPr>
          <p:cNvGrpSpPr/>
          <p:nvPr/>
        </p:nvGrpSpPr>
        <p:grpSpPr>
          <a:xfrm>
            <a:off x="4433140" y="4232748"/>
            <a:ext cx="1098688" cy="733499"/>
            <a:chOff x="4433140" y="4232748"/>
            <a:chExt cx="1098688" cy="733499"/>
          </a:xfrm>
        </p:grpSpPr>
        <p:pic>
          <p:nvPicPr>
            <p:cNvPr id="16" name="Google Shape;791;p63">
              <a:extLst>
                <a:ext uri="{FF2B5EF4-FFF2-40B4-BE49-F238E27FC236}">
                  <a16:creationId xmlns:a16="http://schemas.microsoft.com/office/drawing/2014/main" id="{B3F173FF-0AFD-43C0-9C4E-173B72AAB9F4}"/>
                </a:ext>
              </a:extLst>
            </p:cNvPr>
            <p:cNvPicPr preferRelativeResize="0"/>
            <p:nvPr/>
          </p:nvPicPr>
          <p:blipFill>
            <a:blip r:embed="rId3">
              <a:alphaModFix/>
            </a:blip>
            <a:stretch>
              <a:fillRect/>
            </a:stretch>
          </p:blipFill>
          <p:spPr>
            <a:xfrm>
              <a:off x="4433140" y="4232748"/>
              <a:ext cx="889633" cy="733499"/>
            </a:xfrm>
            <a:prstGeom prst="rect">
              <a:avLst/>
            </a:prstGeom>
            <a:noFill/>
            <a:ln>
              <a:noFill/>
            </a:ln>
          </p:spPr>
        </p:pic>
        <p:sp>
          <p:nvSpPr>
            <p:cNvPr id="17" name="ZoneTexte 31">
              <a:extLst>
                <a:ext uri="{FF2B5EF4-FFF2-40B4-BE49-F238E27FC236}">
                  <a16:creationId xmlns:a16="http://schemas.microsoft.com/office/drawing/2014/main" id="{BD6ECE4D-A697-4C6F-84BA-85C8EA00214C}"/>
                </a:ext>
              </a:extLst>
            </p:cNvPr>
            <p:cNvSpPr txBox="1"/>
            <p:nvPr/>
          </p:nvSpPr>
          <p:spPr>
            <a:xfrm>
              <a:off x="4642196" y="4273666"/>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U3</a:t>
              </a:r>
            </a:p>
          </p:txBody>
        </p:sp>
      </p:grpSp>
      <p:cxnSp>
        <p:nvCxnSpPr>
          <p:cNvPr id="18" name="Connecteur droit 33">
            <a:extLst>
              <a:ext uri="{FF2B5EF4-FFF2-40B4-BE49-F238E27FC236}">
                <a16:creationId xmlns:a16="http://schemas.microsoft.com/office/drawing/2014/main" id="{A15EC646-6051-4CB5-98B2-21B99D95B20D}"/>
              </a:ext>
            </a:extLst>
          </p:cNvPr>
          <p:cNvCxnSpPr>
            <a:cxnSpLocks/>
          </p:cNvCxnSpPr>
          <p:nvPr/>
        </p:nvCxnSpPr>
        <p:spPr>
          <a:xfrm>
            <a:off x="5961676" y="593813"/>
            <a:ext cx="0" cy="61001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C57897A-C49E-4258-AD3A-EAAE6B19AFEB}"/>
              </a:ext>
            </a:extLst>
          </p:cNvPr>
          <p:cNvGrpSpPr/>
          <p:nvPr/>
        </p:nvGrpSpPr>
        <p:grpSpPr>
          <a:xfrm>
            <a:off x="6736247" y="823349"/>
            <a:ext cx="5117991" cy="5902537"/>
            <a:chOff x="6736247" y="823349"/>
            <a:chExt cx="5117991" cy="5902537"/>
          </a:xfrm>
        </p:grpSpPr>
        <p:sp>
          <p:nvSpPr>
            <p:cNvPr id="20" name="Rectangle 19">
              <a:extLst>
                <a:ext uri="{FF2B5EF4-FFF2-40B4-BE49-F238E27FC236}">
                  <a16:creationId xmlns:a16="http://schemas.microsoft.com/office/drawing/2014/main" id="{EAB2C8DC-7321-45AA-996E-21CEEFDF34E0}"/>
                </a:ext>
              </a:extLst>
            </p:cNvPr>
            <p:cNvSpPr/>
            <p:nvPr/>
          </p:nvSpPr>
          <p:spPr>
            <a:xfrm>
              <a:off x="7518954" y="6018000"/>
              <a:ext cx="3552576" cy="707886"/>
            </a:xfrm>
            <a:prstGeom prst="rect">
              <a:avLst/>
            </a:prstGeom>
          </p:spPr>
          <p:txBody>
            <a:bodyPr wrap="none">
              <a:spAutoFit/>
            </a:bodyPr>
            <a:lstStyle/>
            <a:p>
              <a:r>
                <a:rPr lang="fr-FR" sz="2000" b="1" dirty="0">
                  <a:latin typeface="Nirmala UI" panose="020B0502040204020203" pitchFamily="34" charset="0"/>
                  <a:cs typeface="Nirmala UI" panose="020B0502040204020203" pitchFamily="34" charset="0"/>
                </a:rPr>
                <a:t>Selon la matrice de distance</a:t>
              </a:r>
            </a:p>
            <a:p>
              <a:r>
                <a:rPr lang="fr-FR" sz="2000" b="1" dirty="0">
                  <a:latin typeface="Nirmala UI" panose="020B0502040204020203" pitchFamily="34" charset="0"/>
                  <a:cs typeface="Nirmala UI" panose="020B0502040204020203" pitchFamily="34" charset="0"/>
                </a:rPr>
                <a:t> du filtrage sémantique</a:t>
              </a:r>
            </a:p>
          </p:txBody>
        </p:sp>
        <p:sp>
          <p:nvSpPr>
            <p:cNvPr id="22" name="ZoneTexte 37">
              <a:extLst>
                <a:ext uri="{FF2B5EF4-FFF2-40B4-BE49-F238E27FC236}">
                  <a16:creationId xmlns:a16="http://schemas.microsoft.com/office/drawing/2014/main" id="{C88BAA1C-B56A-4174-AC0A-2EDDC904C390}"/>
                </a:ext>
              </a:extLst>
            </p:cNvPr>
            <p:cNvSpPr txBox="1"/>
            <p:nvPr/>
          </p:nvSpPr>
          <p:spPr>
            <a:xfrm>
              <a:off x="6736247" y="823349"/>
              <a:ext cx="5117991" cy="338554"/>
            </a:xfrm>
            <a:prstGeom prst="rect">
              <a:avLst/>
            </a:prstGeom>
            <a:noFill/>
          </p:spPr>
          <p:txBody>
            <a:bodyPr wrap="square" rtlCol="0">
              <a:spAutoFit/>
            </a:bodyPr>
            <a:lstStyle/>
            <a:p>
              <a:r>
                <a:rPr lang="fr-FR" sz="1600" b="1" dirty="0">
                  <a:latin typeface="Nirmala UI" panose="020B0502040204020203" pitchFamily="34" charset="0"/>
                  <a:cs typeface="Nirmala UI" panose="020B0502040204020203" pitchFamily="34" charset="0"/>
                </a:rPr>
                <a:t>U5 et U3 sont les 2 plus proches voisins de U2</a:t>
              </a:r>
            </a:p>
          </p:txBody>
        </p:sp>
        <p:sp>
          <p:nvSpPr>
            <p:cNvPr id="25" name="Ellipse 40">
              <a:extLst>
                <a:ext uri="{FF2B5EF4-FFF2-40B4-BE49-F238E27FC236}">
                  <a16:creationId xmlns:a16="http://schemas.microsoft.com/office/drawing/2014/main" id="{463F97D4-E56F-4AB7-A67D-6D007B8D1B4A}"/>
                </a:ext>
              </a:extLst>
            </p:cNvPr>
            <p:cNvSpPr/>
            <p:nvPr/>
          </p:nvSpPr>
          <p:spPr>
            <a:xfrm>
              <a:off x="6935973" y="1389282"/>
              <a:ext cx="2324100" cy="208063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grpSp>
      <p:grpSp>
        <p:nvGrpSpPr>
          <p:cNvPr id="57" name="Group 56">
            <a:extLst>
              <a:ext uri="{FF2B5EF4-FFF2-40B4-BE49-F238E27FC236}">
                <a16:creationId xmlns:a16="http://schemas.microsoft.com/office/drawing/2014/main" id="{812BE626-7DB5-454E-8969-E54BF53085FD}"/>
              </a:ext>
            </a:extLst>
          </p:cNvPr>
          <p:cNvGrpSpPr/>
          <p:nvPr/>
        </p:nvGrpSpPr>
        <p:grpSpPr>
          <a:xfrm>
            <a:off x="8753318" y="3978373"/>
            <a:ext cx="1112186" cy="733499"/>
            <a:chOff x="8753318" y="3978373"/>
            <a:chExt cx="1112186" cy="733499"/>
          </a:xfrm>
        </p:grpSpPr>
        <p:pic>
          <p:nvPicPr>
            <p:cNvPr id="23" name="Google Shape;791;p63">
              <a:extLst>
                <a:ext uri="{FF2B5EF4-FFF2-40B4-BE49-F238E27FC236}">
                  <a16:creationId xmlns:a16="http://schemas.microsoft.com/office/drawing/2014/main" id="{09F285D1-1551-4C9C-839D-6BD0930CB967}"/>
                </a:ext>
              </a:extLst>
            </p:cNvPr>
            <p:cNvPicPr preferRelativeResize="0"/>
            <p:nvPr/>
          </p:nvPicPr>
          <p:blipFill>
            <a:blip r:embed="rId3">
              <a:alphaModFix/>
            </a:blip>
            <a:stretch>
              <a:fillRect/>
            </a:stretch>
          </p:blipFill>
          <p:spPr>
            <a:xfrm>
              <a:off x="8753318" y="3978373"/>
              <a:ext cx="889633" cy="733499"/>
            </a:xfrm>
            <a:prstGeom prst="rect">
              <a:avLst/>
            </a:prstGeom>
            <a:noFill/>
            <a:ln>
              <a:noFill/>
            </a:ln>
          </p:spPr>
        </p:pic>
        <p:sp>
          <p:nvSpPr>
            <p:cNvPr id="24" name="ZoneTexte 39">
              <a:extLst>
                <a:ext uri="{FF2B5EF4-FFF2-40B4-BE49-F238E27FC236}">
                  <a16:creationId xmlns:a16="http://schemas.microsoft.com/office/drawing/2014/main" id="{8227B787-3108-43B7-A1A2-C771B6018B92}"/>
                </a:ext>
              </a:extLst>
            </p:cNvPr>
            <p:cNvSpPr txBox="1"/>
            <p:nvPr/>
          </p:nvSpPr>
          <p:spPr>
            <a:xfrm>
              <a:off x="8975872" y="4030691"/>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U1</a:t>
              </a:r>
            </a:p>
          </p:txBody>
        </p:sp>
      </p:grpSp>
      <p:grpSp>
        <p:nvGrpSpPr>
          <p:cNvPr id="56" name="Group 55">
            <a:extLst>
              <a:ext uri="{FF2B5EF4-FFF2-40B4-BE49-F238E27FC236}">
                <a16:creationId xmlns:a16="http://schemas.microsoft.com/office/drawing/2014/main" id="{DEF35DA0-657C-4DE2-B541-33A51A2442C6}"/>
              </a:ext>
            </a:extLst>
          </p:cNvPr>
          <p:cNvGrpSpPr/>
          <p:nvPr/>
        </p:nvGrpSpPr>
        <p:grpSpPr>
          <a:xfrm>
            <a:off x="8134018" y="2396899"/>
            <a:ext cx="1098688" cy="733499"/>
            <a:chOff x="8134018" y="2396899"/>
            <a:chExt cx="1098688" cy="733499"/>
          </a:xfrm>
        </p:grpSpPr>
        <p:pic>
          <p:nvPicPr>
            <p:cNvPr id="26" name="Google Shape;791;p63">
              <a:extLst>
                <a:ext uri="{FF2B5EF4-FFF2-40B4-BE49-F238E27FC236}">
                  <a16:creationId xmlns:a16="http://schemas.microsoft.com/office/drawing/2014/main" id="{1B14A7C3-99D8-4BCC-9A24-D6B42676467F}"/>
                </a:ext>
              </a:extLst>
            </p:cNvPr>
            <p:cNvPicPr preferRelativeResize="0"/>
            <p:nvPr/>
          </p:nvPicPr>
          <p:blipFill>
            <a:blip r:embed="rId3">
              <a:alphaModFix/>
            </a:blip>
            <a:stretch>
              <a:fillRect/>
            </a:stretch>
          </p:blipFill>
          <p:spPr>
            <a:xfrm>
              <a:off x="8134018" y="2396899"/>
              <a:ext cx="889633" cy="733499"/>
            </a:xfrm>
            <a:prstGeom prst="rect">
              <a:avLst/>
            </a:prstGeom>
            <a:noFill/>
            <a:ln>
              <a:noFill/>
            </a:ln>
          </p:spPr>
        </p:pic>
        <p:sp>
          <p:nvSpPr>
            <p:cNvPr id="27" name="ZoneTexte 42">
              <a:extLst>
                <a:ext uri="{FF2B5EF4-FFF2-40B4-BE49-F238E27FC236}">
                  <a16:creationId xmlns:a16="http://schemas.microsoft.com/office/drawing/2014/main" id="{39F8D6BA-31BF-4D84-85CB-1B728B23C674}"/>
                </a:ext>
              </a:extLst>
            </p:cNvPr>
            <p:cNvSpPr txBox="1"/>
            <p:nvPr/>
          </p:nvSpPr>
          <p:spPr>
            <a:xfrm>
              <a:off x="8343074" y="2437817"/>
              <a:ext cx="889632" cy="338554"/>
            </a:xfrm>
            <a:prstGeom prst="rect">
              <a:avLst/>
            </a:prstGeom>
            <a:noFill/>
          </p:spPr>
          <p:txBody>
            <a:bodyPr wrap="square" rtlCol="0">
              <a:spAutoFit/>
            </a:bodyPr>
            <a:lstStyle/>
            <a:p>
              <a:r>
                <a:rPr lang="fr-FR" sz="1600" b="1" dirty="0">
                  <a:solidFill>
                    <a:srgbClr val="FF0000"/>
                  </a:solidFill>
                  <a:latin typeface="Nirmala UI" panose="020B0502040204020203" pitchFamily="34" charset="0"/>
                  <a:cs typeface="Nirmala UI" panose="020B0502040204020203" pitchFamily="34" charset="0"/>
                </a:rPr>
                <a:t>U2</a:t>
              </a:r>
            </a:p>
          </p:txBody>
        </p:sp>
      </p:grpSp>
      <p:grpSp>
        <p:nvGrpSpPr>
          <p:cNvPr id="54" name="Group 53">
            <a:extLst>
              <a:ext uri="{FF2B5EF4-FFF2-40B4-BE49-F238E27FC236}">
                <a16:creationId xmlns:a16="http://schemas.microsoft.com/office/drawing/2014/main" id="{F1E93C32-E6DB-4298-A846-842882352BA4}"/>
              </a:ext>
            </a:extLst>
          </p:cNvPr>
          <p:cNvGrpSpPr/>
          <p:nvPr/>
        </p:nvGrpSpPr>
        <p:grpSpPr>
          <a:xfrm>
            <a:off x="7387241" y="1558127"/>
            <a:ext cx="1113035" cy="733499"/>
            <a:chOff x="7387241" y="1558127"/>
            <a:chExt cx="1113035" cy="733499"/>
          </a:xfrm>
        </p:grpSpPr>
        <p:pic>
          <p:nvPicPr>
            <p:cNvPr id="28" name="Google Shape;791;p63">
              <a:extLst>
                <a:ext uri="{FF2B5EF4-FFF2-40B4-BE49-F238E27FC236}">
                  <a16:creationId xmlns:a16="http://schemas.microsoft.com/office/drawing/2014/main" id="{249BFABF-A1F5-43BB-A65B-F9C18660DA63}"/>
                </a:ext>
              </a:extLst>
            </p:cNvPr>
            <p:cNvPicPr preferRelativeResize="0"/>
            <p:nvPr/>
          </p:nvPicPr>
          <p:blipFill>
            <a:blip r:embed="rId3">
              <a:alphaModFix/>
            </a:blip>
            <a:stretch>
              <a:fillRect/>
            </a:stretch>
          </p:blipFill>
          <p:spPr>
            <a:xfrm>
              <a:off x="7387241" y="1558127"/>
              <a:ext cx="889633" cy="733499"/>
            </a:xfrm>
            <a:prstGeom prst="rect">
              <a:avLst/>
            </a:prstGeom>
            <a:noFill/>
            <a:ln>
              <a:noFill/>
            </a:ln>
          </p:spPr>
        </p:pic>
        <p:sp>
          <p:nvSpPr>
            <p:cNvPr id="29" name="ZoneTexte 44">
              <a:extLst>
                <a:ext uri="{FF2B5EF4-FFF2-40B4-BE49-F238E27FC236}">
                  <a16:creationId xmlns:a16="http://schemas.microsoft.com/office/drawing/2014/main" id="{39EA93BE-2CE4-4461-A042-2660B108EB41}"/>
                </a:ext>
              </a:extLst>
            </p:cNvPr>
            <p:cNvSpPr txBox="1"/>
            <p:nvPr/>
          </p:nvSpPr>
          <p:spPr>
            <a:xfrm>
              <a:off x="7610644" y="1614856"/>
              <a:ext cx="889632" cy="338554"/>
            </a:xfrm>
            <a:prstGeom prst="rect">
              <a:avLst/>
            </a:prstGeom>
            <a:noFill/>
          </p:spPr>
          <p:txBody>
            <a:bodyPr wrap="square" rtlCol="0">
              <a:spAutoFit/>
            </a:bodyPr>
            <a:lstStyle/>
            <a:p>
              <a:r>
                <a:rPr lang="fr-FR" sz="1600" b="1" dirty="0">
                  <a:solidFill>
                    <a:schemeClr val="accent6">
                      <a:lumMod val="60000"/>
                      <a:lumOff val="40000"/>
                    </a:schemeClr>
                  </a:solidFill>
                  <a:latin typeface="Nirmala UI" panose="020B0502040204020203" pitchFamily="34" charset="0"/>
                  <a:cs typeface="Nirmala UI" panose="020B0502040204020203" pitchFamily="34" charset="0"/>
                </a:rPr>
                <a:t>U5</a:t>
              </a:r>
            </a:p>
          </p:txBody>
        </p:sp>
      </p:grpSp>
      <p:grpSp>
        <p:nvGrpSpPr>
          <p:cNvPr id="58" name="Group 57">
            <a:extLst>
              <a:ext uri="{FF2B5EF4-FFF2-40B4-BE49-F238E27FC236}">
                <a16:creationId xmlns:a16="http://schemas.microsoft.com/office/drawing/2014/main" id="{FDE19530-07FF-4D33-A4C6-2671B4A783B6}"/>
              </a:ext>
            </a:extLst>
          </p:cNvPr>
          <p:cNvGrpSpPr/>
          <p:nvPr/>
        </p:nvGrpSpPr>
        <p:grpSpPr>
          <a:xfrm>
            <a:off x="10376077" y="3103168"/>
            <a:ext cx="1098688" cy="733499"/>
            <a:chOff x="10376077" y="3103168"/>
            <a:chExt cx="1098688" cy="733499"/>
          </a:xfrm>
        </p:grpSpPr>
        <p:pic>
          <p:nvPicPr>
            <p:cNvPr id="30" name="Google Shape;791;p63">
              <a:extLst>
                <a:ext uri="{FF2B5EF4-FFF2-40B4-BE49-F238E27FC236}">
                  <a16:creationId xmlns:a16="http://schemas.microsoft.com/office/drawing/2014/main" id="{1386B6AD-520D-46CE-819E-198BAB075329}"/>
                </a:ext>
              </a:extLst>
            </p:cNvPr>
            <p:cNvPicPr preferRelativeResize="0"/>
            <p:nvPr/>
          </p:nvPicPr>
          <p:blipFill>
            <a:blip r:embed="rId3">
              <a:alphaModFix/>
            </a:blip>
            <a:stretch>
              <a:fillRect/>
            </a:stretch>
          </p:blipFill>
          <p:spPr>
            <a:xfrm>
              <a:off x="10376077" y="3103168"/>
              <a:ext cx="889633" cy="733499"/>
            </a:xfrm>
            <a:prstGeom prst="rect">
              <a:avLst/>
            </a:prstGeom>
            <a:noFill/>
            <a:ln>
              <a:noFill/>
            </a:ln>
          </p:spPr>
        </p:pic>
        <p:sp>
          <p:nvSpPr>
            <p:cNvPr id="31" name="ZoneTexte 46">
              <a:extLst>
                <a:ext uri="{FF2B5EF4-FFF2-40B4-BE49-F238E27FC236}">
                  <a16:creationId xmlns:a16="http://schemas.microsoft.com/office/drawing/2014/main" id="{18B95307-2041-4A06-BE36-D8EE67497EE0}"/>
                </a:ext>
              </a:extLst>
            </p:cNvPr>
            <p:cNvSpPr txBox="1"/>
            <p:nvPr/>
          </p:nvSpPr>
          <p:spPr>
            <a:xfrm>
              <a:off x="10585133" y="3144086"/>
              <a:ext cx="889632" cy="338554"/>
            </a:xfrm>
            <a:prstGeom prst="rect">
              <a:avLst/>
            </a:prstGeom>
            <a:noFill/>
          </p:spPr>
          <p:txBody>
            <a:bodyPr wrap="square" rtlCol="0">
              <a:spAutoFit/>
            </a:bodyPr>
            <a:lstStyle/>
            <a:p>
              <a:r>
                <a:rPr lang="fr-FR" sz="1600" b="1" dirty="0">
                  <a:solidFill>
                    <a:schemeClr val="bg1"/>
                  </a:solidFill>
                  <a:latin typeface="Nirmala UI" panose="020B0502040204020203" pitchFamily="34" charset="0"/>
                  <a:cs typeface="Nirmala UI" panose="020B0502040204020203" pitchFamily="34" charset="0"/>
                </a:rPr>
                <a:t>U4</a:t>
              </a:r>
            </a:p>
          </p:txBody>
        </p:sp>
      </p:grpSp>
      <p:grpSp>
        <p:nvGrpSpPr>
          <p:cNvPr id="55" name="Group 54">
            <a:extLst>
              <a:ext uri="{FF2B5EF4-FFF2-40B4-BE49-F238E27FC236}">
                <a16:creationId xmlns:a16="http://schemas.microsoft.com/office/drawing/2014/main" id="{27CB51BE-A3D3-4EA7-AF91-F258A0FC2EBC}"/>
              </a:ext>
            </a:extLst>
          </p:cNvPr>
          <p:cNvGrpSpPr/>
          <p:nvPr/>
        </p:nvGrpSpPr>
        <p:grpSpPr>
          <a:xfrm>
            <a:off x="7271552" y="2537849"/>
            <a:ext cx="1098688" cy="733499"/>
            <a:chOff x="7271552" y="2537849"/>
            <a:chExt cx="1098688" cy="733499"/>
          </a:xfrm>
        </p:grpSpPr>
        <p:pic>
          <p:nvPicPr>
            <p:cNvPr id="32" name="Google Shape;791;p63">
              <a:extLst>
                <a:ext uri="{FF2B5EF4-FFF2-40B4-BE49-F238E27FC236}">
                  <a16:creationId xmlns:a16="http://schemas.microsoft.com/office/drawing/2014/main" id="{F529CC3E-8203-4A39-B430-8477C7D390BB}"/>
                </a:ext>
              </a:extLst>
            </p:cNvPr>
            <p:cNvPicPr preferRelativeResize="0"/>
            <p:nvPr/>
          </p:nvPicPr>
          <p:blipFill>
            <a:blip r:embed="rId3">
              <a:alphaModFix/>
            </a:blip>
            <a:stretch>
              <a:fillRect/>
            </a:stretch>
          </p:blipFill>
          <p:spPr>
            <a:xfrm>
              <a:off x="7271552" y="2537849"/>
              <a:ext cx="889633" cy="733499"/>
            </a:xfrm>
            <a:prstGeom prst="rect">
              <a:avLst/>
            </a:prstGeom>
            <a:noFill/>
            <a:ln>
              <a:noFill/>
            </a:ln>
          </p:spPr>
        </p:pic>
        <p:sp>
          <p:nvSpPr>
            <p:cNvPr id="33" name="ZoneTexte 48">
              <a:extLst>
                <a:ext uri="{FF2B5EF4-FFF2-40B4-BE49-F238E27FC236}">
                  <a16:creationId xmlns:a16="http://schemas.microsoft.com/office/drawing/2014/main" id="{145FAEBD-B611-49FE-9FEB-078DB047F14B}"/>
                </a:ext>
              </a:extLst>
            </p:cNvPr>
            <p:cNvSpPr txBox="1"/>
            <p:nvPr/>
          </p:nvSpPr>
          <p:spPr>
            <a:xfrm>
              <a:off x="7480608" y="2578767"/>
              <a:ext cx="889632" cy="338554"/>
            </a:xfrm>
            <a:prstGeom prst="rect">
              <a:avLst/>
            </a:prstGeom>
            <a:noFill/>
          </p:spPr>
          <p:txBody>
            <a:bodyPr wrap="square" rtlCol="0">
              <a:spAutoFit/>
            </a:bodyPr>
            <a:lstStyle/>
            <a:p>
              <a:r>
                <a:rPr lang="fr-FR" sz="1600" b="1" dirty="0">
                  <a:solidFill>
                    <a:schemeClr val="accent6">
                      <a:lumMod val="60000"/>
                      <a:lumOff val="40000"/>
                    </a:schemeClr>
                  </a:solidFill>
                  <a:latin typeface="Nirmala UI" panose="020B0502040204020203" pitchFamily="34" charset="0"/>
                  <a:cs typeface="Nirmala UI" panose="020B0502040204020203" pitchFamily="34" charset="0"/>
                </a:rPr>
                <a:t>U3</a:t>
              </a:r>
            </a:p>
          </p:txBody>
        </p:sp>
      </p:grpSp>
      <p:grpSp>
        <p:nvGrpSpPr>
          <p:cNvPr id="59" name="Group 58">
            <a:extLst>
              <a:ext uri="{FF2B5EF4-FFF2-40B4-BE49-F238E27FC236}">
                <a16:creationId xmlns:a16="http://schemas.microsoft.com/office/drawing/2014/main" id="{930F22EA-6BD4-4E64-8DA3-937CA78F09D0}"/>
              </a:ext>
            </a:extLst>
          </p:cNvPr>
          <p:cNvGrpSpPr/>
          <p:nvPr/>
        </p:nvGrpSpPr>
        <p:grpSpPr>
          <a:xfrm>
            <a:off x="534503" y="849670"/>
            <a:ext cx="4860788" cy="5933035"/>
            <a:chOff x="534503" y="849670"/>
            <a:chExt cx="4860788" cy="5933035"/>
          </a:xfrm>
        </p:grpSpPr>
        <p:sp>
          <p:nvSpPr>
            <p:cNvPr id="19" name="Rectangle 18">
              <a:extLst>
                <a:ext uri="{FF2B5EF4-FFF2-40B4-BE49-F238E27FC236}">
                  <a16:creationId xmlns:a16="http://schemas.microsoft.com/office/drawing/2014/main" id="{2A02AFAA-C695-4CAD-B09B-6CFD9A39C340}"/>
                </a:ext>
              </a:extLst>
            </p:cNvPr>
            <p:cNvSpPr/>
            <p:nvPr/>
          </p:nvSpPr>
          <p:spPr>
            <a:xfrm>
              <a:off x="1204550" y="6074819"/>
              <a:ext cx="3552576" cy="707886"/>
            </a:xfrm>
            <a:prstGeom prst="rect">
              <a:avLst/>
            </a:prstGeom>
          </p:spPr>
          <p:txBody>
            <a:bodyPr wrap="none">
              <a:spAutoFit/>
            </a:bodyPr>
            <a:lstStyle/>
            <a:p>
              <a:r>
                <a:rPr lang="fr-FR" sz="2000" b="1" dirty="0">
                  <a:latin typeface="Nirmala UI" panose="020B0502040204020203" pitchFamily="34" charset="0"/>
                  <a:cs typeface="Nirmala UI" panose="020B0502040204020203" pitchFamily="34" charset="0"/>
                </a:rPr>
                <a:t>Selon la matrice de distance</a:t>
              </a:r>
            </a:p>
            <a:p>
              <a:r>
                <a:rPr lang="fr-FR" sz="2000" b="1" dirty="0">
                  <a:latin typeface="Nirmala UI" panose="020B0502040204020203" pitchFamily="34" charset="0"/>
                  <a:cs typeface="Nirmala UI" panose="020B0502040204020203" pitchFamily="34" charset="0"/>
                </a:rPr>
                <a:t> du filtrage collaboratif</a:t>
              </a:r>
            </a:p>
          </p:txBody>
        </p:sp>
        <p:sp>
          <p:nvSpPr>
            <p:cNvPr id="21" name="ZoneTexte 36">
              <a:extLst>
                <a:ext uri="{FF2B5EF4-FFF2-40B4-BE49-F238E27FC236}">
                  <a16:creationId xmlns:a16="http://schemas.microsoft.com/office/drawing/2014/main" id="{9B974466-8283-45CF-A9F3-0C286A9CF42D}"/>
                </a:ext>
              </a:extLst>
            </p:cNvPr>
            <p:cNvSpPr txBox="1"/>
            <p:nvPr/>
          </p:nvSpPr>
          <p:spPr>
            <a:xfrm>
              <a:off x="623710" y="849670"/>
              <a:ext cx="4771581" cy="338554"/>
            </a:xfrm>
            <a:prstGeom prst="rect">
              <a:avLst/>
            </a:prstGeom>
            <a:noFill/>
          </p:spPr>
          <p:txBody>
            <a:bodyPr wrap="square" rtlCol="0">
              <a:spAutoFit/>
            </a:bodyPr>
            <a:lstStyle/>
            <a:p>
              <a:r>
                <a:rPr lang="fr-FR" sz="1600" b="1" dirty="0">
                  <a:latin typeface="Nirmala UI" panose="020B0502040204020203" pitchFamily="34" charset="0"/>
                  <a:cs typeface="Nirmala UI" panose="020B0502040204020203" pitchFamily="34" charset="0"/>
                </a:rPr>
                <a:t>U1 et U5 sont les 2 plus proches voisins de U2</a:t>
              </a:r>
            </a:p>
          </p:txBody>
        </p:sp>
        <p:sp>
          <p:nvSpPr>
            <p:cNvPr id="35" name="Ellipse 51">
              <a:extLst>
                <a:ext uri="{FF2B5EF4-FFF2-40B4-BE49-F238E27FC236}">
                  <a16:creationId xmlns:a16="http://schemas.microsoft.com/office/drawing/2014/main" id="{B0000C5A-65FD-40E4-A9F1-7D06E9E2EDAD}"/>
                </a:ext>
              </a:extLst>
            </p:cNvPr>
            <p:cNvSpPr/>
            <p:nvPr/>
          </p:nvSpPr>
          <p:spPr>
            <a:xfrm>
              <a:off x="534503" y="1355180"/>
              <a:ext cx="3390458" cy="345627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grpSp>
      <p:sp>
        <p:nvSpPr>
          <p:cNvPr id="37" name="Ellipse 8">
            <a:extLst>
              <a:ext uri="{FF2B5EF4-FFF2-40B4-BE49-F238E27FC236}">
                <a16:creationId xmlns:a16="http://schemas.microsoft.com/office/drawing/2014/main" id="{C155A812-9B2A-4887-AEC7-625F9C88F06A}"/>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26</a:t>
            </a:r>
          </a:p>
        </p:txBody>
      </p:sp>
      <p:sp>
        <p:nvSpPr>
          <p:cNvPr id="62" name="Ellipse 51">
            <a:extLst>
              <a:ext uri="{FF2B5EF4-FFF2-40B4-BE49-F238E27FC236}">
                <a16:creationId xmlns:a16="http://schemas.microsoft.com/office/drawing/2014/main" id="{B2086BE0-FE85-4E57-BA43-C951983D91B0}"/>
              </a:ext>
            </a:extLst>
          </p:cNvPr>
          <p:cNvSpPr/>
          <p:nvPr/>
        </p:nvSpPr>
        <p:spPr>
          <a:xfrm>
            <a:off x="4543246" y="1558127"/>
            <a:ext cx="3316622" cy="291483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sp>
        <p:nvSpPr>
          <p:cNvPr id="63" name="Rectangle 62">
            <a:extLst>
              <a:ext uri="{FF2B5EF4-FFF2-40B4-BE49-F238E27FC236}">
                <a16:creationId xmlns:a16="http://schemas.microsoft.com/office/drawing/2014/main" id="{873271BF-91E9-4639-B3DB-D65A982A0964}"/>
              </a:ext>
            </a:extLst>
          </p:cNvPr>
          <p:cNvSpPr/>
          <p:nvPr/>
        </p:nvSpPr>
        <p:spPr>
          <a:xfrm>
            <a:off x="3252270" y="5573303"/>
            <a:ext cx="5955476" cy="400110"/>
          </a:xfrm>
          <a:prstGeom prst="rect">
            <a:avLst/>
          </a:prstGeom>
        </p:spPr>
        <p:txBody>
          <a:bodyPr wrap="none">
            <a:spAutoFit/>
          </a:bodyPr>
          <a:lstStyle/>
          <a:p>
            <a:r>
              <a:rPr lang="fr-FR" sz="2000" b="1" dirty="0">
                <a:latin typeface="Nirmala UI" panose="020B0502040204020203" pitchFamily="34" charset="0"/>
                <a:cs typeface="Nirmala UI" panose="020B0502040204020203" pitchFamily="34" charset="0"/>
              </a:rPr>
              <a:t>Selon les deux vues collaborative et sémantique</a:t>
            </a:r>
          </a:p>
        </p:txBody>
      </p:sp>
      <p:sp>
        <p:nvSpPr>
          <p:cNvPr id="64" name="ZoneTexte 20">
            <a:extLst>
              <a:ext uri="{FF2B5EF4-FFF2-40B4-BE49-F238E27FC236}">
                <a16:creationId xmlns:a16="http://schemas.microsoft.com/office/drawing/2014/main" id="{6098C6A0-9795-4090-B3D8-6CBC88B10A0D}"/>
              </a:ext>
            </a:extLst>
          </p:cNvPr>
          <p:cNvSpPr txBox="1"/>
          <p:nvPr/>
        </p:nvSpPr>
        <p:spPr>
          <a:xfrm>
            <a:off x="3844219" y="1018947"/>
            <a:ext cx="4771581" cy="338554"/>
          </a:xfrm>
          <a:prstGeom prst="rect">
            <a:avLst/>
          </a:prstGeom>
          <a:noFill/>
        </p:spPr>
        <p:txBody>
          <a:bodyPr wrap="square" rtlCol="0">
            <a:spAutoFit/>
          </a:bodyPr>
          <a:lstStyle/>
          <a:p>
            <a:r>
              <a:rPr lang="fr-FR" sz="1600" b="1" dirty="0">
                <a:latin typeface="Nirmala UI" panose="020B0502040204020203" pitchFamily="34" charset="0"/>
                <a:cs typeface="Nirmala UI" panose="020B0502040204020203" pitchFamily="34" charset="0"/>
              </a:rPr>
              <a:t>U1 et U3 sont les 2 plus proches voisins de U2</a:t>
            </a:r>
          </a:p>
        </p:txBody>
      </p:sp>
    </p:spTree>
    <p:extLst>
      <p:ext uri="{BB962C8B-B14F-4D97-AF65-F5344CB8AC3E}">
        <p14:creationId xmlns:p14="http://schemas.microsoft.com/office/powerpoint/2010/main" val="125813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51"/>
                                        </p:tgtEl>
                                      </p:cBhvr>
                                    </p:animEffect>
                                    <p:set>
                                      <p:cBhvr>
                                        <p:cTn id="51" dur="1" fill="hold">
                                          <p:stCondLst>
                                            <p:cond delay="499"/>
                                          </p:stCondLst>
                                        </p:cTn>
                                        <p:tgtEl>
                                          <p:spTgt spid="51"/>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2"/>
                                        </p:tgtEl>
                                      </p:cBhvr>
                                    </p:animEffect>
                                    <p:set>
                                      <p:cBhvr>
                                        <p:cTn id="54" dur="1" fill="hold">
                                          <p:stCondLst>
                                            <p:cond delay="499"/>
                                          </p:stCondLst>
                                        </p:cTn>
                                        <p:tgtEl>
                                          <p:spTgt spid="5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53"/>
                                        </p:tgtEl>
                                      </p:cBhvr>
                                    </p:animEffect>
                                    <p:set>
                                      <p:cBhvr>
                                        <p:cTn id="57" dur="1" fill="hold">
                                          <p:stCondLst>
                                            <p:cond delay="499"/>
                                          </p:stCondLst>
                                        </p:cTn>
                                        <p:tgtEl>
                                          <p:spTgt spid="5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57"/>
                                        </p:tgtEl>
                                      </p:cBhvr>
                                    </p:animEffect>
                                    <p:set>
                                      <p:cBhvr>
                                        <p:cTn id="60" dur="1" fill="hold">
                                          <p:stCondLst>
                                            <p:cond delay="499"/>
                                          </p:stCondLst>
                                        </p:cTn>
                                        <p:tgtEl>
                                          <p:spTgt spid="57"/>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58"/>
                                        </p:tgtEl>
                                      </p:cBhvr>
                                    </p:animEffect>
                                    <p:set>
                                      <p:cBhvr>
                                        <p:cTn id="63" dur="1" fill="hold">
                                          <p:stCondLst>
                                            <p:cond delay="499"/>
                                          </p:stCondLst>
                                        </p:cTn>
                                        <p:tgtEl>
                                          <p:spTgt spid="5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9"/>
                                        </p:tgtEl>
                                      </p:cBhvr>
                                    </p:animEffect>
                                    <p:set>
                                      <p:cBhvr>
                                        <p:cTn id="66" dur="1" fill="hold">
                                          <p:stCondLst>
                                            <p:cond delay="499"/>
                                          </p:stCondLst>
                                        </p:cTn>
                                        <p:tgtEl>
                                          <p:spTgt spid="5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0"/>
                                        </p:tgtEl>
                                      </p:cBhvr>
                                    </p:animEffect>
                                    <p:set>
                                      <p:cBhvr>
                                        <p:cTn id="69" dur="1" fill="hold">
                                          <p:stCondLst>
                                            <p:cond delay="499"/>
                                          </p:stCondLst>
                                        </p:cTn>
                                        <p:tgtEl>
                                          <p:spTgt spid="6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8"/>
                                        </p:tgtEl>
                                      </p:cBhvr>
                                    </p:animEffect>
                                    <p:set>
                                      <p:cBhvr>
                                        <p:cTn id="72" dur="1" fill="hold">
                                          <p:stCondLst>
                                            <p:cond delay="499"/>
                                          </p:stCondLst>
                                        </p:cTn>
                                        <p:tgtEl>
                                          <p:spTgt spid="18"/>
                                        </p:tgtEl>
                                        <p:attrNameLst>
                                          <p:attrName>style.visibility</p:attrName>
                                        </p:attrNameLst>
                                      </p:cBhvr>
                                      <p:to>
                                        <p:strVal val="hidden"/>
                                      </p:to>
                                    </p:set>
                                  </p:childTnLst>
                                </p:cTn>
                              </p:par>
                              <p:par>
                                <p:cTn id="73" presetID="50" presetClass="path" presetSubtype="0" accel="50000" decel="50000" fill="hold" nodeType="withEffect">
                                  <p:stCondLst>
                                    <p:cond delay="0"/>
                                  </p:stCondLst>
                                  <p:childTnLst>
                                    <p:animMotion origin="layout" path="M 2.70833E-6 3.7037E-7 L 0.14791 3.7037E-7 C 0.21406 3.7037E-7 0.29583 0.02292 0.29583 0.04167 L 0.29583 0.0838 " pathEditMode="relative" rAng="0" ptsTypes="AAAA">
                                      <p:cBhvr>
                                        <p:cTn id="74" dur="2000" fill="hold"/>
                                        <p:tgtEl>
                                          <p:spTgt spid="49"/>
                                        </p:tgtEl>
                                        <p:attrNameLst>
                                          <p:attrName>ppt_x</p:attrName>
                                          <p:attrName>ppt_y</p:attrName>
                                        </p:attrNameLst>
                                      </p:cBhvr>
                                      <p:rCtr x="14792" y="4190"/>
                                    </p:animMotion>
                                  </p:childTnLst>
                                </p:cTn>
                              </p:par>
                              <p:par>
                                <p:cTn id="75" presetID="50" presetClass="path" presetSubtype="0" accel="50000" decel="50000" fill="hold" nodeType="withEffect">
                                  <p:stCondLst>
                                    <p:cond delay="0"/>
                                  </p:stCondLst>
                                  <p:childTnLst>
                                    <p:animMotion origin="layout" path="M -2.29167E-6 -7.40741E-7 L 0.1405 -7.40741E-7 C 0.20352 -7.40741E-7 0.28125 0.02824 0.28125 0.05139 L 0.28125 0.10301 " pathEditMode="relative" rAng="0" ptsTypes="AAAA">
                                      <p:cBhvr>
                                        <p:cTn id="76" dur="2000" fill="hold"/>
                                        <p:tgtEl>
                                          <p:spTgt spid="50"/>
                                        </p:tgtEl>
                                        <p:attrNameLst>
                                          <p:attrName>ppt_x</p:attrName>
                                          <p:attrName>ppt_y</p:attrName>
                                        </p:attrNameLst>
                                      </p:cBhvr>
                                      <p:rCtr x="14063" y="5139"/>
                                    </p:animMotion>
                                  </p:childTnLst>
                                </p:cTn>
                              </p:par>
                              <p:par>
                                <p:cTn id="77" presetID="50" presetClass="path" presetSubtype="0" accel="50000" decel="50000" fill="hold" nodeType="withEffect">
                                  <p:stCondLst>
                                    <p:cond delay="0"/>
                                  </p:stCondLst>
                                  <p:childTnLst>
                                    <p:animMotion origin="layout" path="M -0.00143 0.01274 L 0.14622 0.01274 C 0.21237 0.01274 0.29401 0.047 0.29401 0.075 L 0.29401 0.1375 " pathEditMode="relative" rAng="0" ptsTypes="AAAA">
                                      <p:cBhvr>
                                        <p:cTn id="78" dur="2000" fill="hold"/>
                                        <p:tgtEl>
                                          <p:spTgt spid="51"/>
                                        </p:tgtEl>
                                        <p:attrNameLst>
                                          <p:attrName>ppt_x</p:attrName>
                                          <p:attrName>ppt_y</p:attrName>
                                        </p:attrNameLst>
                                      </p:cBhvr>
                                      <p:rCtr x="14766" y="6227"/>
                                    </p:animMotion>
                                  </p:childTnLst>
                                </p:cTn>
                              </p:par>
                              <p:par>
                                <p:cTn id="79" presetID="57" presetClass="path" presetSubtype="0" accel="50000" decel="50000" fill="hold" nodeType="withEffect">
                                  <p:stCondLst>
                                    <p:cond delay="0"/>
                                  </p:stCondLst>
                                  <p:childTnLst>
                                    <p:animMotion origin="layout" path="M -0.0543 0.10301 L -0.0543 0.05139 C -0.0543 0.02824 -0.03946 -1.11111E-6 -0.02722 -1.11111E-6 L 3.54167E-6 -1.11111E-6 " pathEditMode="relative" rAng="0" ptsTypes="AAAA">
                                      <p:cBhvr>
                                        <p:cTn id="80" dur="2000" spd="-100000" fill="hold"/>
                                        <p:tgtEl>
                                          <p:spTgt spid="55"/>
                                        </p:tgtEl>
                                        <p:attrNameLst>
                                          <p:attrName>ppt_x</p:attrName>
                                          <p:attrName>ppt_y</p:attrName>
                                        </p:attrNameLst>
                                      </p:cBhvr>
                                      <p:rCtr x="2708" y="-5162"/>
                                    </p:animMotion>
                                  </p:childTnLst>
                                </p:cTn>
                              </p:par>
                              <p:par>
                                <p:cTn id="81" presetID="50" presetClass="path" presetSubtype="0" accel="50000" decel="50000" fill="hold" nodeType="withEffect">
                                  <p:stCondLst>
                                    <p:cond delay="0"/>
                                  </p:stCondLst>
                                  <p:childTnLst>
                                    <p:animMotion origin="layout" path="M -0.00143 0.01018 L -0.11276 0.01018 C -0.1625 0.01018 -0.22344 0.03333 -0.22344 0.05301 L -0.22344 0.09676 " pathEditMode="relative" rAng="0" ptsTypes="AAAA">
                                      <p:cBhvr>
                                        <p:cTn id="82" dur="2000" fill="hold"/>
                                        <p:tgtEl>
                                          <p:spTgt spid="56"/>
                                        </p:tgtEl>
                                        <p:attrNameLst>
                                          <p:attrName>ppt_x</p:attrName>
                                          <p:attrName>ppt_y</p:attrName>
                                        </p:attrNameLst>
                                      </p:cBhvr>
                                      <p:rCtr x="-11107" y="4329"/>
                                    </p:animMotion>
                                  </p:childTnLst>
                                </p:cTn>
                              </p:par>
                              <p:par>
                                <p:cTn id="83" presetID="50" presetClass="path" presetSubtype="0" accel="50000" decel="50000" fill="hold" nodeType="withEffect">
                                  <p:stCondLst>
                                    <p:cond delay="0"/>
                                  </p:stCondLst>
                                  <p:childTnLst>
                                    <p:animMotion origin="layout" path="M -4.79167E-6 -1.85185E-6 L -0.05104 -1.85185E-6 C -0.07395 -1.85185E-6 -0.10208 0.1213 -0.10208 0.22014 L -0.10208 0.44051 " pathEditMode="relative" rAng="0" ptsTypes="AAAA">
                                      <p:cBhvr>
                                        <p:cTn id="84" dur="2000" fill="hold"/>
                                        <p:tgtEl>
                                          <p:spTgt spid="54"/>
                                        </p:tgtEl>
                                        <p:attrNameLst>
                                          <p:attrName>ppt_x</p:attrName>
                                          <p:attrName>ppt_y</p:attrName>
                                        </p:attrNameLst>
                                      </p:cBhvr>
                                      <p:rCtr x="-5104" y="22014"/>
                                    </p:animMotion>
                                  </p:childTnLst>
                                </p:cTn>
                              </p:par>
                            </p:childTnLst>
                          </p:cTn>
                        </p:par>
                        <p:par>
                          <p:cTn id="85" fill="hold">
                            <p:stCondLst>
                              <p:cond delay="2000"/>
                            </p:stCondLst>
                            <p:childTnLst>
                              <p:par>
                                <p:cTn id="86" presetID="22" presetClass="entr" presetSubtype="4" fill="hold" grpId="0"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down)">
                                      <p:cBhvr>
                                        <p:cTn id="88" dur="500"/>
                                        <p:tgtEl>
                                          <p:spTgt spid="64"/>
                                        </p:tgtEl>
                                      </p:cBhvr>
                                    </p:animEffect>
                                  </p:childTnLst>
                                </p:cTn>
                              </p:par>
                            </p:childTnLst>
                          </p:cTn>
                        </p:par>
                        <p:par>
                          <p:cTn id="89" fill="hold">
                            <p:stCondLst>
                              <p:cond delay="2500"/>
                            </p:stCondLst>
                            <p:childTnLst>
                              <p:par>
                                <p:cTn id="90" presetID="22" presetClass="entr" presetSubtype="4"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ipe(down)">
                                      <p:cBhvr>
                                        <p:cTn id="92" dur="500"/>
                                        <p:tgtEl>
                                          <p:spTgt spid="6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down)">
                                      <p:cBhvr>
                                        <p:cTn id="9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228D8BD-55B0-4D63-8214-2873DBA4A565}"/>
              </a:ext>
            </a:extLst>
          </p:cNvPr>
          <p:cNvPicPr>
            <a:picLocks noChangeAspect="1"/>
          </p:cNvPicPr>
          <p:nvPr/>
        </p:nvPicPr>
        <p:blipFill rotWithShape="1">
          <a:blip r:embed="rId3">
            <a:extLst>
              <a:ext uri="{28A0092B-C50C-407E-A947-70E740481C1C}">
                <a14:useLocalDpi xmlns:a14="http://schemas.microsoft.com/office/drawing/2010/main" val="0"/>
              </a:ext>
            </a:extLst>
          </a:blip>
          <a:srcRect t="9033" b="13125"/>
          <a:stretch/>
        </p:blipFill>
        <p:spPr>
          <a:xfrm>
            <a:off x="-1955" y="0"/>
            <a:ext cx="12193955" cy="7227273"/>
          </a:xfrm>
          <a:prstGeom prst="rect">
            <a:avLst/>
          </a:prstGeom>
        </p:spPr>
      </p:pic>
      <p:grpSp>
        <p:nvGrpSpPr>
          <p:cNvPr id="14" name="Group 13">
            <a:extLst>
              <a:ext uri="{FF2B5EF4-FFF2-40B4-BE49-F238E27FC236}">
                <a16:creationId xmlns:a16="http://schemas.microsoft.com/office/drawing/2014/main" id="{AE3FC078-AD71-4117-A4C2-ADC17A5A92A8}"/>
              </a:ext>
            </a:extLst>
          </p:cNvPr>
          <p:cNvGrpSpPr/>
          <p:nvPr/>
        </p:nvGrpSpPr>
        <p:grpSpPr>
          <a:xfrm>
            <a:off x="-25758" y="287656"/>
            <a:ext cx="12217758" cy="793617"/>
            <a:chOff x="-25758" y="287656"/>
            <a:chExt cx="12217758" cy="793617"/>
          </a:xfrm>
        </p:grpSpPr>
        <p:grpSp>
          <p:nvGrpSpPr>
            <p:cNvPr id="4" name="Group 3">
              <a:extLst>
                <a:ext uri="{FF2B5EF4-FFF2-40B4-BE49-F238E27FC236}">
                  <a16:creationId xmlns:a16="http://schemas.microsoft.com/office/drawing/2014/main" id="{43916332-77A1-43E7-B474-F00659D799AF}"/>
                </a:ext>
              </a:extLst>
            </p:cNvPr>
            <p:cNvGrpSpPr/>
            <p:nvPr/>
          </p:nvGrpSpPr>
          <p:grpSpPr>
            <a:xfrm>
              <a:off x="-25758" y="287656"/>
              <a:ext cx="12217758" cy="793617"/>
              <a:chOff x="-12879" y="160813"/>
              <a:chExt cx="12217758" cy="793617"/>
            </a:xfrm>
          </p:grpSpPr>
          <p:grpSp>
            <p:nvGrpSpPr>
              <p:cNvPr id="6" name="Groupe 10">
                <a:extLst>
                  <a:ext uri="{FF2B5EF4-FFF2-40B4-BE49-F238E27FC236}">
                    <a16:creationId xmlns:a16="http://schemas.microsoft.com/office/drawing/2014/main" id="{D8CFC783-5B45-42CC-8DED-811EFD127E2E}"/>
                  </a:ext>
                </a:extLst>
              </p:cNvPr>
              <p:cNvGrpSpPr/>
              <p:nvPr/>
            </p:nvGrpSpPr>
            <p:grpSpPr>
              <a:xfrm>
                <a:off x="-12879" y="160813"/>
                <a:ext cx="12217758" cy="720000"/>
                <a:chOff x="-25758" y="3466853"/>
                <a:chExt cx="12505386" cy="720000"/>
              </a:xfrm>
            </p:grpSpPr>
            <p:grpSp>
              <p:nvGrpSpPr>
                <p:cNvPr id="8" name="Groupe 7">
                  <a:extLst>
                    <a:ext uri="{FF2B5EF4-FFF2-40B4-BE49-F238E27FC236}">
                      <a16:creationId xmlns:a16="http://schemas.microsoft.com/office/drawing/2014/main" id="{E8BB18FA-BBB8-4DEA-B4E4-F7C207497C89}"/>
                    </a:ext>
                  </a:extLst>
                </p:cNvPr>
                <p:cNvGrpSpPr/>
                <p:nvPr/>
              </p:nvGrpSpPr>
              <p:grpSpPr>
                <a:xfrm>
                  <a:off x="-25758" y="3863662"/>
                  <a:ext cx="12505386" cy="0"/>
                  <a:chOff x="-25758" y="3863662"/>
                  <a:chExt cx="12505386" cy="0"/>
                </a:xfrm>
              </p:grpSpPr>
              <p:cxnSp>
                <p:nvCxnSpPr>
                  <p:cNvPr id="10" name="Connecteur droit 4">
                    <a:extLst>
                      <a:ext uri="{FF2B5EF4-FFF2-40B4-BE49-F238E27FC236}">
                        <a16:creationId xmlns:a16="http://schemas.microsoft.com/office/drawing/2014/main" id="{69C5DA3F-502C-48C9-821C-09CCF60F1154}"/>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1" name="Connecteur droit 5">
                    <a:extLst>
                      <a:ext uri="{FF2B5EF4-FFF2-40B4-BE49-F238E27FC236}">
                        <a16:creationId xmlns:a16="http://schemas.microsoft.com/office/drawing/2014/main" id="{E9289484-C42E-4B66-907A-B775E53DFE9B}"/>
                      </a:ext>
                    </a:extLst>
                  </p:cNvPr>
                  <p:cNvCxnSpPr>
                    <a:cxnSpLocks/>
                  </p:cNvCxnSpPr>
                  <p:nvPr/>
                </p:nvCxnSpPr>
                <p:spPr>
                  <a:xfrm>
                    <a:off x="4536884" y="3863662"/>
                    <a:ext cx="7942744"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9" name="Ellipse 8">
                  <a:extLst>
                    <a:ext uri="{FF2B5EF4-FFF2-40B4-BE49-F238E27FC236}">
                      <a16:creationId xmlns:a16="http://schemas.microsoft.com/office/drawing/2014/main" id="{3304EBAB-C5FE-46A9-A491-1A8B41798C67}"/>
                    </a:ext>
                  </a:extLst>
                </p:cNvPr>
                <p:cNvSpPr/>
                <p:nvPr/>
              </p:nvSpPr>
              <p:spPr>
                <a:xfrm>
                  <a:off x="346303" y="3466853"/>
                  <a:ext cx="736950" cy="720000"/>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grpSp>
          <p:sp>
            <p:nvSpPr>
              <p:cNvPr id="7" name="Shape 61">
                <a:extLst>
                  <a:ext uri="{FF2B5EF4-FFF2-40B4-BE49-F238E27FC236}">
                    <a16:creationId xmlns:a16="http://schemas.microsoft.com/office/drawing/2014/main" id="{C1531124-8865-4FA1-8148-25CA865A0219}"/>
                  </a:ext>
                </a:extLst>
              </p:cNvPr>
              <p:cNvSpPr txBox="1">
                <a:spLocks/>
              </p:cNvSpPr>
              <p:nvPr/>
            </p:nvSpPr>
            <p:spPr>
              <a:xfrm>
                <a:off x="1434126" y="160813"/>
                <a:ext cx="671709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002142"/>
                    </a:solidFill>
                  </a:rPr>
                  <a:t>Motivation</a:t>
                </a:r>
              </a:p>
            </p:txBody>
          </p:sp>
        </p:grpSp>
        <p:pic>
          <p:nvPicPr>
            <p:cNvPr id="13" name="Picture 12">
              <a:extLst>
                <a:ext uri="{FF2B5EF4-FFF2-40B4-BE49-F238E27FC236}">
                  <a16:creationId xmlns:a16="http://schemas.microsoft.com/office/drawing/2014/main" id="{C50BC98A-505C-4602-AACE-FE654E48C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85" y="352642"/>
              <a:ext cx="584675" cy="584675"/>
            </a:xfrm>
            <a:prstGeom prst="rect">
              <a:avLst/>
            </a:prstGeom>
          </p:spPr>
        </p:pic>
      </p:grpSp>
      <p:sp>
        <p:nvSpPr>
          <p:cNvPr id="24" name="Ellipse 8">
            <a:extLst>
              <a:ext uri="{FF2B5EF4-FFF2-40B4-BE49-F238E27FC236}">
                <a16:creationId xmlns:a16="http://schemas.microsoft.com/office/drawing/2014/main" id="{A9B824A3-1A46-4C20-B15C-FE3B06DBCF87}"/>
              </a:ext>
            </a:extLst>
          </p:cNvPr>
          <p:cNvSpPr/>
          <p:nvPr/>
        </p:nvSpPr>
        <p:spPr>
          <a:xfrm>
            <a:off x="1135420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3</a:t>
            </a:r>
          </a:p>
        </p:txBody>
      </p:sp>
    </p:spTree>
    <p:extLst>
      <p:ext uri="{BB962C8B-B14F-4D97-AF65-F5344CB8AC3E}">
        <p14:creationId xmlns:p14="http://schemas.microsoft.com/office/powerpoint/2010/main" val="277539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2B809E8-37E1-4DB8-99BF-48CD98993493}"/>
              </a:ext>
            </a:extLst>
          </p:cNvPr>
          <p:cNvGrpSpPr/>
          <p:nvPr/>
        </p:nvGrpSpPr>
        <p:grpSpPr>
          <a:xfrm>
            <a:off x="0" y="3108789"/>
            <a:ext cx="12217758" cy="793617"/>
            <a:chOff x="0" y="3108789"/>
            <a:chExt cx="12217758" cy="793617"/>
          </a:xfrm>
        </p:grpSpPr>
        <p:grpSp>
          <p:nvGrpSpPr>
            <p:cNvPr id="15" name="Group 14">
              <a:extLst>
                <a:ext uri="{FF2B5EF4-FFF2-40B4-BE49-F238E27FC236}">
                  <a16:creationId xmlns:a16="http://schemas.microsoft.com/office/drawing/2014/main" id="{B811DBE1-9D45-49A3-A186-2B433805C511}"/>
                </a:ext>
              </a:extLst>
            </p:cNvPr>
            <p:cNvGrpSpPr/>
            <p:nvPr/>
          </p:nvGrpSpPr>
          <p:grpSpPr>
            <a:xfrm>
              <a:off x="0" y="3108789"/>
              <a:ext cx="12217758" cy="793617"/>
              <a:chOff x="-12879" y="150823"/>
              <a:chExt cx="12217758" cy="793617"/>
            </a:xfrm>
          </p:grpSpPr>
          <p:grpSp>
            <p:nvGrpSpPr>
              <p:cNvPr id="4" name="Groupe 10">
                <a:extLst>
                  <a:ext uri="{FF2B5EF4-FFF2-40B4-BE49-F238E27FC236}">
                    <a16:creationId xmlns:a16="http://schemas.microsoft.com/office/drawing/2014/main" id="{821E8CD7-FC9B-4D8B-AC36-8189B48C54C5}"/>
                  </a:ext>
                </a:extLst>
              </p:cNvPr>
              <p:cNvGrpSpPr/>
              <p:nvPr/>
            </p:nvGrpSpPr>
            <p:grpSpPr>
              <a:xfrm>
                <a:off x="-12879" y="160813"/>
                <a:ext cx="12217758" cy="720000"/>
                <a:chOff x="-25758" y="3466853"/>
                <a:chExt cx="12505386" cy="720000"/>
              </a:xfrm>
            </p:grpSpPr>
            <p:grpSp>
              <p:nvGrpSpPr>
                <p:cNvPr id="5" name="Groupe 7">
                  <a:extLst>
                    <a:ext uri="{FF2B5EF4-FFF2-40B4-BE49-F238E27FC236}">
                      <a16:creationId xmlns:a16="http://schemas.microsoft.com/office/drawing/2014/main" id="{32920B91-3329-4884-9716-7AE138269C57}"/>
                    </a:ext>
                  </a:extLst>
                </p:cNvPr>
                <p:cNvGrpSpPr/>
                <p:nvPr/>
              </p:nvGrpSpPr>
              <p:grpSpPr>
                <a:xfrm>
                  <a:off x="-25758" y="3863662"/>
                  <a:ext cx="12505386" cy="0"/>
                  <a:chOff x="-25758" y="3863662"/>
                  <a:chExt cx="12505386" cy="0"/>
                </a:xfrm>
              </p:grpSpPr>
              <p:cxnSp>
                <p:nvCxnSpPr>
                  <p:cNvPr id="9" name="Connecteur droit 4">
                    <a:extLst>
                      <a:ext uri="{FF2B5EF4-FFF2-40B4-BE49-F238E27FC236}">
                        <a16:creationId xmlns:a16="http://schemas.microsoft.com/office/drawing/2014/main" id="{9646AE57-9CE6-4378-B216-61E681CDA1AB}"/>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0" name="Connecteur droit 5">
                    <a:extLst>
                      <a:ext uri="{FF2B5EF4-FFF2-40B4-BE49-F238E27FC236}">
                        <a16:creationId xmlns:a16="http://schemas.microsoft.com/office/drawing/2014/main" id="{A5D37053-BFE6-4C23-A5B7-FD40A68BC63D}"/>
                      </a:ext>
                    </a:extLst>
                  </p:cNvPr>
                  <p:cNvCxnSpPr>
                    <a:cxnSpLocks/>
                  </p:cNvCxnSpPr>
                  <p:nvPr/>
                </p:nvCxnSpPr>
                <p:spPr>
                  <a:xfrm>
                    <a:off x="9711479" y="3863662"/>
                    <a:ext cx="2768149"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7" name="Ellipse 8">
                  <a:extLst>
                    <a:ext uri="{FF2B5EF4-FFF2-40B4-BE49-F238E27FC236}">
                      <a16:creationId xmlns:a16="http://schemas.microsoft.com/office/drawing/2014/main" id="{EE74EDDF-7130-42AF-BD15-5DDF0A9CD410}"/>
                    </a:ext>
                  </a:extLst>
                </p:cNvPr>
                <p:cNvSpPr/>
                <p:nvPr/>
              </p:nvSpPr>
              <p:spPr>
                <a:xfrm>
                  <a:off x="346303" y="3466853"/>
                  <a:ext cx="736950" cy="720000"/>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grpSp>
          <p:sp>
            <p:nvSpPr>
              <p:cNvPr id="11" name="Shape 61">
                <a:extLst>
                  <a:ext uri="{FF2B5EF4-FFF2-40B4-BE49-F238E27FC236}">
                    <a16:creationId xmlns:a16="http://schemas.microsoft.com/office/drawing/2014/main" id="{A5E49EBD-6F18-4702-8ED1-3D43DA51C4B2}"/>
                  </a:ext>
                </a:extLst>
              </p:cNvPr>
              <p:cNvSpPr txBox="1">
                <a:spLocks/>
              </p:cNvSpPr>
              <p:nvPr/>
            </p:nvSpPr>
            <p:spPr>
              <a:xfrm>
                <a:off x="1293446" y="150823"/>
                <a:ext cx="9244441"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002142"/>
                    </a:solidFill>
                  </a:rPr>
                  <a:t>Implémentation et Expérimentation</a:t>
                </a:r>
              </a:p>
            </p:txBody>
          </p:sp>
        </p:grpSp>
        <p:pic>
          <p:nvPicPr>
            <p:cNvPr id="12" name="Picture 11">
              <a:extLst>
                <a:ext uri="{FF2B5EF4-FFF2-40B4-BE49-F238E27FC236}">
                  <a16:creationId xmlns:a16="http://schemas.microsoft.com/office/drawing/2014/main" id="{9F8DE9A0-42B5-411A-8B31-C2AE50B9A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62" y="3242887"/>
              <a:ext cx="471784" cy="471784"/>
            </a:xfrm>
            <a:prstGeom prst="rect">
              <a:avLst/>
            </a:prstGeom>
          </p:spPr>
        </p:pic>
      </p:grpSp>
    </p:spTree>
    <p:extLst>
      <p:ext uri="{BB962C8B-B14F-4D97-AF65-F5344CB8AC3E}">
        <p14:creationId xmlns:p14="http://schemas.microsoft.com/office/powerpoint/2010/main" val="2291966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A9B873-B741-46B9-88F9-F89881F3AF28}"/>
              </a:ext>
            </a:extLst>
          </p:cNvPr>
          <p:cNvGrpSpPr/>
          <p:nvPr/>
        </p:nvGrpSpPr>
        <p:grpSpPr>
          <a:xfrm>
            <a:off x="-12879" y="-11627"/>
            <a:ext cx="12217758" cy="793617"/>
            <a:chOff x="-12879" y="-11627"/>
            <a:chExt cx="12217758" cy="793617"/>
          </a:xfrm>
        </p:grpSpPr>
        <p:grpSp>
          <p:nvGrpSpPr>
            <p:cNvPr id="9" name="Group 8">
              <a:extLst>
                <a:ext uri="{FF2B5EF4-FFF2-40B4-BE49-F238E27FC236}">
                  <a16:creationId xmlns:a16="http://schemas.microsoft.com/office/drawing/2014/main" id="{79774644-71B6-4243-B6FE-2EC83AA2505F}"/>
                </a:ext>
              </a:extLst>
            </p:cNvPr>
            <p:cNvGrpSpPr/>
            <p:nvPr/>
          </p:nvGrpSpPr>
          <p:grpSpPr>
            <a:xfrm>
              <a:off x="-12879" y="-11627"/>
              <a:ext cx="12217758" cy="793617"/>
              <a:chOff x="-12879" y="122772"/>
              <a:chExt cx="12217758" cy="793617"/>
            </a:xfrm>
          </p:grpSpPr>
          <p:grpSp>
            <p:nvGrpSpPr>
              <p:cNvPr id="11" name="Groupe 10">
                <a:extLst>
                  <a:ext uri="{FF2B5EF4-FFF2-40B4-BE49-F238E27FC236}">
                    <a16:creationId xmlns:a16="http://schemas.microsoft.com/office/drawing/2014/main" id="{24B00078-F3D3-4D34-AE48-9B86C9DF5B4D}"/>
                  </a:ext>
                </a:extLst>
              </p:cNvPr>
              <p:cNvGrpSpPr/>
              <p:nvPr/>
            </p:nvGrpSpPr>
            <p:grpSpPr>
              <a:xfrm>
                <a:off x="-12879" y="287164"/>
                <a:ext cx="12217758" cy="509136"/>
                <a:chOff x="-25758" y="3593204"/>
                <a:chExt cx="12505386" cy="509136"/>
              </a:xfrm>
            </p:grpSpPr>
            <p:grpSp>
              <p:nvGrpSpPr>
                <p:cNvPr id="13" name="Groupe 7">
                  <a:extLst>
                    <a:ext uri="{FF2B5EF4-FFF2-40B4-BE49-F238E27FC236}">
                      <a16:creationId xmlns:a16="http://schemas.microsoft.com/office/drawing/2014/main" id="{3219B513-D239-4D17-B9D4-2669D6E3BBFA}"/>
                    </a:ext>
                  </a:extLst>
                </p:cNvPr>
                <p:cNvGrpSpPr/>
                <p:nvPr/>
              </p:nvGrpSpPr>
              <p:grpSpPr>
                <a:xfrm>
                  <a:off x="-25758" y="3863662"/>
                  <a:ext cx="12505386" cy="0"/>
                  <a:chOff x="-25758" y="3863662"/>
                  <a:chExt cx="12505386" cy="0"/>
                </a:xfrm>
              </p:grpSpPr>
              <p:cxnSp>
                <p:nvCxnSpPr>
                  <p:cNvPr id="15" name="Connecteur droit 5">
                    <a:extLst>
                      <a:ext uri="{FF2B5EF4-FFF2-40B4-BE49-F238E27FC236}">
                        <a16:creationId xmlns:a16="http://schemas.microsoft.com/office/drawing/2014/main" id="{4B67D8E9-7EE8-40E3-86A2-F2FDA41BC62B}"/>
                      </a:ext>
                    </a:extLst>
                  </p:cNvPr>
                  <p:cNvCxnSpPr>
                    <a:cxnSpLocks/>
                  </p:cNvCxnSpPr>
                  <p:nvPr/>
                </p:nvCxnSpPr>
                <p:spPr>
                  <a:xfrm>
                    <a:off x="8086789" y="3863662"/>
                    <a:ext cx="4392839"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6" name="Connecteur droit 4">
                    <a:extLst>
                      <a:ext uri="{FF2B5EF4-FFF2-40B4-BE49-F238E27FC236}">
                        <a16:creationId xmlns:a16="http://schemas.microsoft.com/office/drawing/2014/main" id="{4B2D7B16-2E77-44A1-A3BB-C91390D1AAD4}"/>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4" name="Ellipse 8">
                  <a:extLst>
                    <a:ext uri="{FF2B5EF4-FFF2-40B4-BE49-F238E27FC236}">
                      <a16:creationId xmlns:a16="http://schemas.microsoft.com/office/drawing/2014/main" id="{A831BF68-ACF2-484D-B383-C0E04C5C1B6F}"/>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2" name="Shape 61">
                <a:extLst>
                  <a:ext uri="{FF2B5EF4-FFF2-40B4-BE49-F238E27FC236}">
                    <a16:creationId xmlns:a16="http://schemas.microsoft.com/office/drawing/2014/main" id="{1CD5C66B-A270-4380-A9A6-BE413AA4EFAE}"/>
                  </a:ext>
                </a:extLst>
              </p:cNvPr>
              <p:cNvSpPr txBox="1">
                <a:spLocks/>
              </p:cNvSpPr>
              <p:nvPr/>
            </p:nvSpPr>
            <p:spPr>
              <a:xfrm>
                <a:off x="1285404" y="122772"/>
                <a:ext cx="7084873"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Implémentation et Expérimentation</a:t>
                </a:r>
              </a:p>
            </p:txBody>
          </p:sp>
        </p:grpSp>
        <p:pic>
          <p:nvPicPr>
            <p:cNvPr id="22" name="Picture 21">
              <a:extLst>
                <a:ext uri="{FF2B5EF4-FFF2-40B4-BE49-F238E27FC236}">
                  <a16:creationId xmlns:a16="http://schemas.microsoft.com/office/drawing/2014/main" id="{8491A239-65ED-4121-A533-EA771B56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5" y="225287"/>
              <a:ext cx="396000" cy="396000"/>
            </a:xfrm>
            <a:prstGeom prst="rect">
              <a:avLst/>
            </a:prstGeom>
          </p:spPr>
        </p:pic>
      </p:grpSp>
      <p:sp>
        <p:nvSpPr>
          <p:cNvPr id="25" name="Ellipse 8">
            <a:extLst>
              <a:ext uri="{FF2B5EF4-FFF2-40B4-BE49-F238E27FC236}">
                <a16:creationId xmlns:a16="http://schemas.microsoft.com/office/drawing/2014/main" id="{C22732B0-2CB7-4923-9FAD-E8E3181A4D89}"/>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28</a:t>
            </a:r>
          </a:p>
        </p:txBody>
      </p:sp>
      <p:pic>
        <p:nvPicPr>
          <p:cNvPr id="3" name="Image 2">
            <a:extLst>
              <a:ext uri="{FF2B5EF4-FFF2-40B4-BE49-F238E27FC236}">
                <a16:creationId xmlns:a16="http://schemas.microsoft.com/office/drawing/2014/main" id="{473A2145-8742-461B-B843-979FB248DD46}"/>
              </a:ext>
            </a:extLst>
          </p:cNvPr>
          <p:cNvPicPr>
            <a:picLocks noChangeAspect="1"/>
          </p:cNvPicPr>
          <p:nvPr/>
        </p:nvPicPr>
        <p:blipFill>
          <a:blip r:embed="rId4"/>
          <a:stretch>
            <a:fillRect/>
          </a:stretch>
        </p:blipFill>
        <p:spPr>
          <a:xfrm>
            <a:off x="171361" y="621160"/>
            <a:ext cx="7225552" cy="6127268"/>
          </a:xfrm>
          <a:prstGeom prst="rect">
            <a:avLst/>
          </a:prstGeom>
          <a:ln w="3175">
            <a:solidFill>
              <a:schemeClr val="tx1"/>
            </a:solidFill>
          </a:ln>
        </p:spPr>
      </p:pic>
      <p:pic>
        <p:nvPicPr>
          <p:cNvPr id="8" name="Image 7">
            <a:extLst>
              <a:ext uri="{FF2B5EF4-FFF2-40B4-BE49-F238E27FC236}">
                <a16:creationId xmlns:a16="http://schemas.microsoft.com/office/drawing/2014/main" id="{65F5D24D-694A-45D5-9D86-09B27E634C5A}"/>
              </a:ext>
            </a:extLst>
          </p:cNvPr>
          <p:cNvPicPr>
            <a:picLocks noChangeAspect="1"/>
          </p:cNvPicPr>
          <p:nvPr/>
        </p:nvPicPr>
        <p:blipFill>
          <a:blip r:embed="rId5"/>
          <a:stretch>
            <a:fillRect/>
          </a:stretch>
        </p:blipFill>
        <p:spPr>
          <a:xfrm>
            <a:off x="1214530" y="661901"/>
            <a:ext cx="8087264" cy="6033147"/>
          </a:xfrm>
          <a:prstGeom prst="rect">
            <a:avLst/>
          </a:prstGeom>
          <a:ln w="3175">
            <a:solidFill>
              <a:schemeClr val="tx1"/>
            </a:solidFill>
          </a:ln>
        </p:spPr>
      </p:pic>
      <p:pic>
        <p:nvPicPr>
          <p:cNvPr id="10" name="Image 9">
            <a:extLst>
              <a:ext uri="{FF2B5EF4-FFF2-40B4-BE49-F238E27FC236}">
                <a16:creationId xmlns:a16="http://schemas.microsoft.com/office/drawing/2014/main" id="{DE35E863-D4B7-418D-AEFB-327E8DF0D493}"/>
              </a:ext>
            </a:extLst>
          </p:cNvPr>
          <p:cNvPicPr>
            <a:picLocks noChangeAspect="1"/>
          </p:cNvPicPr>
          <p:nvPr/>
        </p:nvPicPr>
        <p:blipFill>
          <a:blip r:embed="rId6"/>
          <a:stretch>
            <a:fillRect/>
          </a:stretch>
        </p:blipFill>
        <p:spPr>
          <a:xfrm>
            <a:off x="2200314" y="693195"/>
            <a:ext cx="8087264" cy="6033147"/>
          </a:xfrm>
          <a:prstGeom prst="rect">
            <a:avLst/>
          </a:prstGeom>
          <a:ln w="3175">
            <a:solidFill>
              <a:schemeClr val="tx1"/>
            </a:solidFill>
          </a:ln>
        </p:spPr>
      </p:pic>
      <p:pic>
        <p:nvPicPr>
          <p:cNvPr id="2" name="Image 1">
            <a:extLst>
              <a:ext uri="{FF2B5EF4-FFF2-40B4-BE49-F238E27FC236}">
                <a16:creationId xmlns:a16="http://schemas.microsoft.com/office/drawing/2014/main" id="{DA02AA87-CEC9-44DE-8898-FAF7B88553A1}"/>
              </a:ext>
            </a:extLst>
          </p:cNvPr>
          <p:cNvPicPr>
            <a:picLocks noChangeAspect="1"/>
          </p:cNvPicPr>
          <p:nvPr/>
        </p:nvPicPr>
        <p:blipFill>
          <a:blip r:embed="rId7"/>
          <a:stretch>
            <a:fillRect/>
          </a:stretch>
        </p:blipFill>
        <p:spPr>
          <a:xfrm>
            <a:off x="3096340" y="813392"/>
            <a:ext cx="8924299" cy="5809513"/>
          </a:xfrm>
          <a:prstGeom prst="rect">
            <a:avLst/>
          </a:prstGeom>
          <a:ln w="3175">
            <a:solidFill>
              <a:schemeClr val="tx1"/>
            </a:solidFill>
          </a:ln>
        </p:spPr>
      </p:pic>
    </p:spTree>
    <p:extLst>
      <p:ext uri="{BB962C8B-B14F-4D97-AF65-F5344CB8AC3E}">
        <p14:creationId xmlns:p14="http://schemas.microsoft.com/office/powerpoint/2010/main" val="73592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A9B873-B741-46B9-88F9-F89881F3AF28}"/>
              </a:ext>
            </a:extLst>
          </p:cNvPr>
          <p:cNvGrpSpPr/>
          <p:nvPr/>
        </p:nvGrpSpPr>
        <p:grpSpPr>
          <a:xfrm>
            <a:off x="-12879" y="-11627"/>
            <a:ext cx="12217758" cy="793617"/>
            <a:chOff x="-12879" y="-11627"/>
            <a:chExt cx="12217758" cy="793617"/>
          </a:xfrm>
        </p:grpSpPr>
        <p:grpSp>
          <p:nvGrpSpPr>
            <p:cNvPr id="9" name="Group 8">
              <a:extLst>
                <a:ext uri="{FF2B5EF4-FFF2-40B4-BE49-F238E27FC236}">
                  <a16:creationId xmlns:a16="http://schemas.microsoft.com/office/drawing/2014/main" id="{79774644-71B6-4243-B6FE-2EC83AA2505F}"/>
                </a:ext>
              </a:extLst>
            </p:cNvPr>
            <p:cNvGrpSpPr/>
            <p:nvPr/>
          </p:nvGrpSpPr>
          <p:grpSpPr>
            <a:xfrm>
              <a:off x="-12879" y="-11627"/>
              <a:ext cx="12217758" cy="793617"/>
              <a:chOff x="-12879" y="122772"/>
              <a:chExt cx="12217758" cy="793617"/>
            </a:xfrm>
          </p:grpSpPr>
          <p:grpSp>
            <p:nvGrpSpPr>
              <p:cNvPr id="11" name="Groupe 10">
                <a:extLst>
                  <a:ext uri="{FF2B5EF4-FFF2-40B4-BE49-F238E27FC236}">
                    <a16:creationId xmlns:a16="http://schemas.microsoft.com/office/drawing/2014/main" id="{24B00078-F3D3-4D34-AE48-9B86C9DF5B4D}"/>
                  </a:ext>
                </a:extLst>
              </p:cNvPr>
              <p:cNvGrpSpPr/>
              <p:nvPr/>
            </p:nvGrpSpPr>
            <p:grpSpPr>
              <a:xfrm>
                <a:off x="-12879" y="287164"/>
                <a:ext cx="12217758" cy="509136"/>
                <a:chOff x="-25758" y="3593204"/>
                <a:chExt cx="12505386" cy="509136"/>
              </a:xfrm>
            </p:grpSpPr>
            <p:grpSp>
              <p:nvGrpSpPr>
                <p:cNvPr id="13" name="Groupe 7">
                  <a:extLst>
                    <a:ext uri="{FF2B5EF4-FFF2-40B4-BE49-F238E27FC236}">
                      <a16:creationId xmlns:a16="http://schemas.microsoft.com/office/drawing/2014/main" id="{3219B513-D239-4D17-B9D4-2669D6E3BBFA}"/>
                    </a:ext>
                  </a:extLst>
                </p:cNvPr>
                <p:cNvGrpSpPr/>
                <p:nvPr/>
              </p:nvGrpSpPr>
              <p:grpSpPr>
                <a:xfrm>
                  <a:off x="-25758" y="3863662"/>
                  <a:ext cx="12505386" cy="0"/>
                  <a:chOff x="-25758" y="3863662"/>
                  <a:chExt cx="12505386" cy="0"/>
                </a:xfrm>
              </p:grpSpPr>
              <p:cxnSp>
                <p:nvCxnSpPr>
                  <p:cNvPr id="15" name="Connecteur droit 5">
                    <a:extLst>
                      <a:ext uri="{FF2B5EF4-FFF2-40B4-BE49-F238E27FC236}">
                        <a16:creationId xmlns:a16="http://schemas.microsoft.com/office/drawing/2014/main" id="{4B67D8E9-7EE8-40E3-86A2-F2FDA41BC62B}"/>
                      </a:ext>
                    </a:extLst>
                  </p:cNvPr>
                  <p:cNvCxnSpPr>
                    <a:cxnSpLocks/>
                  </p:cNvCxnSpPr>
                  <p:nvPr/>
                </p:nvCxnSpPr>
                <p:spPr>
                  <a:xfrm>
                    <a:off x="8086789" y="3863662"/>
                    <a:ext cx="4392839"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6" name="Connecteur droit 4">
                    <a:extLst>
                      <a:ext uri="{FF2B5EF4-FFF2-40B4-BE49-F238E27FC236}">
                        <a16:creationId xmlns:a16="http://schemas.microsoft.com/office/drawing/2014/main" id="{4B2D7B16-2E77-44A1-A3BB-C91390D1AAD4}"/>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14" name="Ellipse 8">
                  <a:extLst>
                    <a:ext uri="{FF2B5EF4-FFF2-40B4-BE49-F238E27FC236}">
                      <a16:creationId xmlns:a16="http://schemas.microsoft.com/office/drawing/2014/main" id="{A831BF68-ACF2-484D-B383-C0E04C5C1B6F}"/>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2" name="Shape 61">
                <a:extLst>
                  <a:ext uri="{FF2B5EF4-FFF2-40B4-BE49-F238E27FC236}">
                    <a16:creationId xmlns:a16="http://schemas.microsoft.com/office/drawing/2014/main" id="{1CD5C66B-A270-4380-A9A6-BE413AA4EFAE}"/>
                  </a:ext>
                </a:extLst>
              </p:cNvPr>
              <p:cNvSpPr txBox="1">
                <a:spLocks/>
              </p:cNvSpPr>
              <p:nvPr/>
            </p:nvSpPr>
            <p:spPr>
              <a:xfrm>
                <a:off x="1285404" y="122772"/>
                <a:ext cx="7295888"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Implémentation et Expérimentation</a:t>
                </a:r>
              </a:p>
            </p:txBody>
          </p:sp>
        </p:grpSp>
        <p:pic>
          <p:nvPicPr>
            <p:cNvPr id="22" name="Picture 21">
              <a:extLst>
                <a:ext uri="{FF2B5EF4-FFF2-40B4-BE49-F238E27FC236}">
                  <a16:creationId xmlns:a16="http://schemas.microsoft.com/office/drawing/2014/main" id="{8491A239-65ED-4121-A533-EA771B56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5" y="225287"/>
              <a:ext cx="396000" cy="396000"/>
            </a:xfrm>
            <a:prstGeom prst="rect">
              <a:avLst/>
            </a:prstGeom>
          </p:spPr>
        </p:pic>
      </p:grpSp>
      <p:pic>
        <p:nvPicPr>
          <p:cNvPr id="19" name="Image 18">
            <a:extLst>
              <a:ext uri="{FF2B5EF4-FFF2-40B4-BE49-F238E27FC236}">
                <a16:creationId xmlns:a16="http://schemas.microsoft.com/office/drawing/2014/main" id="{490013DC-DBB2-42C4-B2AE-34ECBBC4954C}"/>
              </a:ext>
            </a:extLst>
          </p:cNvPr>
          <p:cNvPicPr>
            <a:picLocks noChangeAspect="1"/>
          </p:cNvPicPr>
          <p:nvPr/>
        </p:nvPicPr>
        <p:blipFill>
          <a:blip r:embed="rId4"/>
          <a:stretch>
            <a:fillRect/>
          </a:stretch>
        </p:blipFill>
        <p:spPr>
          <a:xfrm>
            <a:off x="6163738" y="4351921"/>
            <a:ext cx="4505325" cy="990600"/>
          </a:xfrm>
          <a:prstGeom prst="rect">
            <a:avLst/>
          </a:prstGeom>
          <a:ln w="12700">
            <a:solidFill>
              <a:schemeClr val="tx1"/>
            </a:solidFill>
          </a:ln>
        </p:spPr>
      </p:pic>
      <p:pic>
        <p:nvPicPr>
          <p:cNvPr id="20" name="Image 19">
            <a:extLst>
              <a:ext uri="{FF2B5EF4-FFF2-40B4-BE49-F238E27FC236}">
                <a16:creationId xmlns:a16="http://schemas.microsoft.com/office/drawing/2014/main" id="{859EF68F-D6FB-4AAE-851E-947621A32CC2}"/>
              </a:ext>
            </a:extLst>
          </p:cNvPr>
          <p:cNvPicPr>
            <a:picLocks noChangeAspect="1"/>
          </p:cNvPicPr>
          <p:nvPr/>
        </p:nvPicPr>
        <p:blipFill>
          <a:blip r:embed="rId5"/>
          <a:stretch>
            <a:fillRect/>
          </a:stretch>
        </p:blipFill>
        <p:spPr>
          <a:xfrm>
            <a:off x="6163737" y="5475356"/>
            <a:ext cx="4505325" cy="1038225"/>
          </a:xfrm>
          <a:prstGeom prst="rect">
            <a:avLst/>
          </a:prstGeom>
          <a:ln w="12700">
            <a:solidFill>
              <a:schemeClr val="tx1"/>
            </a:solidFill>
          </a:ln>
        </p:spPr>
      </p:pic>
      <p:sp>
        <p:nvSpPr>
          <p:cNvPr id="21" name="ZoneTexte 1">
            <a:extLst>
              <a:ext uri="{FF2B5EF4-FFF2-40B4-BE49-F238E27FC236}">
                <a16:creationId xmlns:a16="http://schemas.microsoft.com/office/drawing/2014/main" id="{032063B5-1FE0-4379-84AD-096B40D36745}"/>
              </a:ext>
            </a:extLst>
          </p:cNvPr>
          <p:cNvSpPr txBox="1"/>
          <p:nvPr/>
        </p:nvSpPr>
        <p:spPr>
          <a:xfrm>
            <a:off x="1548707" y="2265319"/>
            <a:ext cx="5397679" cy="8717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b="1" dirty="0">
                <a:solidFill>
                  <a:schemeClr val="accent6">
                    <a:lumMod val="50000"/>
                  </a:schemeClr>
                </a:solidFill>
                <a:latin typeface="Nirmala UI" panose="020B0502040204020203" pitchFamily="34" charset="0"/>
                <a:cs typeface="Nirmala UI" panose="020B0502040204020203" pitchFamily="34" charset="0"/>
              </a:rPr>
              <a:t>Densité </a:t>
            </a:r>
            <a:r>
              <a:rPr lang="fr-FR" b="1" dirty="0" err="1">
                <a:solidFill>
                  <a:schemeClr val="accent6">
                    <a:lumMod val="50000"/>
                  </a:schemeClr>
                </a:solidFill>
                <a:latin typeface="Nirmala UI" panose="020B0502040204020203" pitchFamily="34" charset="0"/>
                <a:cs typeface="Nirmala UI" panose="020B0502040204020203" pitchFamily="34" charset="0"/>
              </a:rPr>
              <a:t>MovieLens</a:t>
            </a:r>
            <a:r>
              <a:rPr lang="fr-FR" b="1" dirty="0">
                <a:solidFill>
                  <a:schemeClr val="accent6">
                    <a:lumMod val="50000"/>
                  </a:schemeClr>
                </a:solidFill>
                <a:latin typeface="Nirmala UI" panose="020B0502040204020203" pitchFamily="34" charset="0"/>
                <a:cs typeface="Nirmala UI" panose="020B0502040204020203" pitchFamily="34" charset="0"/>
              </a:rPr>
              <a:t> = 100k /(943*1642)</a:t>
            </a:r>
          </a:p>
          <a:p>
            <a:pPr marL="285750" indent="-285750">
              <a:lnSpc>
                <a:spcPct val="150000"/>
              </a:lnSpc>
              <a:buFont typeface="Arial" panose="020B0604020202020204" pitchFamily="34" charset="0"/>
              <a:buChar char="•"/>
            </a:pPr>
            <a:r>
              <a:rPr lang="fr-FR" b="1" dirty="0">
                <a:solidFill>
                  <a:schemeClr val="accent6">
                    <a:lumMod val="50000"/>
                  </a:schemeClr>
                </a:solidFill>
                <a:latin typeface="Nirmala UI" panose="020B0502040204020203" pitchFamily="34" charset="0"/>
                <a:cs typeface="Nirmala UI" panose="020B0502040204020203" pitchFamily="34" charset="0"/>
              </a:rPr>
              <a:t>Densité RED =100k / (149*5000)</a:t>
            </a:r>
          </a:p>
        </p:txBody>
      </p:sp>
      <p:grpSp>
        <p:nvGrpSpPr>
          <p:cNvPr id="8" name="Group 7">
            <a:extLst>
              <a:ext uri="{FF2B5EF4-FFF2-40B4-BE49-F238E27FC236}">
                <a16:creationId xmlns:a16="http://schemas.microsoft.com/office/drawing/2014/main" id="{E34F8EC7-5802-4AD2-AF23-3806742E3732}"/>
              </a:ext>
            </a:extLst>
          </p:cNvPr>
          <p:cNvGrpSpPr/>
          <p:nvPr/>
        </p:nvGrpSpPr>
        <p:grpSpPr>
          <a:xfrm>
            <a:off x="519265" y="1448766"/>
            <a:ext cx="6645998" cy="805872"/>
            <a:chOff x="519265" y="1448766"/>
            <a:chExt cx="6645998" cy="805872"/>
          </a:xfrm>
        </p:grpSpPr>
        <p:grpSp>
          <p:nvGrpSpPr>
            <p:cNvPr id="7" name="Group 6">
              <a:extLst>
                <a:ext uri="{FF2B5EF4-FFF2-40B4-BE49-F238E27FC236}">
                  <a16:creationId xmlns:a16="http://schemas.microsoft.com/office/drawing/2014/main" id="{E5A575AE-9D12-4809-A76B-5EF51A2316A7}"/>
                </a:ext>
              </a:extLst>
            </p:cNvPr>
            <p:cNvGrpSpPr/>
            <p:nvPr/>
          </p:nvGrpSpPr>
          <p:grpSpPr>
            <a:xfrm>
              <a:off x="673473" y="1448766"/>
              <a:ext cx="6491790" cy="805872"/>
              <a:chOff x="5199630" y="2541849"/>
              <a:chExt cx="6491790" cy="805872"/>
            </a:xfrm>
          </p:grpSpPr>
          <p:grpSp>
            <p:nvGrpSpPr>
              <p:cNvPr id="6" name="Group 5">
                <a:extLst>
                  <a:ext uri="{FF2B5EF4-FFF2-40B4-BE49-F238E27FC236}">
                    <a16:creationId xmlns:a16="http://schemas.microsoft.com/office/drawing/2014/main" id="{C9ADF446-13D9-47AC-9826-7CF0CFA7EE57}"/>
                  </a:ext>
                </a:extLst>
              </p:cNvPr>
              <p:cNvGrpSpPr/>
              <p:nvPr/>
            </p:nvGrpSpPr>
            <p:grpSpPr>
              <a:xfrm>
                <a:off x="5199632" y="2541849"/>
                <a:ext cx="6491788" cy="805872"/>
                <a:chOff x="4733167" y="2552070"/>
                <a:chExt cx="6491788" cy="805872"/>
              </a:xfrm>
            </p:grpSpPr>
            <p:sp>
              <p:nvSpPr>
                <p:cNvPr id="32" name="Rectangle 31">
                  <a:extLst>
                    <a:ext uri="{FF2B5EF4-FFF2-40B4-BE49-F238E27FC236}">
                      <a16:creationId xmlns:a16="http://schemas.microsoft.com/office/drawing/2014/main" id="{2F4ECA84-DE4A-4CED-93A9-6734D6B27CFE}"/>
                    </a:ext>
                  </a:extLst>
                </p:cNvPr>
                <p:cNvSpPr/>
                <p:nvPr/>
              </p:nvSpPr>
              <p:spPr>
                <a:xfrm>
                  <a:off x="4733167" y="2590103"/>
                  <a:ext cx="6283122" cy="767839"/>
                </a:xfrm>
                <a:prstGeom prst="rect">
                  <a:avLst/>
                </a:prstGeom>
                <a:solidFill>
                  <a:schemeClr val="bg1">
                    <a:lumMod val="85000"/>
                    <a:alpha val="50196"/>
                  </a:schemeClr>
                </a:solidFill>
              </p:spPr>
              <p:txBody>
                <a:bodyPr wrap="square">
                  <a:spAutoFit/>
                </a:bodyPr>
                <a:lstStyle/>
                <a:p>
                  <a:pPr lvl="0" algn="ctr">
                    <a:lnSpc>
                      <a:spcPct val="300000"/>
                    </a:lnSpc>
                    <a:spcAft>
                      <a:spcPts val="800"/>
                    </a:spcAft>
                  </a:pPr>
                  <a:endParaRPr lang="fr-FR" b="1" dirty="0">
                    <a:solidFill>
                      <a:schemeClr val="accent6">
                        <a:lumMod val="50000"/>
                      </a:schemeClr>
                    </a:solidFill>
                    <a:latin typeface="Nirmala UI" panose="020B0502040204020203" pitchFamily="34" charset="0"/>
                    <a:cs typeface="Nirmala UI" panose="020B0502040204020203" pitchFamily="34" charset="0"/>
                  </a:endParaRPr>
                </a:p>
              </p:txBody>
            </p:sp>
            <p:sp>
              <p:nvSpPr>
                <p:cNvPr id="5" name="Rectangle 4">
                  <a:extLst>
                    <a:ext uri="{FF2B5EF4-FFF2-40B4-BE49-F238E27FC236}">
                      <a16:creationId xmlns:a16="http://schemas.microsoft.com/office/drawing/2014/main" id="{9F4443F8-3113-47B1-935B-B99541757703}"/>
                    </a:ext>
                  </a:extLst>
                </p:cNvPr>
                <p:cNvSpPr/>
                <p:nvPr/>
              </p:nvSpPr>
              <p:spPr>
                <a:xfrm>
                  <a:off x="5128955" y="2552070"/>
                  <a:ext cx="6096000" cy="560090"/>
                </a:xfrm>
                <a:prstGeom prst="rect">
                  <a:avLst/>
                </a:prstGeom>
              </p:spPr>
              <p:txBody>
                <a:bodyPr wrap="square">
                  <a:spAutoFit/>
                </a:bodyPr>
                <a:lstStyle/>
                <a:p>
                  <a:pPr lvl="0" algn="ctr">
                    <a:lnSpc>
                      <a:spcPct val="200000"/>
                    </a:lnSpc>
                    <a:spcAft>
                      <a:spcPts val="800"/>
                    </a:spcAft>
                  </a:pPr>
                  <a:r>
                    <a:rPr lang="fr-FR" b="1" dirty="0">
                      <a:solidFill>
                        <a:schemeClr val="accent6">
                          <a:lumMod val="50000"/>
                        </a:schemeClr>
                      </a:solidFill>
                      <a:latin typeface="Nirmala UI" panose="020B0502040204020203" pitchFamily="34" charset="0"/>
                      <a:cs typeface="Nirmala UI" panose="020B0502040204020203" pitchFamily="34" charset="0"/>
                    </a:rPr>
                    <a:t>Base de données </a:t>
                  </a:r>
                  <a:r>
                    <a:rPr lang="fr-FR" b="1" dirty="0" err="1">
                      <a:solidFill>
                        <a:schemeClr val="accent6">
                          <a:lumMod val="50000"/>
                        </a:schemeClr>
                      </a:solidFill>
                      <a:latin typeface="Nirmala UI" panose="020B0502040204020203" pitchFamily="34" charset="0"/>
                      <a:cs typeface="Nirmala UI" panose="020B0502040204020203" pitchFamily="34" charset="0"/>
                    </a:rPr>
                    <a:t>MovieLens</a:t>
                  </a:r>
                  <a:r>
                    <a:rPr lang="fr-FR" b="1" dirty="0">
                      <a:solidFill>
                        <a:schemeClr val="accent6">
                          <a:lumMod val="50000"/>
                        </a:schemeClr>
                      </a:solidFill>
                      <a:latin typeface="Nirmala UI" panose="020B0502040204020203" pitchFamily="34" charset="0"/>
                      <a:cs typeface="Nirmala UI" panose="020B0502040204020203" pitchFamily="34" charset="0"/>
                    </a:rPr>
                    <a:t> (100K) et RED (100K)</a:t>
                  </a:r>
                </a:p>
              </p:txBody>
            </p:sp>
          </p:grpSp>
          <p:sp>
            <p:nvSpPr>
              <p:cNvPr id="33" name="Freeform 11552">
                <a:extLst>
                  <a:ext uri="{FF2B5EF4-FFF2-40B4-BE49-F238E27FC236}">
                    <a16:creationId xmlns:a16="http://schemas.microsoft.com/office/drawing/2014/main" id="{462B5C36-45C5-46A6-B3DD-B7F93DD3C49A}"/>
                  </a:ext>
                </a:extLst>
              </p:cNvPr>
              <p:cNvSpPr>
                <a:spLocks/>
              </p:cNvSpPr>
              <p:nvPr/>
            </p:nvSpPr>
            <p:spPr bwMode="auto">
              <a:xfrm flipH="1">
                <a:off x="5199630" y="2579882"/>
                <a:ext cx="625459" cy="767838"/>
              </a:xfrm>
              <a:custGeom>
                <a:avLst/>
                <a:gdLst>
                  <a:gd name="T0" fmla="*/ 0 w 1264"/>
                  <a:gd name="T1" fmla="*/ 731 h 1459"/>
                  <a:gd name="T2" fmla="*/ 1264 w 1264"/>
                  <a:gd name="T3" fmla="*/ 0 h 1459"/>
                  <a:gd name="T4" fmla="*/ 1264 w 1264"/>
                  <a:gd name="T5" fmla="*/ 1459 h 1459"/>
                  <a:gd name="T6" fmla="*/ 0 w 1264"/>
                  <a:gd name="T7" fmla="*/ 731 h 1459"/>
                </a:gdLst>
                <a:ahLst/>
                <a:cxnLst>
                  <a:cxn ang="0">
                    <a:pos x="T0" y="T1"/>
                  </a:cxn>
                  <a:cxn ang="0">
                    <a:pos x="T2" y="T3"/>
                  </a:cxn>
                  <a:cxn ang="0">
                    <a:pos x="T4" y="T5"/>
                  </a:cxn>
                  <a:cxn ang="0">
                    <a:pos x="T6" y="T7"/>
                  </a:cxn>
                </a:cxnLst>
                <a:rect l="0" t="0" r="r" b="b"/>
                <a:pathLst>
                  <a:path w="1264" h="1459">
                    <a:moveTo>
                      <a:pt x="0" y="731"/>
                    </a:moveTo>
                    <a:lnTo>
                      <a:pt x="1264" y="0"/>
                    </a:lnTo>
                    <a:lnTo>
                      <a:pt x="1264" y="1459"/>
                    </a:lnTo>
                    <a:lnTo>
                      <a:pt x="0" y="731"/>
                    </a:lnTo>
                    <a:close/>
                  </a:path>
                </a:pathLst>
              </a:custGeom>
              <a:solidFill>
                <a:srgbClr val="040123"/>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75222EAE-0541-4938-A49B-011FF60F6592}"/>
                </a:ext>
              </a:extLst>
            </p:cNvPr>
            <p:cNvSpPr/>
            <p:nvPr/>
          </p:nvSpPr>
          <p:spPr>
            <a:xfrm flipH="1">
              <a:off x="519265" y="1490891"/>
              <a:ext cx="625460" cy="560090"/>
            </a:xfrm>
            <a:prstGeom prst="rect">
              <a:avLst/>
            </a:prstGeom>
          </p:spPr>
          <p:txBody>
            <a:bodyPr wrap="square">
              <a:spAutoFit/>
            </a:bodyPr>
            <a:lstStyle/>
            <a:p>
              <a:pPr lvl="0" algn="ctr">
                <a:lnSpc>
                  <a:spcPct val="200000"/>
                </a:lnSpc>
                <a:spcAft>
                  <a:spcPts val="800"/>
                </a:spcAft>
              </a:pPr>
              <a:r>
                <a:rPr lang="fr-FR" b="1" dirty="0">
                  <a:solidFill>
                    <a:schemeClr val="bg1"/>
                  </a:solidFill>
                  <a:latin typeface="Nirmala UI" panose="020B0502040204020203" pitchFamily="34" charset="0"/>
                  <a:cs typeface="Nirmala UI" panose="020B0502040204020203" pitchFamily="34" charset="0"/>
                </a:rPr>
                <a:t>1.</a:t>
              </a:r>
            </a:p>
          </p:txBody>
        </p:sp>
      </p:grpSp>
      <p:grpSp>
        <p:nvGrpSpPr>
          <p:cNvPr id="10" name="Group 9">
            <a:extLst>
              <a:ext uri="{FF2B5EF4-FFF2-40B4-BE49-F238E27FC236}">
                <a16:creationId xmlns:a16="http://schemas.microsoft.com/office/drawing/2014/main" id="{995F67F8-B413-4F91-8727-E7381A5A3BDF}"/>
              </a:ext>
            </a:extLst>
          </p:cNvPr>
          <p:cNvGrpSpPr/>
          <p:nvPr/>
        </p:nvGrpSpPr>
        <p:grpSpPr>
          <a:xfrm>
            <a:off x="4915419" y="3325163"/>
            <a:ext cx="6981175" cy="767839"/>
            <a:chOff x="519265" y="3386702"/>
            <a:chExt cx="6981175" cy="767839"/>
          </a:xfrm>
        </p:grpSpPr>
        <p:grpSp>
          <p:nvGrpSpPr>
            <p:cNvPr id="37" name="Group 36">
              <a:extLst>
                <a:ext uri="{FF2B5EF4-FFF2-40B4-BE49-F238E27FC236}">
                  <a16:creationId xmlns:a16="http://schemas.microsoft.com/office/drawing/2014/main" id="{7E7C8348-1A56-48F6-9EEB-A8BDFB4D5C0C}"/>
                </a:ext>
              </a:extLst>
            </p:cNvPr>
            <p:cNvGrpSpPr/>
            <p:nvPr/>
          </p:nvGrpSpPr>
          <p:grpSpPr>
            <a:xfrm>
              <a:off x="673473" y="3386702"/>
              <a:ext cx="6826967" cy="767839"/>
              <a:chOff x="5199630" y="2579882"/>
              <a:chExt cx="6826967" cy="767839"/>
            </a:xfrm>
          </p:grpSpPr>
          <p:grpSp>
            <p:nvGrpSpPr>
              <p:cNvPr id="38" name="Group 37">
                <a:extLst>
                  <a:ext uri="{FF2B5EF4-FFF2-40B4-BE49-F238E27FC236}">
                    <a16:creationId xmlns:a16="http://schemas.microsoft.com/office/drawing/2014/main" id="{33CEEA4D-D968-4C6B-81E5-6949507EE61B}"/>
                  </a:ext>
                </a:extLst>
              </p:cNvPr>
              <p:cNvGrpSpPr/>
              <p:nvPr/>
            </p:nvGrpSpPr>
            <p:grpSpPr>
              <a:xfrm>
                <a:off x="5199632" y="2579882"/>
                <a:ext cx="6826965" cy="767839"/>
                <a:chOff x="4733167" y="2590103"/>
                <a:chExt cx="6826965" cy="767839"/>
              </a:xfrm>
            </p:grpSpPr>
            <p:sp>
              <p:nvSpPr>
                <p:cNvPr id="40" name="Rectangle 39">
                  <a:extLst>
                    <a:ext uri="{FF2B5EF4-FFF2-40B4-BE49-F238E27FC236}">
                      <a16:creationId xmlns:a16="http://schemas.microsoft.com/office/drawing/2014/main" id="{61C0F645-44B3-48BE-9274-2EECB8776448}"/>
                    </a:ext>
                  </a:extLst>
                </p:cNvPr>
                <p:cNvSpPr/>
                <p:nvPr/>
              </p:nvSpPr>
              <p:spPr>
                <a:xfrm>
                  <a:off x="4733167" y="2590103"/>
                  <a:ext cx="6283122" cy="767839"/>
                </a:xfrm>
                <a:prstGeom prst="rect">
                  <a:avLst/>
                </a:prstGeom>
                <a:solidFill>
                  <a:schemeClr val="bg1">
                    <a:lumMod val="85000"/>
                    <a:alpha val="50196"/>
                  </a:schemeClr>
                </a:solidFill>
              </p:spPr>
              <p:txBody>
                <a:bodyPr wrap="square">
                  <a:spAutoFit/>
                </a:bodyPr>
                <a:lstStyle/>
                <a:p>
                  <a:pPr lvl="0" algn="ctr">
                    <a:lnSpc>
                      <a:spcPct val="300000"/>
                    </a:lnSpc>
                    <a:spcAft>
                      <a:spcPts val="800"/>
                    </a:spcAft>
                  </a:pPr>
                  <a:endParaRPr lang="fr-FR" b="1" dirty="0">
                    <a:solidFill>
                      <a:schemeClr val="accent6">
                        <a:lumMod val="50000"/>
                      </a:schemeClr>
                    </a:solidFill>
                    <a:latin typeface="Nirmala UI" panose="020B0502040204020203" pitchFamily="34" charset="0"/>
                    <a:cs typeface="Nirmala UI" panose="020B0502040204020203" pitchFamily="34" charset="0"/>
                  </a:endParaRPr>
                </a:p>
              </p:txBody>
            </p:sp>
            <p:sp>
              <p:nvSpPr>
                <p:cNvPr id="41" name="Rectangle 40">
                  <a:extLst>
                    <a:ext uri="{FF2B5EF4-FFF2-40B4-BE49-F238E27FC236}">
                      <a16:creationId xmlns:a16="http://schemas.microsoft.com/office/drawing/2014/main" id="{2AFA11AD-3D31-44CE-8077-DB58C72333DA}"/>
                    </a:ext>
                  </a:extLst>
                </p:cNvPr>
                <p:cNvSpPr/>
                <p:nvPr/>
              </p:nvSpPr>
              <p:spPr>
                <a:xfrm>
                  <a:off x="5464132" y="2622565"/>
                  <a:ext cx="6096000" cy="560090"/>
                </a:xfrm>
                <a:prstGeom prst="rect">
                  <a:avLst/>
                </a:prstGeom>
              </p:spPr>
              <p:txBody>
                <a:bodyPr wrap="square">
                  <a:spAutoFit/>
                </a:bodyPr>
                <a:lstStyle/>
                <a:p>
                  <a:pPr lvl="0">
                    <a:lnSpc>
                      <a:spcPct val="200000"/>
                    </a:lnSpc>
                    <a:spcAft>
                      <a:spcPts val="800"/>
                    </a:spcAft>
                  </a:pPr>
                  <a:r>
                    <a:rPr lang="fr-FR" b="1" dirty="0">
                      <a:solidFill>
                        <a:schemeClr val="accent6">
                          <a:lumMod val="50000"/>
                        </a:schemeClr>
                      </a:solidFill>
                      <a:latin typeface="Nirmala UI" panose="020B0502040204020203" pitchFamily="34" charset="0"/>
                      <a:cs typeface="Nirmala UI" panose="020B0502040204020203" pitchFamily="34" charset="0"/>
                    </a:rPr>
                    <a:t>Métriques d’évaluation (MAE et RMSE)</a:t>
                  </a:r>
                </a:p>
              </p:txBody>
            </p:sp>
          </p:grpSp>
          <p:sp>
            <p:nvSpPr>
              <p:cNvPr id="39" name="Freeform 11552">
                <a:extLst>
                  <a:ext uri="{FF2B5EF4-FFF2-40B4-BE49-F238E27FC236}">
                    <a16:creationId xmlns:a16="http://schemas.microsoft.com/office/drawing/2014/main" id="{0E475843-2354-4DD4-98F5-CC52A38D85BF}"/>
                  </a:ext>
                </a:extLst>
              </p:cNvPr>
              <p:cNvSpPr>
                <a:spLocks/>
              </p:cNvSpPr>
              <p:nvPr/>
            </p:nvSpPr>
            <p:spPr bwMode="auto">
              <a:xfrm flipH="1">
                <a:off x="5199630" y="2579882"/>
                <a:ext cx="625459" cy="767838"/>
              </a:xfrm>
              <a:custGeom>
                <a:avLst/>
                <a:gdLst>
                  <a:gd name="T0" fmla="*/ 0 w 1264"/>
                  <a:gd name="T1" fmla="*/ 731 h 1459"/>
                  <a:gd name="T2" fmla="*/ 1264 w 1264"/>
                  <a:gd name="T3" fmla="*/ 0 h 1459"/>
                  <a:gd name="T4" fmla="*/ 1264 w 1264"/>
                  <a:gd name="T5" fmla="*/ 1459 h 1459"/>
                  <a:gd name="T6" fmla="*/ 0 w 1264"/>
                  <a:gd name="T7" fmla="*/ 731 h 1459"/>
                </a:gdLst>
                <a:ahLst/>
                <a:cxnLst>
                  <a:cxn ang="0">
                    <a:pos x="T0" y="T1"/>
                  </a:cxn>
                  <a:cxn ang="0">
                    <a:pos x="T2" y="T3"/>
                  </a:cxn>
                  <a:cxn ang="0">
                    <a:pos x="T4" y="T5"/>
                  </a:cxn>
                  <a:cxn ang="0">
                    <a:pos x="T6" y="T7"/>
                  </a:cxn>
                </a:cxnLst>
                <a:rect l="0" t="0" r="r" b="b"/>
                <a:pathLst>
                  <a:path w="1264" h="1459">
                    <a:moveTo>
                      <a:pt x="0" y="731"/>
                    </a:moveTo>
                    <a:lnTo>
                      <a:pt x="1264" y="0"/>
                    </a:lnTo>
                    <a:lnTo>
                      <a:pt x="1264" y="1459"/>
                    </a:lnTo>
                    <a:lnTo>
                      <a:pt x="0" y="731"/>
                    </a:lnTo>
                    <a:close/>
                  </a:path>
                </a:pathLst>
              </a:custGeom>
              <a:solidFill>
                <a:srgbClr val="040123"/>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3" name="Rectangle 42">
              <a:extLst>
                <a:ext uri="{FF2B5EF4-FFF2-40B4-BE49-F238E27FC236}">
                  <a16:creationId xmlns:a16="http://schemas.microsoft.com/office/drawing/2014/main" id="{CA57042D-A40C-4D6A-8E7C-9481730B8A66}"/>
                </a:ext>
              </a:extLst>
            </p:cNvPr>
            <p:cNvSpPr/>
            <p:nvPr/>
          </p:nvSpPr>
          <p:spPr>
            <a:xfrm flipH="1">
              <a:off x="519265" y="3413039"/>
              <a:ext cx="625460" cy="560090"/>
            </a:xfrm>
            <a:prstGeom prst="rect">
              <a:avLst/>
            </a:prstGeom>
          </p:spPr>
          <p:txBody>
            <a:bodyPr wrap="square">
              <a:spAutoFit/>
            </a:bodyPr>
            <a:lstStyle/>
            <a:p>
              <a:pPr lvl="0" algn="ctr">
                <a:lnSpc>
                  <a:spcPct val="200000"/>
                </a:lnSpc>
                <a:spcAft>
                  <a:spcPts val="800"/>
                </a:spcAft>
              </a:pPr>
              <a:r>
                <a:rPr lang="fr-FR" b="1" dirty="0">
                  <a:solidFill>
                    <a:schemeClr val="bg1"/>
                  </a:solidFill>
                  <a:latin typeface="Nirmala UI" panose="020B0502040204020203" pitchFamily="34" charset="0"/>
                  <a:cs typeface="Nirmala UI" panose="020B0502040204020203" pitchFamily="34" charset="0"/>
                </a:rPr>
                <a:t>2.</a:t>
              </a:r>
            </a:p>
          </p:txBody>
        </p:sp>
      </p:grpSp>
      <p:sp>
        <p:nvSpPr>
          <p:cNvPr id="44" name="Ellipse 8">
            <a:extLst>
              <a:ext uri="{FF2B5EF4-FFF2-40B4-BE49-F238E27FC236}">
                <a16:creationId xmlns:a16="http://schemas.microsoft.com/office/drawing/2014/main" id="{415761C8-A9FB-4A18-BDAC-2001C85983EB}"/>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29</a:t>
            </a:r>
          </a:p>
        </p:txBody>
      </p:sp>
    </p:spTree>
    <p:extLst>
      <p:ext uri="{BB962C8B-B14F-4D97-AF65-F5344CB8AC3E}">
        <p14:creationId xmlns:p14="http://schemas.microsoft.com/office/powerpoint/2010/main" val="398865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29D0669-2FDE-48E7-AB34-65EEE8F817DB}"/>
              </a:ext>
            </a:extLst>
          </p:cNvPr>
          <p:cNvGrpSpPr/>
          <p:nvPr/>
        </p:nvGrpSpPr>
        <p:grpSpPr>
          <a:xfrm>
            <a:off x="-12879" y="-11627"/>
            <a:ext cx="12217758" cy="793617"/>
            <a:chOff x="-12879" y="-11627"/>
            <a:chExt cx="12217758" cy="793617"/>
          </a:xfrm>
        </p:grpSpPr>
        <p:grpSp>
          <p:nvGrpSpPr>
            <p:cNvPr id="29" name="Group 28">
              <a:extLst>
                <a:ext uri="{FF2B5EF4-FFF2-40B4-BE49-F238E27FC236}">
                  <a16:creationId xmlns:a16="http://schemas.microsoft.com/office/drawing/2014/main" id="{E0184F01-A18F-4E00-A6F8-29FFBC459AF0}"/>
                </a:ext>
              </a:extLst>
            </p:cNvPr>
            <p:cNvGrpSpPr/>
            <p:nvPr/>
          </p:nvGrpSpPr>
          <p:grpSpPr>
            <a:xfrm>
              <a:off x="-12879" y="-11627"/>
              <a:ext cx="12217758" cy="793617"/>
              <a:chOff x="-12879" y="122772"/>
              <a:chExt cx="12217758" cy="793617"/>
            </a:xfrm>
          </p:grpSpPr>
          <p:grpSp>
            <p:nvGrpSpPr>
              <p:cNvPr id="31" name="Groupe 10">
                <a:extLst>
                  <a:ext uri="{FF2B5EF4-FFF2-40B4-BE49-F238E27FC236}">
                    <a16:creationId xmlns:a16="http://schemas.microsoft.com/office/drawing/2014/main" id="{B3113972-D603-4FB4-AE14-B8DDBAC571D2}"/>
                  </a:ext>
                </a:extLst>
              </p:cNvPr>
              <p:cNvGrpSpPr/>
              <p:nvPr/>
            </p:nvGrpSpPr>
            <p:grpSpPr>
              <a:xfrm>
                <a:off x="-12879" y="287164"/>
                <a:ext cx="12217758" cy="509136"/>
                <a:chOff x="-25758" y="3593204"/>
                <a:chExt cx="12505386" cy="509136"/>
              </a:xfrm>
            </p:grpSpPr>
            <p:grpSp>
              <p:nvGrpSpPr>
                <p:cNvPr id="33" name="Groupe 7">
                  <a:extLst>
                    <a:ext uri="{FF2B5EF4-FFF2-40B4-BE49-F238E27FC236}">
                      <a16:creationId xmlns:a16="http://schemas.microsoft.com/office/drawing/2014/main" id="{B21D17DB-8779-4AF2-992F-477635C94C6D}"/>
                    </a:ext>
                  </a:extLst>
                </p:cNvPr>
                <p:cNvGrpSpPr/>
                <p:nvPr/>
              </p:nvGrpSpPr>
              <p:grpSpPr>
                <a:xfrm>
                  <a:off x="-25758" y="3863662"/>
                  <a:ext cx="12505386" cy="0"/>
                  <a:chOff x="-25758" y="3863662"/>
                  <a:chExt cx="12505386" cy="0"/>
                </a:xfrm>
              </p:grpSpPr>
              <p:cxnSp>
                <p:nvCxnSpPr>
                  <p:cNvPr id="35" name="Connecteur droit 5">
                    <a:extLst>
                      <a:ext uri="{FF2B5EF4-FFF2-40B4-BE49-F238E27FC236}">
                        <a16:creationId xmlns:a16="http://schemas.microsoft.com/office/drawing/2014/main" id="{69F79B45-AB51-4618-A584-4080CC88A4F2}"/>
                      </a:ext>
                    </a:extLst>
                  </p:cNvPr>
                  <p:cNvCxnSpPr>
                    <a:cxnSpLocks/>
                  </p:cNvCxnSpPr>
                  <p:nvPr/>
                </p:nvCxnSpPr>
                <p:spPr>
                  <a:xfrm>
                    <a:off x="8086789" y="3863662"/>
                    <a:ext cx="4392839"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36" name="Connecteur droit 4">
                    <a:extLst>
                      <a:ext uri="{FF2B5EF4-FFF2-40B4-BE49-F238E27FC236}">
                        <a16:creationId xmlns:a16="http://schemas.microsoft.com/office/drawing/2014/main" id="{3D96C0EC-0999-4888-A8BA-0F22C6C18A29}"/>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34" name="Ellipse 8">
                  <a:extLst>
                    <a:ext uri="{FF2B5EF4-FFF2-40B4-BE49-F238E27FC236}">
                      <a16:creationId xmlns:a16="http://schemas.microsoft.com/office/drawing/2014/main" id="{F4011E3D-3C7F-4400-8D08-29336DADA55D}"/>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32" name="Shape 61">
                <a:extLst>
                  <a:ext uri="{FF2B5EF4-FFF2-40B4-BE49-F238E27FC236}">
                    <a16:creationId xmlns:a16="http://schemas.microsoft.com/office/drawing/2014/main" id="{298715A9-B6C1-4C41-9B42-FD55212B1757}"/>
                  </a:ext>
                </a:extLst>
              </p:cNvPr>
              <p:cNvSpPr txBox="1">
                <a:spLocks/>
              </p:cNvSpPr>
              <p:nvPr/>
            </p:nvSpPr>
            <p:spPr>
              <a:xfrm>
                <a:off x="1285404" y="122772"/>
                <a:ext cx="7295888"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Implémentation et Expérimentation</a:t>
                </a:r>
              </a:p>
            </p:txBody>
          </p:sp>
        </p:grpSp>
        <p:pic>
          <p:nvPicPr>
            <p:cNvPr id="30" name="Picture 29">
              <a:extLst>
                <a:ext uri="{FF2B5EF4-FFF2-40B4-BE49-F238E27FC236}">
                  <a16:creationId xmlns:a16="http://schemas.microsoft.com/office/drawing/2014/main" id="{C80648C3-0E12-4AE1-BB5B-334BA360F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5" y="225287"/>
              <a:ext cx="396000" cy="396000"/>
            </a:xfrm>
            <a:prstGeom prst="rect">
              <a:avLst/>
            </a:prstGeom>
          </p:spPr>
        </p:pic>
      </p:grpSp>
      <p:sp>
        <p:nvSpPr>
          <p:cNvPr id="37" name="Ellipse 8">
            <a:extLst>
              <a:ext uri="{FF2B5EF4-FFF2-40B4-BE49-F238E27FC236}">
                <a16:creationId xmlns:a16="http://schemas.microsoft.com/office/drawing/2014/main" id="{7D5B90F3-066D-40F8-9787-757081433D7C}"/>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30</a:t>
            </a:r>
          </a:p>
        </p:txBody>
      </p:sp>
      <p:sp>
        <p:nvSpPr>
          <p:cNvPr id="38" name="ZoneTexte 16">
            <a:extLst>
              <a:ext uri="{FF2B5EF4-FFF2-40B4-BE49-F238E27FC236}">
                <a16:creationId xmlns:a16="http://schemas.microsoft.com/office/drawing/2014/main" id="{2971456F-2432-4367-90EF-AE0B850CD5D0}"/>
              </a:ext>
            </a:extLst>
          </p:cNvPr>
          <p:cNvSpPr txBox="1"/>
          <p:nvPr/>
        </p:nvSpPr>
        <p:spPr>
          <a:xfrm>
            <a:off x="596397" y="1165150"/>
            <a:ext cx="4397634" cy="5775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fr-FR" sz="24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Démarche de l’évaluation</a:t>
            </a:r>
          </a:p>
        </p:txBody>
      </p:sp>
      <p:sp>
        <p:nvSpPr>
          <p:cNvPr id="39" name="ZoneTexte 17">
            <a:extLst>
              <a:ext uri="{FF2B5EF4-FFF2-40B4-BE49-F238E27FC236}">
                <a16:creationId xmlns:a16="http://schemas.microsoft.com/office/drawing/2014/main" id="{196A7C20-ED52-41C6-A8A8-126BA9985CA2}"/>
              </a:ext>
            </a:extLst>
          </p:cNvPr>
          <p:cNvSpPr txBox="1"/>
          <p:nvPr/>
        </p:nvSpPr>
        <p:spPr>
          <a:xfrm>
            <a:off x="603670" y="1957847"/>
            <a:ext cx="5964559" cy="496674"/>
          </a:xfrm>
          <a:prstGeom prst="rect">
            <a:avLst/>
          </a:prstGeom>
          <a:noFill/>
        </p:spPr>
        <p:txBody>
          <a:bodyPr wrap="square" rtlCol="0">
            <a:spAutoFit/>
          </a:bodyPr>
          <a:lstStyle/>
          <a:p>
            <a:pPr>
              <a:lnSpc>
                <a:spcPct val="150000"/>
              </a:lnSpc>
            </a:pPr>
            <a:r>
              <a:rPr lang="fr-FR" sz="2000" b="1" dirty="0">
                <a:solidFill>
                  <a:srgbClr val="003366"/>
                </a:solidFill>
                <a:latin typeface="Nirmala UI" panose="020B0502040204020203" pitchFamily="34" charset="0"/>
                <a:ea typeface="Segoe UI Black" panose="020B0A02040204020203" pitchFamily="34" charset="0"/>
                <a:cs typeface="Nirmala UI" panose="020B0502040204020203" pitchFamily="34" charset="0"/>
              </a:rPr>
              <a:t>1) L’apport de l’hybridation du FC et </a:t>
            </a:r>
            <a:r>
              <a:rPr lang="fr-FR" sz="2000" b="1" dirty="0" err="1">
                <a:solidFill>
                  <a:srgbClr val="003366"/>
                </a:solidFill>
                <a:latin typeface="Nirmala UI" panose="020B0502040204020203" pitchFamily="34" charset="0"/>
                <a:ea typeface="Segoe UI Black" panose="020B0A02040204020203" pitchFamily="34" charset="0"/>
                <a:cs typeface="Nirmala UI" panose="020B0502040204020203" pitchFamily="34" charset="0"/>
              </a:rPr>
              <a:t>FSem</a:t>
            </a:r>
            <a:endParaRPr lang="fr-FR" sz="2000" b="1" dirty="0">
              <a:solidFill>
                <a:srgbClr val="003366"/>
              </a:solidFill>
              <a:latin typeface="Nirmala UI" panose="020B0502040204020203" pitchFamily="34" charset="0"/>
              <a:ea typeface="Segoe UI Black" panose="020B0A02040204020203" pitchFamily="34" charset="0"/>
              <a:cs typeface="Nirmala UI" panose="020B0502040204020203" pitchFamily="34" charset="0"/>
            </a:endParaRPr>
          </a:p>
        </p:txBody>
      </p:sp>
      <p:sp>
        <p:nvSpPr>
          <p:cNvPr id="40" name="Rectangle 39">
            <a:extLst>
              <a:ext uri="{FF2B5EF4-FFF2-40B4-BE49-F238E27FC236}">
                <a16:creationId xmlns:a16="http://schemas.microsoft.com/office/drawing/2014/main" id="{5C3DC8F7-35B7-47F4-98C9-142C672170B0}"/>
              </a:ext>
            </a:extLst>
          </p:cNvPr>
          <p:cNvSpPr/>
          <p:nvPr/>
        </p:nvSpPr>
        <p:spPr>
          <a:xfrm>
            <a:off x="5304902" y="5184189"/>
            <a:ext cx="1733167"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spAutoFit/>
          </a:bodyPr>
          <a:lstStyle/>
          <a:p>
            <a:r>
              <a:rPr lang="fr-FR" sz="2400" b="1" dirty="0" err="1">
                <a:latin typeface="Nirmala UI" panose="020B0502040204020203" pitchFamily="34" charset="0"/>
                <a:cs typeface="Nirmala UI" panose="020B0502040204020203" pitchFamily="34" charset="0"/>
              </a:rPr>
              <a:t>MovieLens</a:t>
            </a:r>
            <a:endParaRPr lang="fr-FR" sz="2400" b="1" dirty="0">
              <a:latin typeface="Nirmala UI" panose="020B0502040204020203" pitchFamily="34" charset="0"/>
              <a:cs typeface="Nirmala UI" panose="020B0502040204020203" pitchFamily="34" charset="0"/>
            </a:endParaRPr>
          </a:p>
        </p:txBody>
      </p:sp>
      <p:graphicFrame>
        <p:nvGraphicFramePr>
          <p:cNvPr id="41" name="Tableau 22">
            <a:extLst>
              <a:ext uri="{FF2B5EF4-FFF2-40B4-BE49-F238E27FC236}">
                <a16:creationId xmlns:a16="http://schemas.microsoft.com/office/drawing/2014/main" id="{873DBCDA-97F1-4512-B028-AC06ECC3E48F}"/>
              </a:ext>
            </a:extLst>
          </p:cNvPr>
          <p:cNvGraphicFramePr>
            <a:graphicFrameLocks noGrp="1"/>
          </p:cNvGraphicFramePr>
          <p:nvPr>
            <p:extLst>
              <p:ext uri="{D42A27DB-BD31-4B8C-83A1-F6EECF244321}">
                <p14:modId xmlns:p14="http://schemas.microsoft.com/office/powerpoint/2010/main" val="2893070692"/>
              </p:ext>
            </p:extLst>
          </p:nvPr>
        </p:nvGraphicFramePr>
        <p:xfrm>
          <a:off x="1894419" y="2993885"/>
          <a:ext cx="8251905" cy="1894636"/>
        </p:xfrm>
        <a:graphic>
          <a:graphicData uri="http://schemas.openxmlformats.org/drawingml/2006/table">
            <a:tbl>
              <a:tblPr firstRow="1" bandRow="1">
                <a:tableStyleId>{5940675A-B579-460E-94D1-54222C63F5DA}</a:tableStyleId>
              </a:tblPr>
              <a:tblGrid>
                <a:gridCol w="2754281">
                  <a:extLst>
                    <a:ext uri="{9D8B030D-6E8A-4147-A177-3AD203B41FA5}">
                      <a16:colId xmlns:a16="http://schemas.microsoft.com/office/drawing/2014/main" val="1615183864"/>
                    </a:ext>
                  </a:extLst>
                </a:gridCol>
                <a:gridCol w="2748812">
                  <a:extLst>
                    <a:ext uri="{9D8B030D-6E8A-4147-A177-3AD203B41FA5}">
                      <a16:colId xmlns:a16="http://schemas.microsoft.com/office/drawing/2014/main" val="707653905"/>
                    </a:ext>
                  </a:extLst>
                </a:gridCol>
                <a:gridCol w="2748812">
                  <a:extLst>
                    <a:ext uri="{9D8B030D-6E8A-4147-A177-3AD203B41FA5}">
                      <a16:colId xmlns:a16="http://schemas.microsoft.com/office/drawing/2014/main" val="3207047242"/>
                    </a:ext>
                  </a:extLst>
                </a:gridCol>
              </a:tblGrid>
              <a:tr h="473659">
                <a:tc>
                  <a:txBody>
                    <a:bodyPr/>
                    <a:lstStyle/>
                    <a:p>
                      <a:endParaRPr lang="fr-FR" b="1" dirty="0">
                        <a:latin typeface="Nirmala UI" panose="020B0502040204020203" pitchFamily="34" charset="0"/>
                        <a:cs typeface="Nirmala UI" panose="020B0502040204020203" pitchFamily="34" charset="0"/>
                      </a:endParaRPr>
                    </a:p>
                  </a:txBody>
                  <a:tcPr/>
                </a:tc>
                <a:tc>
                  <a:txBody>
                    <a:bodyPr/>
                    <a:lstStyle/>
                    <a:p>
                      <a:r>
                        <a:rPr lang="fr-FR" b="1" dirty="0">
                          <a:latin typeface="Nirmala UI" panose="020B0502040204020203" pitchFamily="34" charset="0"/>
                          <a:cs typeface="Nirmala UI" panose="020B0502040204020203" pitchFamily="34" charset="0"/>
                        </a:rPr>
                        <a:t>MAE</a:t>
                      </a:r>
                    </a:p>
                  </a:txBody>
                  <a:tcPr/>
                </a:tc>
                <a:tc>
                  <a:txBody>
                    <a:bodyPr/>
                    <a:lstStyle/>
                    <a:p>
                      <a:r>
                        <a:rPr lang="fr-FR" b="1" dirty="0">
                          <a:latin typeface="Nirmala UI" panose="020B0502040204020203" pitchFamily="34" charset="0"/>
                          <a:cs typeface="Nirmala UI" panose="020B0502040204020203" pitchFamily="34" charset="0"/>
                        </a:rPr>
                        <a:t>RMSE</a:t>
                      </a:r>
                    </a:p>
                  </a:txBody>
                  <a:tcPr/>
                </a:tc>
                <a:extLst>
                  <a:ext uri="{0D108BD9-81ED-4DB2-BD59-A6C34878D82A}">
                    <a16:rowId xmlns:a16="http://schemas.microsoft.com/office/drawing/2014/main" val="3540428310"/>
                  </a:ext>
                </a:extLst>
              </a:tr>
              <a:tr h="473659">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FC standard</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0.73</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1.001</a:t>
                      </a:r>
                      <a:endParaRPr lang="fr-FR" sz="2000" b="1" dirty="0">
                        <a:latin typeface="Nirmala UI" panose="020B0502040204020203" pitchFamily="34" charset="0"/>
                        <a:cs typeface="Nirmala UI" panose="020B0502040204020203" pitchFamily="34" charset="0"/>
                      </a:endParaRPr>
                    </a:p>
                  </a:txBody>
                  <a:tcPr>
                    <a:solidFill>
                      <a:srgbClr val="92D050"/>
                    </a:solidFill>
                  </a:tcPr>
                </a:tc>
                <a:extLst>
                  <a:ext uri="{0D108BD9-81ED-4DB2-BD59-A6C34878D82A}">
                    <a16:rowId xmlns:a16="http://schemas.microsoft.com/office/drawing/2014/main" val="1120497167"/>
                  </a:ext>
                </a:extLst>
              </a:tr>
              <a:tr h="473659">
                <a:tc>
                  <a:txBody>
                    <a:bodyPr/>
                    <a:lstStyle/>
                    <a:p>
                      <a:r>
                        <a:rPr lang="fr-FR" sz="2000" b="1" i="0" u="none" strike="noStrike" kern="1200" baseline="0" dirty="0" err="1">
                          <a:solidFill>
                            <a:schemeClr val="tx1"/>
                          </a:solidFill>
                          <a:latin typeface="Nirmala UI" panose="020B0502040204020203" pitchFamily="34" charset="0"/>
                          <a:ea typeface="+mn-ea"/>
                          <a:cs typeface="Nirmala UI" panose="020B0502040204020203" pitchFamily="34" charset="0"/>
                        </a:rPr>
                        <a:t>FSem</a:t>
                      </a:r>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 standard</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0.729</a:t>
                      </a:r>
                      <a:endParaRPr lang="fr-FR" sz="2000" b="1" dirty="0">
                        <a:latin typeface="Nirmala UI" panose="020B0502040204020203" pitchFamily="34" charset="0"/>
                        <a:cs typeface="Nirmala UI" panose="020B0502040204020203" pitchFamily="34" charset="0"/>
                      </a:endParaRPr>
                    </a:p>
                  </a:txBody>
                  <a:tcPr>
                    <a:solidFill>
                      <a:srgbClr val="92D050"/>
                    </a:solidFill>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1.002</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2324110873"/>
                  </a:ext>
                </a:extLst>
              </a:tr>
              <a:tr h="473659">
                <a:tc>
                  <a:txBody>
                    <a:bodyPr/>
                    <a:lstStyle/>
                    <a:p>
                      <a:r>
                        <a:rPr lang="fr-FR" sz="2000" b="1" i="0" u="none" strike="noStrike" kern="1200" baseline="0" dirty="0" err="1">
                          <a:solidFill>
                            <a:schemeClr val="bg1"/>
                          </a:solidFill>
                          <a:latin typeface="Nirmala UI" panose="020B0502040204020203" pitchFamily="34" charset="0"/>
                          <a:ea typeface="+mn-ea"/>
                          <a:cs typeface="Nirmala UI" panose="020B0502040204020203" pitchFamily="34" charset="0"/>
                        </a:rPr>
                        <a:t>FHyb</a:t>
                      </a:r>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 pondéré</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0.729</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1.001</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extLst>
                  <a:ext uri="{0D108BD9-81ED-4DB2-BD59-A6C34878D82A}">
                    <a16:rowId xmlns:a16="http://schemas.microsoft.com/office/drawing/2014/main" val="2827180458"/>
                  </a:ext>
                </a:extLst>
              </a:tr>
            </a:tbl>
          </a:graphicData>
        </a:graphic>
      </p:graphicFrame>
      <p:pic>
        <p:nvPicPr>
          <p:cNvPr id="3" name="Picture 2">
            <a:extLst>
              <a:ext uri="{FF2B5EF4-FFF2-40B4-BE49-F238E27FC236}">
                <a16:creationId xmlns:a16="http://schemas.microsoft.com/office/drawing/2014/main" id="{F9DDA62D-0435-49AB-8FB5-4DE1AC367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86" y="490801"/>
            <a:ext cx="2907313" cy="1744388"/>
          </a:xfrm>
          <a:prstGeom prst="rect">
            <a:avLst/>
          </a:prstGeom>
        </p:spPr>
      </p:pic>
    </p:spTree>
    <p:extLst>
      <p:ext uri="{BB962C8B-B14F-4D97-AF65-F5344CB8AC3E}">
        <p14:creationId xmlns:p14="http://schemas.microsoft.com/office/powerpoint/2010/main" val="36970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A957824-7B0F-47FB-A1EE-A3467B4F6AE6}"/>
              </a:ext>
            </a:extLst>
          </p:cNvPr>
          <p:cNvGrpSpPr/>
          <p:nvPr/>
        </p:nvGrpSpPr>
        <p:grpSpPr>
          <a:xfrm>
            <a:off x="-12879" y="-11627"/>
            <a:ext cx="12217758" cy="793617"/>
            <a:chOff x="-12879" y="-11627"/>
            <a:chExt cx="12217758" cy="793617"/>
          </a:xfrm>
        </p:grpSpPr>
        <p:grpSp>
          <p:nvGrpSpPr>
            <p:cNvPr id="18" name="Group 17">
              <a:extLst>
                <a:ext uri="{FF2B5EF4-FFF2-40B4-BE49-F238E27FC236}">
                  <a16:creationId xmlns:a16="http://schemas.microsoft.com/office/drawing/2014/main" id="{73DDCCFA-D346-4E42-85B4-CE230E2D988B}"/>
                </a:ext>
              </a:extLst>
            </p:cNvPr>
            <p:cNvGrpSpPr/>
            <p:nvPr/>
          </p:nvGrpSpPr>
          <p:grpSpPr>
            <a:xfrm>
              <a:off x="-12879" y="-11627"/>
              <a:ext cx="12217758" cy="793617"/>
              <a:chOff x="-12879" y="122772"/>
              <a:chExt cx="12217758" cy="793617"/>
            </a:xfrm>
          </p:grpSpPr>
          <p:grpSp>
            <p:nvGrpSpPr>
              <p:cNvPr id="20" name="Groupe 10">
                <a:extLst>
                  <a:ext uri="{FF2B5EF4-FFF2-40B4-BE49-F238E27FC236}">
                    <a16:creationId xmlns:a16="http://schemas.microsoft.com/office/drawing/2014/main" id="{B68347DD-8250-4B39-8298-C4B1D30B7589}"/>
                  </a:ext>
                </a:extLst>
              </p:cNvPr>
              <p:cNvGrpSpPr/>
              <p:nvPr/>
            </p:nvGrpSpPr>
            <p:grpSpPr>
              <a:xfrm>
                <a:off x="-12879" y="287164"/>
                <a:ext cx="12217758" cy="509136"/>
                <a:chOff x="-25758" y="3593204"/>
                <a:chExt cx="12505386" cy="509136"/>
              </a:xfrm>
            </p:grpSpPr>
            <p:grpSp>
              <p:nvGrpSpPr>
                <p:cNvPr id="24" name="Groupe 7">
                  <a:extLst>
                    <a:ext uri="{FF2B5EF4-FFF2-40B4-BE49-F238E27FC236}">
                      <a16:creationId xmlns:a16="http://schemas.microsoft.com/office/drawing/2014/main" id="{7A877CE5-F44A-4B2C-AACA-278746867DC7}"/>
                    </a:ext>
                  </a:extLst>
                </p:cNvPr>
                <p:cNvGrpSpPr/>
                <p:nvPr/>
              </p:nvGrpSpPr>
              <p:grpSpPr>
                <a:xfrm>
                  <a:off x="-25758" y="3863662"/>
                  <a:ext cx="12505386" cy="0"/>
                  <a:chOff x="-25758" y="3863662"/>
                  <a:chExt cx="12505386" cy="0"/>
                </a:xfrm>
              </p:grpSpPr>
              <p:cxnSp>
                <p:nvCxnSpPr>
                  <p:cNvPr id="26" name="Connecteur droit 5">
                    <a:extLst>
                      <a:ext uri="{FF2B5EF4-FFF2-40B4-BE49-F238E27FC236}">
                        <a16:creationId xmlns:a16="http://schemas.microsoft.com/office/drawing/2014/main" id="{9CF6C267-492F-45A8-8A6B-14B6794BBD66}"/>
                      </a:ext>
                    </a:extLst>
                  </p:cNvPr>
                  <p:cNvCxnSpPr>
                    <a:cxnSpLocks/>
                  </p:cNvCxnSpPr>
                  <p:nvPr/>
                </p:nvCxnSpPr>
                <p:spPr>
                  <a:xfrm>
                    <a:off x="8086789" y="3863662"/>
                    <a:ext cx="4392839"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7" name="Connecteur droit 4">
                    <a:extLst>
                      <a:ext uri="{FF2B5EF4-FFF2-40B4-BE49-F238E27FC236}">
                        <a16:creationId xmlns:a16="http://schemas.microsoft.com/office/drawing/2014/main" id="{C9668804-0A5C-47D6-96B3-14198C8926CE}"/>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5" name="Ellipse 8">
                  <a:extLst>
                    <a:ext uri="{FF2B5EF4-FFF2-40B4-BE49-F238E27FC236}">
                      <a16:creationId xmlns:a16="http://schemas.microsoft.com/office/drawing/2014/main" id="{A519D081-52DD-4924-8E16-D2016A81A325}"/>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21" name="Shape 61">
                <a:extLst>
                  <a:ext uri="{FF2B5EF4-FFF2-40B4-BE49-F238E27FC236}">
                    <a16:creationId xmlns:a16="http://schemas.microsoft.com/office/drawing/2014/main" id="{E4DA784A-A6EC-4A57-8D03-FCE3869673A1}"/>
                  </a:ext>
                </a:extLst>
              </p:cNvPr>
              <p:cNvSpPr txBox="1">
                <a:spLocks/>
              </p:cNvSpPr>
              <p:nvPr/>
            </p:nvSpPr>
            <p:spPr>
              <a:xfrm>
                <a:off x="1285404" y="122772"/>
                <a:ext cx="7295888"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Implémentation et Expérimentation</a:t>
                </a:r>
              </a:p>
            </p:txBody>
          </p:sp>
        </p:grpSp>
        <p:pic>
          <p:nvPicPr>
            <p:cNvPr id="19" name="Picture 18">
              <a:extLst>
                <a:ext uri="{FF2B5EF4-FFF2-40B4-BE49-F238E27FC236}">
                  <a16:creationId xmlns:a16="http://schemas.microsoft.com/office/drawing/2014/main" id="{53E46BAE-4799-40B3-A869-D2A7111B3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5" y="225287"/>
              <a:ext cx="396000" cy="396000"/>
            </a:xfrm>
            <a:prstGeom prst="rect">
              <a:avLst/>
            </a:prstGeom>
          </p:spPr>
        </p:pic>
      </p:grpSp>
      <p:sp>
        <p:nvSpPr>
          <p:cNvPr id="28" name="Ellipse 8">
            <a:extLst>
              <a:ext uri="{FF2B5EF4-FFF2-40B4-BE49-F238E27FC236}">
                <a16:creationId xmlns:a16="http://schemas.microsoft.com/office/drawing/2014/main" id="{744093FB-47C1-4ED0-8FF9-996410779177}"/>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31</a:t>
            </a:r>
          </a:p>
        </p:txBody>
      </p:sp>
      <p:pic>
        <p:nvPicPr>
          <p:cNvPr id="29" name="Picture 28">
            <a:extLst>
              <a:ext uri="{FF2B5EF4-FFF2-40B4-BE49-F238E27FC236}">
                <a16:creationId xmlns:a16="http://schemas.microsoft.com/office/drawing/2014/main" id="{1418613A-B4C0-43F2-8DD1-0E881703E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7" y="490801"/>
            <a:ext cx="2907322" cy="1744393"/>
          </a:xfrm>
          <a:prstGeom prst="rect">
            <a:avLst/>
          </a:prstGeom>
        </p:spPr>
      </p:pic>
      <p:sp>
        <p:nvSpPr>
          <p:cNvPr id="30" name="ZoneTexte 18">
            <a:extLst>
              <a:ext uri="{FF2B5EF4-FFF2-40B4-BE49-F238E27FC236}">
                <a16:creationId xmlns:a16="http://schemas.microsoft.com/office/drawing/2014/main" id="{9C55BBB5-02FA-487B-96A6-0D0DDC8821B0}"/>
              </a:ext>
            </a:extLst>
          </p:cNvPr>
          <p:cNvSpPr txBox="1"/>
          <p:nvPr/>
        </p:nvSpPr>
        <p:spPr>
          <a:xfrm>
            <a:off x="572898" y="1200033"/>
            <a:ext cx="5137955" cy="537070"/>
          </a:xfrm>
          <a:prstGeom prst="rect">
            <a:avLst/>
          </a:prstGeom>
          <a:noFill/>
        </p:spPr>
        <p:txBody>
          <a:bodyPr wrap="square" rtlCol="0">
            <a:spAutoFit/>
          </a:bodyPr>
          <a:lstStyle>
            <a:defPPr>
              <a:defRPr lang="en-US"/>
            </a:defPPr>
            <a:lvl1pPr>
              <a:lnSpc>
                <a:spcPct val="150000"/>
              </a:lnSpc>
              <a:defRPr sz="2000" b="1">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defRPr>
            </a:lvl1pPr>
          </a:lstStyle>
          <a:p>
            <a:r>
              <a:rPr lang="fr-FR" sz="2200" dirty="0">
                <a:solidFill>
                  <a:srgbClr val="003366"/>
                </a:solidFill>
              </a:rPr>
              <a:t>2. L’apport de la classification</a:t>
            </a:r>
          </a:p>
        </p:txBody>
      </p:sp>
      <p:graphicFrame>
        <p:nvGraphicFramePr>
          <p:cNvPr id="31" name="Tableau 19">
            <a:extLst>
              <a:ext uri="{FF2B5EF4-FFF2-40B4-BE49-F238E27FC236}">
                <a16:creationId xmlns:a16="http://schemas.microsoft.com/office/drawing/2014/main" id="{5F5080CD-5245-428E-B5B0-80CA0F18C22B}"/>
              </a:ext>
            </a:extLst>
          </p:cNvPr>
          <p:cNvGraphicFramePr>
            <a:graphicFrameLocks noGrp="1"/>
          </p:cNvGraphicFramePr>
          <p:nvPr>
            <p:extLst>
              <p:ext uri="{D42A27DB-BD31-4B8C-83A1-F6EECF244321}">
                <p14:modId xmlns:p14="http://schemas.microsoft.com/office/powerpoint/2010/main" val="1120028153"/>
              </p:ext>
            </p:extLst>
          </p:nvPr>
        </p:nvGraphicFramePr>
        <p:xfrm>
          <a:off x="1200151" y="2279051"/>
          <a:ext cx="9326653" cy="2682240"/>
        </p:xfrm>
        <a:graphic>
          <a:graphicData uri="http://schemas.openxmlformats.org/drawingml/2006/table">
            <a:tbl>
              <a:tblPr firstRow="1" bandRow="1">
                <a:tableStyleId>{5940675A-B579-460E-94D1-54222C63F5DA}</a:tableStyleId>
              </a:tblPr>
              <a:tblGrid>
                <a:gridCol w="3113005">
                  <a:extLst>
                    <a:ext uri="{9D8B030D-6E8A-4147-A177-3AD203B41FA5}">
                      <a16:colId xmlns:a16="http://schemas.microsoft.com/office/drawing/2014/main" val="1615183864"/>
                    </a:ext>
                  </a:extLst>
                </a:gridCol>
                <a:gridCol w="3106824">
                  <a:extLst>
                    <a:ext uri="{9D8B030D-6E8A-4147-A177-3AD203B41FA5}">
                      <a16:colId xmlns:a16="http://schemas.microsoft.com/office/drawing/2014/main" val="707653905"/>
                    </a:ext>
                  </a:extLst>
                </a:gridCol>
                <a:gridCol w="3106824">
                  <a:extLst>
                    <a:ext uri="{9D8B030D-6E8A-4147-A177-3AD203B41FA5}">
                      <a16:colId xmlns:a16="http://schemas.microsoft.com/office/drawing/2014/main" val="3207047242"/>
                    </a:ext>
                  </a:extLst>
                </a:gridCol>
              </a:tblGrid>
              <a:tr h="357223">
                <a:tc>
                  <a:txBody>
                    <a:bodyPr/>
                    <a:lstStyle/>
                    <a:p>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dirty="0">
                          <a:latin typeface="Nirmala UI" panose="020B0502040204020203" pitchFamily="34" charset="0"/>
                          <a:cs typeface="Nirmala UI" panose="020B0502040204020203" pitchFamily="34" charset="0"/>
                        </a:rPr>
                        <a:t>MAE</a:t>
                      </a:r>
                    </a:p>
                  </a:txBody>
                  <a:tcPr/>
                </a:tc>
                <a:tc>
                  <a:txBody>
                    <a:bodyPr/>
                    <a:lstStyle/>
                    <a:p>
                      <a:r>
                        <a:rPr lang="fr-FR" sz="2000" b="1" dirty="0">
                          <a:latin typeface="Nirmala UI" panose="020B0502040204020203" pitchFamily="34" charset="0"/>
                          <a:cs typeface="Nirmala UI" panose="020B0502040204020203" pitchFamily="34" charset="0"/>
                        </a:rPr>
                        <a:t>RMSE</a:t>
                      </a:r>
                    </a:p>
                  </a:txBody>
                  <a:tcPr/>
                </a:tc>
                <a:extLst>
                  <a:ext uri="{0D108BD9-81ED-4DB2-BD59-A6C34878D82A}">
                    <a16:rowId xmlns:a16="http://schemas.microsoft.com/office/drawing/2014/main" val="3540428310"/>
                  </a:ext>
                </a:extLst>
              </a:tr>
              <a:tr h="357223">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FC standard</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0.73</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1.001</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1120497167"/>
                  </a:ext>
                </a:extLst>
              </a:tr>
              <a:tr h="357223">
                <a:tc>
                  <a:txBody>
                    <a:bodyPr/>
                    <a:lstStyle/>
                    <a:p>
                      <a:r>
                        <a:rPr lang="fr-FR" sz="2000" b="1" i="0" u="none" strike="noStrike" kern="1200" baseline="0" dirty="0" err="1">
                          <a:solidFill>
                            <a:schemeClr val="tx1"/>
                          </a:solidFill>
                          <a:latin typeface="Nirmala UI" panose="020B0502040204020203" pitchFamily="34" charset="0"/>
                          <a:ea typeface="+mn-ea"/>
                          <a:cs typeface="Nirmala UI" panose="020B0502040204020203" pitchFamily="34" charset="0"/>
                        </a:rPr>
                        <a:t>FSem</a:t>
                      </a:r>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 standard</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0.729</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1.002</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2324110873"/>
                  </a:ext>
                </a:extLst>
              </a:tr>
              <a:tr h="357223">
                <a:tc>
                  <a:txBody>
                    <a:bodyPr/>
                    <a:lstStyle/>
                    <a:p>
                      <a:r>
                        <a:rPr lang="fr-FR" sz="2000" b="1" i="0" u="none" strike="noStrike" kern="1200" baseline="0" dirty="0" err="1">
                          <a:solidFill>
                            <a:schemeClr val="tx1"/>
                          </a:solidFill>
                          <a:latin typeface="Nirmala UI" panose="020B0502040204020203" pitchFamily="34" charset="0"/>
                          <a:ea typeface="+mn-ea"/>
                          <a:cs typeface="Nirmala UI" panose="020B0502040204020203" pitchFamily="34" charset="0"/>
                        </a:rPr>
                        <a:t>FHyb</a:t>
                      </a:r>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 pondéré</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0.729</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1.001</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2827180458"/>
                  </a:ext>
                </a:extLst>
              </a:tr>
              <a:tr h="357223">
                <a:tc>
                  <a:txBody>
                    <a:bodyPr/>
                    <a:lstStyle/>
                    <a:p>
                      <a:r>
                        <a:rPr lang="fr-FR" sz="2000" b="1" i="0" u="none" strike="noStrike" kern="1200" baseline="0" dirty="0" err="1">
                          <a:solidFill>
                            <a:schemeClr val="tx1"/>
                          </a:solidFill>
                          <a:latin typeface="Nirmala UI" panose="020B0502040204020203" pitchFamily="34" charset="0"/>
                          <a:ea typeface="+mn-ea"/>
                          <a:cs typeface="Nirmala UI" panose="020B0502040204020203" pitchFamily="34" charset="0"/>
                        </a:rPr>
                        <a:t>FHyb</a:t>
                      </a:r>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 pondéré K-NN</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0.728 </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0.991</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3172888140"/>
                  </a:ext>
                </a:extLst>
              </a:tr>
              <a:tr h="632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i="0" u="none" strike="noStrike" kern="1200" baseline="0" dirty="0" err="1">
                          <a:solidFill>
                            <a:schemeClr val="bg1"/>
                          </a:solidFill>
                          <a:latin typeface="Nirmala UI" panose="020B0502040204020203" pitchFamily="34" charset="0"/>
                          <a:ea typeface="+mn-ea"/>
                          <a:cs typeface="Nirmala UI" panose="020B0502040204020203" pitchFamily="34" charset="0"/>
                        </a:rPr>
                        <a:t>FHyb</a:t>
                      </a:r>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 FC basé Sem K-NN</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0.717</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0.994</a:t>
                      </a:r>
                      <a:endParaRPr lang="fr-FR" sz="2000" b="1" dirty="0">
                        <a:solidFill>
                          <a:schemeClr val="bg1"/>
                        </a:solidFill>
                        <a:latin typeface="Nirmala UI" panose="020B0502040204020203" pitchFamily="34" charset="0"/>
                        <a:cs typeface="Nirmala UI" panose="020B0502040204020203" pitchFamily="34" charset="0"/>
                      </a:endParaRPr>
                    </a:p>
                    <a:p>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extLst>
                  <a:ext uri="{0D108BD9-81ED-4DB2-BD59-A6C34878D82A}">
                    <a16:rowId xmlns:a16="http://schemas.microsoft.com/office/drawing/2014/main" val="2863264113"/>
                  </a:ext>
                </a:extLst>
              </a:tr>
            </a:tbl>
          </a:graphicData>
        </a:graphic>
      </p:graphicFrame>
      <p:sp>
        <p:nvSpPr>
          <p:cNvPr id="32" name="Rectangle 31">
            <a:extLst>
              <a:ext uri="{FF2B5EF4-FFF2-40B4-BE49-F238E27FC236}">
                <a16:creationId xmlns:a16="http://schemas.microsoft.com/office/drawing/2014/main" id="{853B0319-C20E-4F60-8DBF-20FCB9244308}"/>
              </a:ext>
            </a:extLst>
          </p:cNvPr>
          <p:cNvSpPr/>
          <p:nvPr/>
        </p:nvSpPr>
        <p:spPr>
          <a:xfrm>
            <a:off x="5456380" y="5305311"/>
            <a:ext cx="1733167"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spAutoFit/>
          </a:bodyPr>
          <a:lstStyle/>
          <a:p>
            <a:r>
              <a:rPr lang="fr-FR" sz="2400" b="1" dirty="0" err="1">
                <a:latin typeface="Nirmala UI" panose="020B0502040204020203" pitchFamily="34" charset="0"/>
                <a:cs typeface="Nirmala UI" panose="020B0502040204020203" pitchFamily="34" charset="0"/>
              </a:rPr>
              <a:t>MovieLens</a:t>
            </a:r>
            <a:endParaRPr lang="fr-FR" sz="2400" b="1" dirty="0">
              <a:latin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186164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A957824-7B0F-47FB-A1EE-A3467B4F6AE6}"/>
              </a:ext>
            </a:extLst>
          </p:cNvPr>
          <p:cNvGrpSpPr/>
          <p:nvPr/>
        </p:nvGrpSpPr>
        <p:grpSpPr>
          <a:xfrm>
            <a:off x="-12879" y="-11627"/>
            <a:ext cx="12217758" cy="793617"/>
            <a:chOff x="-12879" y="-11627"/>
            <a:chExt cx="12217758" cy="793617"/>
          </a:xfrm>
        </p:grpSpPr>
        <p:grpSp>
          <p:nvGrpSpPr>
            <p:cNvPr id="18" name="Group 17">
              <a:extLst>
                <a:ext uri="{FF2B5EF4-FFF2-40B4-BE49-F238E27FC236}">
                  <a16:creationId xmlns:a16="http://schemas.microsoft.com/office/drawing/2014/main" id="{73DDCCFA-D346-4E42-85B4-CE230E2D988B}"/>
                </a:ext>
              </a:extLst>
            </p:cNvPr>
            <p:cNvGrpSpPr/>
            <p:nvPr/>
          </p:nvGrpSpPr>
          <p:grpSpPr>
            <a:xfrm>
              <a:off x="-12879" y="-11627"/>
              <a:ext cx="12217758" cy="793617"/>
              <a:chOff x="-12879" y="122772"/>
              <a:chExt cx="12217758" cy="793617"/>
            </a:xfrm>
          </p:grpSpPr>
          <p:grpSp>
            <p:nvGrpSpPr>
              <p:cNvPr id="20" name="Groupe 10">
                <a:extLst>
                  <a:ext uri="{FF2B5EF4-FFF2-40B4-BE49-F238E27FC236}">
                    <a16:creationId xmlns:a16="http://schemas.microsoft.com/office/drawing/2014/main" id="{B68347DD-8250-4B39-8298-C4B1D30B7589}"/>
                  </a:ext>
                </a:extLst>
              </p:cNvPr>
              <p:cNvGrpSpPr/>
              <p:nvPr/>
            </p:nvGrpSpPr>
            <p:grpSpPr>
              <a:xfrm>
                <a:off x="-12879" y="287164"/>
                <a:ext cx="12217758" cy="509136"/>
                <a:chOff x="-25758" y="3593204"/>
                <a:chExt cx="12505386" cy="509136"/>
              </a:xfrm>
            </p:grpSpPr>
            <p:grpSp>
              <p:nvGrpSpPr>
                <p:cNvPr id="24" name="Groupe 7">
                  <a:extLst>
                    <a:ext uri="{FF2B5EF4-FFF2-40B4-BE49-F238E27FC236}">
                      <a16:creationId xmlns:a16="http://schemas.microsoft.com/office/drawing/2014/main" id="{7A877CE5-F44A-4B2C-AACA-278746867DC7}"/>
                    </a:ext>
                  </a:extLst>
                </p:cNvPr>
                <p:cNvGrpSpPr/>
                <p:nvPr/>
              </p:nvGrpSpPr>
              <p:grpSpPr>
                <a:xfrm>
                  <a:off x="-25758" y="3863662"/>
                  <a:ext cx="12505386" cy="0"/>
                  <a:chOff x="-25758" y="3863662"/>
                  <a:chExt cx="12505386" cy="0"/>
                </a:xfrm>
              </p:grpSpPr>
              <p:cxnSp>
                <p:nvCxnSpPr>
                  <p:cNvPr id="26" name="Connecteur droit 5">
                    <a:extLst>
                      <a:ext uri="{FF2B5EF4-FFF2-40B4-BE49-F238E27FC236}">
                        <a16:creationId xmlns:a16="http://schemas.microsoft.com/office/drawing/2014/main" id="{9CF6C267-492F-45A8-8A6B-14B6794BBD66}"/>
                      </a:ext>
                    </a:extLst>
                  </p:cNvPr>
                  <p:cNvCxnSpPr>
                    <a:cxnSpLocks/>
                  </p:cNvCxnSpPr>
                  <p:nvPr/>
                </p:nvCxnSpPr>
                <p:spPr>
                  <a:xfrm>
                    <a:off x="8086789" y="3863662"/>
                    <a:ext cx="4392839"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7" name="Connecteur droit 4">
                    <a:extLst>
                      <a:ext uri="{FF2B5EF4-FFF2-40B4-BE49-F238E27FC236}">
                        <a16:creationId xmlns:a16="http://schemas.microsoft.com/office/drawing/2014/main" id="{C9668804-0A5C-47D6-96B3-14198C8926CE}"/>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5" name="Ellipse 8">
                  <a:extLst>
                    <a:ext uri="{FF2B5EF4-FFF2-40B4-BE49-F238E27FC236}">
                      <a16:creationId xmlns:a16="http://schemas.microsoft.com/office/drawing/2014/main" id="{A519D081-52DD-4924-8E16-D2016A81A325}"/>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21" name="Shape 61">
                <a:extLst>
                  <a:ext uri="{FF2B5EF4-FFF2-40B4-BE49-F238E27FC236}">
                    <a16:creationId xmlns:a16="http://schemas.microsoft.com/office/drawing/2014/main" id="{E4DA784A-A6EC-4A57-8D03-FCE3869673A1}"/>
                  </a:ext>
                </a:extLst>
              </p:cNvPr>
              <p:cNvSpPr txBox="1">
                <a:spLocks/>
              </p:cNvSpPr>
              <p:nvPr/>
            </p:nvSpPr>
            <p:spPr>
              <a:xfrm>
                <a:off x="1285404" y="122772"/>
                <a:ext cx="7295888"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Implémentation et Expérimentation</a:t>
                </a:r>
              </a:p>
            </p:txBody>
          </p:sp>
        </p:grpSp>
        <p:pic>
          <p:nvPicPr>
            <p:cNvPr id="19" name="Picture 18">
              <a:extLst>
                <a:ext uri="{FF2B5EF4-FFF2-40B4-BE49-F238E27FC236}">
                  <a16:creationId xmlns:a16="http://schemas.microsoft.com/office/drawing/2014/main" id="{53E46BAE-4799-40B3-A869-D2A7111B3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5" y="225287"/>
              <a:ext cx="396000" cy="396000"/>
            </a:xfrm>
            <a:prstGeom prst="rect">
              <a:avLst/>
            </a:prstGeom>
          </p:spPr>
        </p:pic>
      </p:grpSp>
      <p:sp>
        <p:nvSpPr>
          <p:cNvPr id="28" name="Ellipse 8">
            <a:extLst>
              <a:ext uri="{FF2B5EF4-FFF2-40B4-BE49-F238E27FC236}">
                <a16:creationId xmlns:a16="http://schemas.microsoft.com/office/drawing/2014/main" id="{744093FB-47C1-4ED0-8FF9-996410779177}"/>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32</a:t>
            </a:r>
          </a:p>
        </p:txBody>
      </p:sp>
      <p:pic>
        <p:nvPicPr>
          <p:cNvPr id="12" name="Picture 11">
            <a:extLst>
              <a:ext uri="{FF2B5EF4-FFF2-40B4-BE49-F238E27FC236}">
                <a16:creationId xmlns:a16="http://schemas.microsoft.com/office/drawing/2014/main" id="{DBDAA699-0C39-49D8-936E-47EF8636C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0431" y="490801"/>
            <a:ext cx="1711568" cy="1026941"/>
          </a:xfrm>
          <a:prstGeom prst="rect">
            <a:avLst/>
          </a:prstGeom>
        </p:spPr>
      </p:pic>
      <p:graphicFrame>
        <p:nvGraphicFramePr>
          <p:cNvPr id="15" name="Tableau 19">
            <a:extLst>
              <a:ext uri="{FF2B5EF4-FFF2-40B4-BE49-F238E27FC236}">
                <a16:creationId xmlns:a16="http://schemas.microsoft.com/office/drawing/2014/main" id="{E43835C0-06E2-46F4-BC10-F783BBBF0E94}"/>
              </a:ext>
            </a:extLst>
          </p:cNvPr>
          <p:cNvGraphicFramePr>
            <a:graphicFrameLocks noGrp="1"/>
          </p:cNvGraphicFramePr>
          <p:nvPr>
            <p:extLst>
              <p:ext uri="{D42A27DB-BD31-4B8C-83A1-F6EECF244321}">
                <p14:modId xmlns:p14="http://schemas.microsoft.com/office/powerpoint/2010/main" val="3509577192"/>
              </p:ext>
            </p:extLst>
          </p:nvPr>
        </p:nvGraphicFramePr>
        <p:xfrm>
          <a:off x="341946" y="1543403"/>
          <a:ext cx="11508108" cy="4572000"/>
        </p:xfrm>
        <a:graphic>
          <a:graphicData uri="http://schemas.openxmlformats.org/drawingml/2006/table">
            <a:tbl>
              <a:tblPr firstRow="1" bandRow="1">
                <a:tableStyleId>{5940675A-B579-460E-94D1-54222C63F5DA}</a:tableStyleId>
              </a:tblPr>
              <a:tblGrid>
                <a:gridCol w="4764408">
                  <a:extLst>
                    <a:ext uri="{9D8B030D-6E8A-4147-A177-3AD203B41FA5}">
                      <a16:colId xmlns:a16="http://schemas.microsoft.com/office/drawing/2014/main" val="1615183864"/>
                    </a:ext>
                  </a:extLst>
                </a:gridCol>
                <a:gridCol w="3048000">
                  <a:extLst>
                    <a:ext uri="{9D8B030D-6E8A-4147-A177-3AD203B41FA5}">
                      <a16:colId xmlns:a16="http://schemas.microsoft.com/office/drawing/2014/main" val="707653905"/>
                    </a:ext>
                  </a:extLst>
                </a:gridCol>
                <a:gridCol w="3695700">
                  <a:extLst>
                    <a:ext uri="{9D8B030D-6E8A-4147-A177-3AD203B41FA5}">
                      <a16:colId xmlns:a16="http://schemas.microsoft.com/office/drawing/2014/main" val="3207047242"/>
                    </a:ext>
                  </a:extLst>
                </a:gridCol>
              </a:tblGrid>
              <a:tr h="350612">
                <a:tc>
                  <a:txBody>
                    <a:bodyPr/>
                    <a:lstStyle/>
                    <a:p>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dirty="0">
                          <a:latin typeface="Nirmala UI" panose="020B0502040204020203" pitchFamily="34" charset="0"/>
                          <a:cs typeface="Nirmala UI" panose="020B0502040204020203" pitchFamily="34" charset="0"/>
                        </a:rPr>
                        <a:t>MAE</a:t>
                      </a:r>
                    </a:p>
                  </a:txBody>
                  <a:tcPr/>
                </a:tc>
                <a:tc>
                  <a:txBody>
                    <a:bodyPr/>
                    <a:lstStyle/>
                    <a:p>
                      <a:r>
                        <a:rPr lang="fr-FR" sz="2000" b="1" dirty="0">
                          <a:latin typeface="Nirmala UI" panose="020B0502040204020203" pitchFamily="34" charset="0"/>
                          <a:cs typeface="Nirmala UI" panose="020B0502040204020203" pitchFamily="34" charset="0"/>
                        </a:rPr>
                        <a:t>RMSE</a:t>
                      </a:r>
                    </a:p>
                  </a:txBody>
                  <a:tcPr/>
                </a:tc>
                <a:extLst>
                  <a:ext uri="{0D108BD9-81ED-4DB2-BD59-A6C34878D82A}">
                    <a16:rowId xmlns:a16="http://schemas.microsoft.com/office/drawing/2014/main" val="3540428310"/>
                  </a:ext>
                </a:extLst>
              </a:tr>
              <a:tr h="350612">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FC standard</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0.73</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1.001</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1120497167"/>
                  </a:ext>
                </a:extLst>
              </a:tr>
              <a:tr h="350612">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FC basé k-</a:t>
                      </a:r>
                      <a:r>
                        <a:rPr lang="fr-FR" sz="2000" b="1" i="0" u="none" strike="noStrike" kern="1200" baseline="0" dirty="0" err="1">
                          <a:solidFill>
                            <a:schemeClr val="tx1"/>
                          </a:solidFill>
                          <a:latin typeface="Nirmala UI" panose="020B0502040204020203" pitchFamily="34" charset="0"/>
                          <a:ea typeface="+mn-ea"/>
                          <a:cs typeface="Nirmala UI" panose="020B0502040204020203" pitchFamily="34" charset="0"/>
                        </a:rPr>
                        <a:t>medoids</a:t>
                      </a:r>
                      <a:endParaRPr lang="fr-FR" sz="2000" b="1" dirty="0">
                        <a:latin typeface="Nirmala UI" panose="020B0502040204020203" pitchFamily="34" charset="0"/>
                        <a:cs typeface="Nirmala UI" panose="020B0502040204020203" pitchFamily="34" charset="0"/>
                      </a:endParaRPr>
                    </a:p>
                  </a:txBody>
                  <a:tcPr>
                    <a:solidFill>
                      <a:srgbClr val="FFC000"/>
                    </a:solidFill>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0.733</a:t>
                      </a:r>
                      <a:endParaRPr lang="fr-FR" sz="2000" b="1" dirty="0">
                        <a:latin typeface="Nirmala UI" panose="020B0502040204020203" pitchFamily="34" charset="0"/>
                        <a:cs typeface="Nirmala UI" panose="020B0502040204020203" pitchFamily="34" charset="0"/>
                      </a:endParaRPr>
                    </a:p>
                  </a:txBody>
                  <a:tcPr>
                    <a:solidFill>
                      <a:srgbClr val="FFC000"/>
                    </a:solidFill>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1.004</a:t>
                      </a:r>
                      <a:endParaRPr lang="fr-FR" sz="2000" b="1" dirty="0">
                        <a:latin typeface="Nirmala UI" panose="020B0502040204020203" pitchFamily="34" charset="0"/>
                        <a:cs typeface="Nirmala UI" panose="020B0502040204020203" pitchFamily="34" charset="0"/>
                      </a:endParaRPr>
                    </a:p>
                  </a:txBody>
                  <a:tcPr>
                    <a:solidFill>
                      <a:srgbClr val="FFC000"/>
                    </a:solidFill>
                  </a:tcPr>
                </a:tc>
                <a:extLst>
                  <a:ext uri="{0D108BD9-81ED-4DB2-BD59-A6C34878D82A}">
                    <a16:rowId xmlns:a16="http://schemas.microsoft.com/office/drawing/2014/main" val="3656798602"/>
                  </a:ext>
                </a:extLst>
              </a:tr>
              <a:tr h="350612">
                <a:tc>
                  <a:txBody>
                    <a:bodyPr/>
                    <a:lstStyle/>
                    <a:p>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FC basé k-</a:t>
                      </a:r>
                      <a:r>
                        <a:rPr lang="fr-FR" sz="2000" b="1" i="0" u="none" strike="noStrike" kern="1200" baseline="0" dirty="0" err="1">
                          <a:solidFill>
                            <a:schemeClr val="bg1"/>
                          </a:solidFill>
                          <a:latin typeface="Nirmala UI" panose="020B0502040204020203" pitchFamily="34" charset="0"/>
                          <a:ea typeface="+mn-ea"/>
                          <a:cs typeface="Nirmala UI" panose="020B0502040204020203" pitchFamily="34" charset="0"/>
                        </a:rPr>
                        <a:t>medoids</a:t>
                      </a:r>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 et BSO</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0.728</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1.001</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extLst>
                  <a:ext uri="{0D108BD9-81ED-4DB2-BD59-A6C34878D82A}">
                    <a16:rowId xmlns:a16="http://schemas.microsoft.com/office/drawing/2014/main" val="1650154125"/>
                  </a:ext>
                </a:extLst>
              </a:tr>
              <a:tr h="350612">
                <a:tc>
                  <a:txBody>
                    <a:bodyPr/>
                    <a:lstStyle/>
                    <a:p>
                      <a:r>
                        <a:rPr lang="fr-FR" sz="2000" b="1" i="0" u="none" strike="noStrike" kern="1200" baseline="0" dirty="0" err="1">
                          <a:solidFill>
                            <a:schemeClr val="tx1"/>
                          </a:solidFill>
                          <a:latin typeface="Nirmala UI" panose="020B0502040204020203" pitchFamily="34" charset="0"/>
                          <a:ea typeface="+mn-ea"/>
                          <a:cs typeface="Nirmala UI" panose="020B0502040204020203" pitchFamily="34" charset="0"/>
                        </a:rPr>
                        <a:t>FSem</a:t>
                      </a:r>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 standard</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0.729</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1.002</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2324110873"/>
                  </a:ext>
                </a:extLst>
              </a:tr>
              <a:tr h="350612">
                <a:tc>
                  <a:txBody>
                    <a:bodyPr/>
                    <a:lstStyle/>
                    <a:p>
                      <a:r>
                        <a:rPr lang="fr-FR" sz="2000" b="1" i="0" u="none" strike="noStrike" baseline="0" dirty="0" err="1">
                          <a:latin typeface="Nirmala UI" panose="020B0502040204020203" pitchFamily="34" charset="0"/>
                          <a:cs typeface="Nirmala UI" panose="020B0502040204020203" pitchFamily="34" charset="0"/>
                        </a:rPr>
                        <a:t>FSem</a:t>
                      </a:r>
                      <a:r>
                        <a:rPr lang="fr-FR" sz="2000" b="1" i="0" u="none" strike="noStrike" baseline="0" dirty="0">
                          <a:latin typeface="Nirmala UI" panose="020B0502040204020203" pitchFamily="34" charset="0"/>
                          <a:cs typeface="Nirmala UI" panose="020B0502040204020203" pitchFamily="34" charset="0"/>
                        </a:rPr>
                        <a:t> k-</a:t>
                      </a:r>
                      <a:r>
                        <a:rPr lang="fr-FR" sz="2000" b="1" i="0" u="none" strike="noStrike" baseline="0" dirty="0" err="1">
                          <a:latin typeface="Nirmala UI" panose="020B0502040204020203" pitchFamily="34" charset="0"/>
                          <a:cs typeface="Nirmala UI" panose="020B0502040204020203" pitchFamily="34" charset="0"/>
                        </a:rPr>
                        <a:t>medoids</a:t>
                      </a:r>
                      <a:r>
                        <a:rPr lang="fr-FR" sz="2000" b="1" i="0" u="none" strike="noStrike" baseline="0" dirty="0">
                          <a:latin typeface="Nirmala UI" panose="020B0502040204020203" pitchFamily="34" charset="0"/>
                          <a:cs typeface="Nirmala UI" panose="020B0502040204020203" pitchFamily="34" charset="0"/>
                        </a:rPr>
                        <a:t> </a:t>
                      </a:r>
                      <a:endParaRPr lang="fr-FR" sz="2000" b="1" dirty="0">
                        <a:latin typeface="Nirmala UI" panose="020B0502040204020203" pitchFamily="34" charset="0"/>
                        <a:cs typeface="Nirmala UI" panose="020B0502040204020203" pitchFamily="34" charset="0"/>
                      </a:endParaRPr>
                    </a:p>
                  </a:txBody>
                  <a:tcPr>
                    <a:solidFill>
                      <a:srgbClr val="FFC000"/>
                    </a:solidFill>
                  </a:tcPr>
                </a:tc>
                <a:tc>
                  <a:txBody>
                    <a:bodyPr/>
                    <a:lstStyle/>
                    <a:p>
                      <a:r>
                        <a:rPr lang="fr-FR" sz="2000" b="1" i="0" u="none" strike="noStrike" baseline="0" dirty="0">
                          <a:latin typeface="Nirmala UI" panose="020B0502040204020203" pitchFamily="34" charset="0"/>
                          <a:cs typeface="Nirmala UI" panose="020B0502040204020203" pitchFamily="34" charset="0"/>
                        </a:rPr>
                        <a:t>0.730 </a:t>
                      </a:r>
                      <a:endParaRPr lang="fr-FR" sz="2000" b="1" dirty="0">
                        <a:latin typeface="Nirmala UI" panose="020B0502040204020203" pitchFamily="34" charset="0"/>
                        <a:cs typeface="Nirmala UI" panose="020B0502040204020203" pitchFamily="34" charset="0"/>
                      </a:endParaRPr>
                    </a:p>
                  </a:txBody>
                  <a:tcPr>
                    <a:solidFill>
                      <a:srgbClr val="FFC000"/>
                    </a:solidFill>
                  </a:tcPr>
                </a:tc>
                <a:tc>
                  <a:txBody>
                    <a:bodyPr/>
                    <a:lstStyle/>
                    <a:p>
                      <a:r>
                        <a:rPr lang="fr-FR" sz="2000" b="1" i="0" u="none" strike="noStrike" baseline="0" dirty="0">
                          <a:latin typeface="Nirmala UI" panose="020B0502040204020203" pitchFamily="34" charset="0"/>
                          <a:cs typeface="Nirmala UI" panose="020B0502040204020203" pitchFamily="34" charset="0"/>
                        </a:rPr>
                        <a:t>1.001</a:t>
                      </a:r>
                      <a:endParaRPr lang="fr-FR" sz="2000" b="1" dirty="0">
                        <a:latin typeface="Nirmala UI" panose="020B0502040204020203" pitchFamily="34" charset="0"/>
                        <a:cs typeface="Nirmala UI" panose="020B0502040204020203" pitchFamily="34" charset="0"/>
                      </a:endParaRPr>
                    </a:p>
                  </a:txBody>
                  <a:tcPr>
                    <a:solidFill>
                      <a:srgbClr val="FFC000"/>
                    </a:solidFill>
                  </a:tcPr>
                </a:tc>
                <a:extLst>
                  <a:ext uri="{0D108BD9-81ED-4DB2-BD59-A6C34878D82A}">
                    <a16:rowId xmlns:a16="http://schemas.microsoft.com/office/drawing/2014/main" val="3429187340"/>
                  </a:ext>
                </a:extLst>
              </a:tr>
              <a:tr h="350612">
                <a:tc>
                  <a:txBody>
                    <a:bodyPr/>
                    <a:lstStyle/>
                    <a:p>
                      <a:r>
                        <a:rPr lang="da-DK" sz="2000" b="1" i="0" u="none" strike="noStrike" baseline="0" dirty="0">
                          <a:solidFill>
                            <a:schemeClr val="bg1"/>
                          </a:solidFill>
                          <a:latin typeface="Nirmala UI" panose="020B0502040204020203" pitchFamily="34" charset="0"/>
                          <a:cs typeface="Nirmala UI" panose="020B0502040204020203" pitchFamily="34" charset="0"/>
                        </a:rPr>
                        <a:t>FSem k-medoids et BSO</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r>
                        <a:rPr lang="da-DK" sz="2000" b="1" i="0" u="none" strike="noStrike" baseline="0" dirty="0">
                          <a:solidFill>
                            <a:schemeClr val="bg1"/>
                          </a:solidFill>
                          <a:latin typeface="Nirmala UI" panose="020B0502040204020203" pitchFamily="34" charset="0"/>
                          <a:cs typeface="Nirmala UI" panose="020B0502040204020203" pitchFamily="34" charset="0"/>
                        </a:rPr>
                        <a:t>0.728 </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r>
                        <a:rPr lang="da-DK" sz="2000" b="1" i="0" u="none" strike="noStrike" baseline="0" dirty="0">
                          <a:solidFill>
                            <a:schemeClr val="bg1"/>
                          </a:solidFill>
                          <a:latin typeface="Nirmala UI" panose="020B0502040204020203" pitchFamily="34" charset="0"/>
                          <a:cs typeface="Nirmala UI" panose="020B0502040204020203" pitchFamily="34" charset="0"/>
                        </a:rPr>
                        <a:t>1.002</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extLst>
                  <a:ext uri="{0D108BD9-81ED-4DB2-BD59-A6C34878D82A}">
                    <a16:rowId xmlns:a16="http://schemas.microsoft.com/office/drawing/2014/main" val="3853923565"/>
                  </a:ext>
                </a:extLst>
              </a:tr>
              <a:tr h="350612">
                <a:tc>
                  <a:txBody>
                    <a:bodyPr/>
                    <a:lstStyle/>
                    <a:p>
                      <a:r>
                        <a:rPr lang="pt-BR" sz="2000" b="1" i="0" u="none" strike="noStrike" kern="1200" baseline="0" dirty="0">
                          <a:solidFill>
                            <a:schemeClr val="tx1"/>
                          </a:solidFill>
                          <a:latin typeface="Nirmala UI" panose="020B0502040204020203" pitchFamily="34" charset="0"/>
                          <a:ea typeface="+mn-ea"/>
                          <a:cs typeface="Nirmala UI" panose="020B0502040204020203" pitchFamily="34" charset="0"/>
                        </a:rPr>
                        <a:t>FHyb Sem basé FC</a:t>
                      </a:r>
                    </a:p>
                  </a:txBody>
                  <a:tcPr/>
                </a:tc>
                <a:tc>
                  <a:txBody>
                    <a:bodyPr/>
                    <a:lstStyle/>
                    <a:p>
                      <a:r>
                        <a:rPr lang="pt-BR" sz="2000" b="1" i="0" u="none" strike="noStrike" kern="1200" baseline="0" dirty="0">
                          <a:solidFill>
                            <a:schemeClr val="tx1"/>
                          </a:solidFill>
                          <a:latin typeface="Nirmala UI" panose="020B0502040204020203" pitchFamily="34" charset="0"/>
                          <a:ea typeface="+mn-ea"/>
                          <a:cs typeface="Nirmala UI" panose="020B0502040204020203" pitchFamily="34" charset="0"/>
                        </a:rPr>
                        <a:t>0.73 </a:t>
                      </a:r>
                      <a:endParaRPr lang="fr-FR" sz="2000" b="1" dirty="0">
                        <a:latin typeface="Nirmala UI" panose="020B0502040204020203" pitchFamily="34" charset="0"/>
                        <a:cs typeface="Nirmala UI" panose="020B0502040204020203" pitchFamily="34" charset="0"/>
                      </a:endParaRPr>
                    </a:p>
                  </a:txBody>
                  <a:tcPr/>
                </a:tc>
                <a:tc>
                  <a:txBody>
                    <a:bodyPr/>
                    <a:lstStyle/>
                    <a:p>
                      <a:r>
                        <a:rPr lang="pt-BR" sz="2000" b="1" i="0" u="none" strike="noStrike" kern="1200" baseline="0" dirty="0">
                          <a:solidFill>
                            <a:schemeClr val="tx1"/>
                          </a:solidFill>
                          <a:latin typeface="Nirmala UI" panose="020B0502040204020203" pitchFamily="34" charset="0"/>
                          <a:ea typeface="+mn-ea"/>
                          <a:cs typeface="Nirmala UI" panose="020B0502040204020203" pitchFamily="34" charset="0"/>
                        </a:rPr>
                        <a:t>1.001</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2827180458"/>
                  </a:ext>
                </a:extLst>
              </a:tr>
              <a:tr h="62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000" b="1" i="0" u="none" strike="noStrike" kern="1200" baseline="0" dirty="0">
                          <a:solidFill>
                            <a:schemeClr val="tx1"/>
                          </a:solidFill>
                          <a:latin typeface="Nirmala UI" panose="020B0502040204020203" pitchFamily="34" charset="0"/>
                          <a:ea typeface="+mn-ea"/>
                          <a:cs typeface="Nirmala UI" panose="020B0502040204020203" pitchFamily="34" charset="0"/>
                        </a:rPr>
                        <a:t>FHyb Sem basé FC k-medoids</a:t>
                      </a:r>
                      <a:endParaRPr lang="fr-FR" sz="2000" b="1" dirty="0">
                        <a:latin typeface="Nirmala UI" panose="020B0502040204020203" pitchFamily="34" charset="0"/>
                        <a:cs typeface="Nirmala UI" panose="020B0502040204020203" pitchFamily="34" charset="0"/>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000" b="1" i="0" u="none" strike="noStrike" kern="1200" baseline="0" dirty="0">
                          <a:solidFill>
                            <a:schemeClr val="tx1"/>
                          </a:solidFill>
                          <a:latin typeface="Nirmala UI" panose="020B0502040204020203" pitchFamily="34" charset="0"/>
                          <a:ea typeface="+mn-ea"/>
                          <a:cs typeface="Nirmala UI" panose="020B0502040204020203" pitchFamily="34" charset="0"/>
                        </a:rPr>
                        <a:t>0.732</a:t>
                      </a:r>
                      <a:endParaRPr lang="fr-FR" sz="2000" b="1" dirty="0">
                        <a:latin typeface="Nirmala UI" panose="020B0502040204020203" pitchFamily="34" charset="0"/>
                        <a:cs typeface="Nirmala UI" panose="020B0502040204020203" pitchFamily="34" charset="0"/>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000" b="1" i="0" u="none" strike="noStrike" kern="1200" baseline="0" dirty="0">
                          <a:solidFill>
                            <a:schemeClr val="tx1"/>
                          </a:solidFill>
                          <a:latin typeface="Nirmala UI" panose="020B0502040204020203" pitchFamily="34" charset="0"/>
                          <a:ea typeface="+mn-ea"/>
                          <a:cs typeface="Nirmala UI" panose="020B0502040204020203" pitchFamily="34" charset="0"/>
                        </a:rPr>
                        <a:t>1.005</a:t>
                      </a:r>
                    </a:p>
                    <a:p>
                      <a:endParaRPr lang="fr-FR" sz="2000" b="1" dirty="0">
                        <a:latin typeface="Nirmala UI" panose="020B0502040204020203" pitchFamily="34" charset="0"/>
                        <a:cs typeface="Nirmala UI" panose="020B0502040204020203" pitchFamily="34" charset="0"/>
                      </a:endParaRPr>
                    </a:p>
                  </a:txBody>
                  <a:tcPr>
                    <a:solidFill>
                      <a:srgbClr val="FFC000"/>
                    </a:solidFill>
                  </a:tcPr>
                </a:tc>
                <a:extLst>
                  <a:ext uri="{0D108BD9-81ED-4DB2-BD59-A6C34878D82A}">
                    <a16:rowId xmlns:a16="http://schemas.microsoft.com/office/drawing/2014/main" val="3971729778"/>
                  </a:ext>
                </a:extLst>
              </a:tr>
              <a:tr h="620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i="0" u="none" strike="noStrike" kern="1200" baseline="0" dirty="0" err="1">
                          <a:solidFill>
                            <a:schemeClr val="bg1"/>
                          </a:solidFill>
                          <a:latin typeface="Nirmala UI" panose="020B0502040204020203" pitchFamily="34" charset="0"/>
                          <a:ea typeface="+mn-ea"/>
                          <a:cs typeface="Nirmala UI" panose="020B0502040204020203" pitchFamily="34" charset="0"/>
                        </a:rPr>
                        <a:t>FHyb</a:t>
                      </a:r>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 Sem basé FC k-</a:t>
                      </a:r>
                      <a:r>
                        <a:rPr lang="fr-FR" sz="2000" b="1" i="0" u="none" strike="noStrike" kern="1200" baseline="0" dirty="0" err="1">
                          <a:solidFill>
                            <a:schemeClr val="bg1"/>
                          </a:solidFill>
                          <a:latin typeface="Nirmala UI" panose="020B0502040204020203" pitchFamily="34" charset="0"/>
                          <a:ea typeface="+mn-ea"/>
                          <a:cs typeface="Nirmala UI" panose="020B0502040204020203" pitchFamily="34" charset="0"/>
                        </a:rPr>
                        <a:t>medoids</a:t>
                      </a:r>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 et BSO</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0.728 </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i="0" u="none" strike="noStrike" kern="1200" baseline="0" dirty="0">
                          <a:solidFill>
                            <a:schemeClr val="bg1"/>
                          </a:solidFill>
                          <a:latin typeface="Nirmala UI" panose="020B0502040204020203" pitchFamily="34" charset="0"/>
                          <a:ea typeface="+mn-ea"/>
                          <a:cs typeface="Nirmala UI" panose="020B0502040204020203" pitchFamily="34" charset="0"/>
                        </a:rPr>
                        <a:t>1.001</a:t>
                      </a:r>
                      <a:endParaRPr lang="fr-FR" sz="2000" b="1" dirty="0">
                        <a:solidFill>
                          <a:schemeClr val="bg1"/>
                        </a:solidFill>
                        <a:latin typeface="Nirmala UI" panose="020B0502040204020203" pitchFamily="34" charset="0"/>
                        <a:cs typeface="Nirmala UI" panose="020B0502040204020203" pitchFamily="34" charset="0"/>
                      </a:endParaRPr>
                    </a:p>
                    <a:p>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extLst>
                  <a:ext uri="{0D108BD9-81ED-4DB2-BD59-A6C34878D82A}">
                    <a16:rowId xmlns:a16="http://schemas.microsoft.com/office/drawing/2014/main" val="3172888140"/>
                  </a:ext>
                </a:extLst>
              </a:tr>
            </a:tbl>
          </a:graphicData>
        </a:graphic>
      </p:graphicFrame>
      <p:sp>
        <p:nvSpPr>
          <p:cNvPr id="16" name="Rectangle 15">
            <a:extLst>
              <a:ext uri="{FF2B5EF4-FFF2-40B4-BE49-F238E27FC236}">
                <a16:creationId xmlns:a16="http://schemas.microsoft.com/office/drawing/2014/main" id="{E74DB9A3-D6A9-424D-B383-3805C481DCF9}"/>
              </a:ext>
            </a:extLst>
          </p:cNvPr>
          <p:cNvSpPr/>
          <p:nvPr/>
        </p:nvSpPr>
        <p:spPr>
          <a:xfrm>
            <a:off x="5459896" y="6246778"/>
            <a:ext cx="1733167"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spAutoFit/>
          </a:bodyPr>
          <a:lstStyle/>
          <a:p>
            <a:r>
              <a:rPr lang="fr-FR" sz="2400" b="1" dirty="0" err="1">
                <a:latin typeface="Nirmala UI" panose="020B0502040204020203" pitchFamily="34" charset="0"/>
                <a:cs typeface="Nirmala UI" panose="020B0502040204020203" pitchFamily="34" charset="0"/>
              </a:rPr>
              <a:t>MovieLens</a:t>
            </a:r>
            <a:endParaRPr lang="fr-FR" sz="2400" b="1" dirty="0">
              <a:latin typeface="Nirmala UI" panose="020B0502040204020203" pitchFamily="34" charset="0"/>
              <a:cs typeface="Nirmala UI" panose="020B0502040204020203" pitchFamily="34" charset="0"/>
            </a:endParaRPr>
          </a:p>
        </p:txBody>
      </p:sp>
      <p:sp>
        <p:nvSpPr>
          <p:cNvPr id="23" name="ZoneTexte 18">
            <a:extLst>
              <a:ext uri="{FF2B5EF4-FFF2-40B4-BE49-F238E27FC236}">
                <a16:creationId xmlns:a16="http://schemas.microsoft.com/office/drawing/2014/main" id="{09C82E9C-2284-460B-A13D-4EBDC3C1B9C8}"/>
              </a:ext>
            </a:extLst>
          </p:cNvPr>
          <p:cNvSpPr txBox="1"/>
          <p:nvPr/>
        </p:nvSpPr>
        <p:spPr>
          <a:xfrm>
            <a:off x="321941" y="919716"/>
            <a:ext cx="5137955" cy="496674"/>
          </a:xfrm>
          <a:prstGeom prst="rect">
            <a:avLst/>
          </a:prstGeom>
          <a:noFill/>
        </p:spPr>
        <p:txBody>
          <a:bodyPr wrap="square" rtlCol="0">
            <a:spAutoFit/>
          </a:bodyPr>
          <a:lstStyle/>
          <a:p>
            <a:pPr>
              <a:lnSpc>
                <a:spcPct val="150000"/>
              </a:lnSpc>
            </a:pPr>
            <a:r>
              <a:rPr lang="fr-FR" sz="2000" b="1" dirty="0">
                <a:solidFill>
                  <a:srgbClr val="003366"/>
                </a:solidFill>
                <a:latin typeface="Nirmala UI" panose="020B0502040204020203" pitchFamily="34" charset="0"/>
                <a:ea typeface="Segoe UI Black" panose="020B0A02040204020203" pitchFamily="34" charset="0"/>
                <a:cs typeface="Nirmala UI" panose="020B0502040204020203" pitchFamily="34" charset="0"/>
              </a:rPr>
              <a:t>3) L’apport de l’optimisation</a:t>
            </a:r>
          </a:p>
        </p:txBody>
      </p:sp>
    </p:spTree>
    <p:extLst>
      <p:ext uri="{BB962C8B-B14F-4D97-AF65-F5344CB8AC3E}">
        <p14:creationId xmlns:p14="http://schemas.microsoft.com/office/powerpoint/2010/main" val="60200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29D0669-2FDE-48E7-AB34-65EEE8F817DB}"/>
              </a:ext>
            </a:extLst>
          </p:cNvPr>
          <p:cNvGrpSpPr/>
          <p:nvPr/>
        </p:nvGrpSpPr>
        <p:grpSpPr>
          <a:xfrm>
            <a:off x="-12879" y="-11627"/>
            <a:ext cx="12217758" cy="793617"/>
            <a:chOff x="-12879" y="-11627"/>
            <a:chExt cx="12217758" cy="793617"/>
          </a:xfrm>
        </p:grpSpPr>
        <p:grpSp>
          <p:nvGrpSpPr>
            <p:cNvPr id="29" name="Group 28">
              <a:extLst>
                <a:ext uri="{FF2B5EF4-FFF2-40B4-BE49-F238E27FC236}">
                  <a16:creationId xmlns:a16="http://schemas.microsoft.com/office/drawing/2014/main" id="{E0184F01-A18F-4E00-A6F8-29FFBC459AF0}"/>
                </a:ext>
              </a:extLst>
            </p:cNvPr>
            <p:cNvGrpSpPr/>
            <p:nvPr/>
          </p:nvGrpSpPr>
          <p:grpSpPr>
            <a:xfrm>
              <a:off x="-12879" y="-11627"/>
              <a:ext cx="12217758" cy="793617"/>
              <a:chOff x="-12879" y="122772"/>
              <a:chExt cx="12217758" cy="793617"/>
            </a:xfrm>
          </p:grpSpPr>
          <p:grpSp>
            <p:nvGrpSpPr>
              <p:cNvPr id="31" name="Groupe 10">
                <a:extLst>
                  <a:ext uri="{FF2B5EF4-FFF2-40B4-BE49-F238E27FC236}">
                    <a16:creationId xmlns:a16="http://schemas.microsoft.com/office/drawing/2014/main" id="{B3113972-D603-4FB4-AE14-B8DDBAC571D2}"/>
                  </a:ext>
                </a:extLst>
              </p:cNvPr>
              <p:cNvGrpSpPr/>
              <p:nvPr/>
            </p:nvGrpSpPr>
            <p:grpSpPr>
              <a:xfrm>
                <a:off x="-12879" y="287164"/>
                <a:ext cx="12217758" cy="509136"/>
                <a:chOff x="-25758" y="3593204"/>
                <a:chExt cx="12505386" cy="509136"/>
              </a:xfrm>
            </p:grpSpPr>
            <p:grpSp>
              <p:nvGrpSpPr>
                <p:cNvPr id="33" name="Groupe 7">
                  <a:extLst>
                    <a:ext uri="{FF2B5EF4-FFF2-40B4-BE49-F238E27FC236}">
                      <a16:creationId xmlns:a16="http://schemas.microsoft.com/office/drawing/2014/main" id="{B21D17DB-8779-4AF2-992F-477635C94C6D}"/>
                    </a:ext>
                  </a:extLst>
                </p:cNvPr>
                <p:cNvGrpSpPr/>
                <p:nvPr/>
              </p:nvGrpSpPr>
              <p:grpSpPr>
                <a:xfrm>
                  <a:off x="-25758" y="3863662"/>
                  <a:ext cx="12505386" cy="0"/>
                  <a:chOff x="-25758" y="3863662"/>
                  <a:chExt cx="12505386" cy="0"/>
                </a:xfrm>
              </p:grpSpPr>
              <p:cxnSp>
                <p:nvCxnSpPr>
                  <p:cNvPr id="35" name="Connecteur droit 5">
                    <a:extLst>
                      <a:ext uri="{FF2B5EF4-FFF2-40B4-BE49-F238E27FC236}">
                        <a16:creationId xmlns:a16="http://schemas.microsoft.com/office/drawing/2014/main" id="{69F79B45-AB51-4618-A584-4080CC88A4F2}"/>
                      </a:ext>
                    </a:extLst>
                  </p:cNvPr>
                  <p:cNvCxnSpPr>
                    <a:cxnSpLocks/>
                  </p:cNvCxnSpPr>
                  <p:nvPr/>
                </p:nvCxnSpPr>
                <p:spPr>
                  <a:xfrm>
                    <a:off x="8086789" y="3863662"/>
                    <a:ext cx="4392839"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36" name="Connecteur droit 4">
                    <a:extLst>
                      <a:ext uri="{FF2B5EF4-FFF2-40B4-BE49-F238E27FC236}">
                        <a16:creationId xmlns:a16="http://schemas.microsoft.com/office/drawing/2014/main" id="{3D96C0EC-0999-4888-A8BA-0F22C6C18A29}"/>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34" name="Ellipse 8">
                  <a:extLst>
                    <a:ext uri="{FF2B5EF4-FFF2-40B4-BE49-F238E27FC236}">
                      <a16:creationId xmlns:a16="http://schemas.microsoft.com/office/drawing/2014/main" id="{F4011E3D-3C7F-4400-8D08-29336DADA55D}"/>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32" name="Shape 61">
                <a:extLst>
                  <a:ext uri="{FF2B5EF4-FFF2-40B4-BE49-F238E27FC236}">
                    <a16:creationId xmlns:a16="http://schemas.microsoft.com/office/drawing/2014/main" id="{298715A9-B6C1-4C41-9B42-FD55212B1757}"/>
                  </a:ext>
                </a:extLst>
              </p:cNvPr>
              <p:cNvSpPr txBox="1">
                <a:spLocks/>
              </p:cNvSpPr>
              <p:nvPr/>
            </p:nvSpPr>
            <p:spPr>
              <a:xfrm>
                <a:off x="1285404" y="122772"/>
                <a:ext cx="7295888"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Implémentation et Expérimentation</a:t>
                </a:r>
              </a:p>
            </p:txBody>
          </p:sp>
        </p:grpSp>
        <p:pic>
          <p:nvPicPr>
            <p:cNvPr id="30" name="Picture 29">
              <a:extLst>
                <a:ext uri="{FF2B5EF4-FFF2-40B4-BE49-F238E27FC236}">
                  <a16:creationId xmlns:a16="http://schemas.microsoft.com/office/drawing/2014/main" id="{C80648C3-0E12-4AE1-BB5B-334BA360F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5" y="225287"/>
              <a:ext cx="396000" cy="396000"/>
            </a:xfrm>
            <a:prstGeom prst="rect">
              <a:avLst/>
            </a:prstGeom>
          </p:spPr>
        </p:pic>
      </p:grpSp>
      <p:sp>
        <p:nvSpPr>
          <p:cNvPr id="37" name="Ellipse 8">
            <a:extLst>
              <a:ext uri="{FF2B5EF4-FFF2-40B4-BE49-F238E27FC236}">
                <a16:creationId xmlns:a16="http://schemas.microsoft.com/office/drawing/2014/main" id="{7D5B90F3-066D-40F8-9787-757081433D7C}"/>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33</a:t>
            </a:r>
          </a:p>
        </p:txBody>
      </p:sp>
      <p:pic>
        <p:nvPicPr>
          <p:cNvPr id="3" name="Picture 2">
            <a:extLst>
              <a:ext uri="{FF2B5EF4-FFF2-40B4-BE49-F238E27FC236}">
                <a16:creationId xmlns:a16="http://schemas.microsoft.com/office/drawing/2014/main" id="{F9DDA62D-0435-49AB-8FB5-4DE1AC367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86" y="490801"/>
            <a:ext cx="2907313" cy="1744388"/>
          </a:xfrm>
          <a:prstGeom prst="rect">
            <a:avLst/>
          </a:prstGeom>
        </p:spPr>
      </p:pic>
      <p:graphicFrame>
        <p:nvGraphicFramePr>
          <p:cNvPr id="17" name="Tableau 19">
            <a:extLst>
              <a:ext uri="{FF2B5EF4-FFF2-40B4-BE49-F238E27FC236}">
                <a16:creationId xmlns:a16="http://schemas.microsoft.com/office/drawing/2014/main" id="{94DC22F6-3782-4862-93F6-F998C773CEFB}"/>
              </a:ext>
            </a:extLst>
          </p:cNvPr>
          <p:cNvGraphicFramePr>
            <a:graphicFrameLocks noGrp="1"/>
          </p:cNvGraphicFramePr>
          <p:nvPr>
            <p:extLst>
              <p:ext uri="{D42A27DB-BD31-4B8C-83A1-F6EECF244321}">
                <p14:modId xmlns:p14="http://schemas.microsoft.com/office/powerpoint/2010/main" val="3735412213"/>
              </p:ext>
            </p:extLst>
          </p:nvPr>
        </p:nvGraphicFramePr>
        <p:xfrm>
          <a:off x="1434126" y="2839982"/>
          <a:ext cx="8778691" cy="1651754"/>
        </p:xfrm>
        <a:graphic>
          <a:graphicData uri="http://schemas.openxmlformats.org/drawingml/2006/table">
            <a:tbl>
              <a:tblPr firstRow="1" bandRow="1">
                <a:tableStyleId>{5940675A-B579-460E-94D1-54222C63F5DA}</a:tableStyleId>
              </a:tblPr>
              <a:tblGrid>
                <a:gridCol w="2930109">
                  <a:extLst>
                    <a:ext uri="{9D8B030D-6E8A-4147-A177-3AD203B41FA5}">
                      <a16:colId xmlns:a16="http://schemas.microsoft.com/office/drawing/2014/main" val="1615183864"/>
                    </a:ext>
                  </a:extLst>
                </a:gridCol>
                <a:gridCol w="2924291">
                  <a:extLst>
                    <a:ext uri="{9D8B030D-6E8A-4147-A177-3AD203B41FA5}">
                      <a16:colId xmlns:a16="http://schemas.microsoft.com/office/drawing/2014/main" val="707653905"/>
                    </a:ext>
                  </a:extLst>
                </a:gridCol>
                <a:gridCol w="2924291">
                  <a:extLst>
                    <a:ext uri="{9D8B030D-6E8A-4147-A177-3AD203B41FA5}">
                      <a16:colId xmlns:a16="http://schemas.microsoft.com/office/drawing/2014/main" val="3207047242"/>
                    </a:ext>
                  </a:extLst>
                </a:gridCol>
              </a:tblGrid>
              <a:tr h="412105">
                <a:tc>
                  <a:txBody>
                    <a:bodyPr/>
                    <a:lstStyle/>
                    <a:p>
                      <a:endParaRPr lang="fr-FR" b="1" dirty="0">
                        <a:latin typeface="Nirmala UI" panose="020B0502040204020203" pitchFamily="34" charset="0"/>
                        <a:cs typeface="Nirmala UI" panose="020B0502040204020203" pitchFamily="34" charset="0"/>
                      </a:endParaRPr>
                    </a:p>
                  </a:txBody>
                  <a:tcPr/>
                </a:tc>
                <a:tc>
                  <a:txBody>
                    <a:bodyPr/>
                    <a:lstStyle/>
                    <a:p>
                      <a:r>
                        <a:rPr lang="fr-FR" b="1" dirty="0">
                          <a:latin typeface="Nirmala UI" panose="020B0502040204020203" pitchFamily="34" charset="0"/>
                          <a:cs typeface="Nirmala UI" panose="020B0502040204020203" pitchFamily="34" charset="0"/>
                        </a:rPr>
                        <a:t>MAE</a:t>
                      </a:r>
                    </a:p>
                  </a:txBody>
                  <a:tcPr/>
                </a:tc>
                <a:tc>
                  <a:txBody>
                    <a:bodyPr/>
                    <a:lstStyle/>
                    <a:p>
                      <a:r>
                        <a:rPr lang="fr-FR" b="1" dirty="0">
                          <a:latin typeface="Nirmala UI" panose="020B0502040204020203" pitchFamily="34" charset="0"/>
                          <a:cs typeface="Nirmala UI" panose="020B0502040204020203" pitchFamily="34" charset="0"/>
                        </a:rPr>
                        <a:t>RMSE</a:t>
                      </a:r>
                    </a:p>
                  </a:txBody>
                  <a:tcPr/>
                </a:tc>
                <a:extLst>
                  <a:ext uri="{0D108BD9-81ED-4DB2-BD59-A6C34878D82A}">
                    <a16:rowId xmlns:a16="http://schemas.microsoft.com/office/drawing/2014/main" val="3540428310"/>
                  </a:ext>
                </a:extLst>
              </a:tr>
              <a:tr h="412105">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FC standard</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0.73</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1.001</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1120497167"/>
                  </a:ext>
                </a:extLst>
              </a:tr>
              <a:tr h="415439">
                <a:tc>
                  <a:txBody>
                    <a:bodyPr/>
                    <a:lstStyle/>
                    <a:p>
                      <a:r>
                        <a:rPr lang="fr-FR" sz="2000" b="1" i="0" u="none" strike="noStrike" kern="1200" baseline="0" dirty="0" err="1">
                          <a:solidFill>
                            <a:schemeClr val="tx1"/>
                          </a:solidFill>
                          <a:latin typeface="Nirmala UI" panose="020B0502040204020203" pitchFamily="34" charset="0"/>
                          <a:ea typeface="+mn-ea"/>
                          <a:cs typeface="Nirmala UI" panose="020B0502040204020203" pitchFamily="34" charset="0"/>
                        </a:rPr>
                        <a:t>FSem</a:t>
                      </a:r>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 standard</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0.729</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kern="1200" baseline="0" dirty="0">
                          <a:solidFill>
                            <a:schemeClr val="tx1"/>
                          </a:solidFill>
                          <a:latin typeface="Nirmala UI" panose="020B0502040204020203" pitchFamily="34" charset="0"/>
                          <a:ea typeface="+mn-ea"/>
                          <a:cs typeface="Nirmala UI" panose="020B0502040204020203" pitchFamily="34" charset="0"/>
                        </a:rPr>
                        <a:t>1.002</a:t>
                      </a:r>
                      <a:endParaRPr lang="fr-FR" sz="2000" b="1" dirty="0">
                        <a:latin typeface="Nirmala UI" panose="020B0502040204020203" pitchFamily="34" charset="0"/>
                        <a:cs typeface="Nirmala UI" panose="020B0502040204020203" pitchFamily="34" charset="0"/>
                      </a:endParaRPr>
                    </a:p>
                  </a:txBody>
                  <a:tcPr/>
                </a:tc>
                <a:extLst>
                  <a:ext uri="{0D108BD9-81ED-4DB2-BD59-A6C34878D82A}">
                    <a16:rowId xmlns:a16="http://schemas.microsoft.com/office/drawing/2014/main" val="2324110873"/>
                  </a:ext>
                </a:extLst>
              </a:tr>
              <a:tr h="412105">
                <a:tc>
                  <a:txBody>
                    <a:bodyPr/>
                    <a:lstStyle/>
                    <a:p>
                      <a:r>
                        <a:rPr lang="fr-FR" sz="2000" b="1" i="0" u="none" strike="noStrike" baseline="0" dirty="0" err="1">
                          <a:latin typeface="Nirmala UI" panose="020B0502040204020203" pitchFamily="34" charset="0"/>
                          <a:cs typeface="Nirmala UI" panose="020B0502040204020203" pitchFamily="34" charset="0"/>
                        </a:rPr>
                        <a:t>FHyb</a:t>
                      </a:r>
                      <a:r>
                        <a:rPr lang="fr-FR" sz="2000" b="1" i="0" u="none" strike="noStrike" baseline="0" dirty="0">
                          <a:latin typeface="Nirmala UI" panose="020B0502040204020203" pitchFamily="34" charset="0"/>
                          <a:cs typeface="Nirmala UI" panose="020B0502040204020203" pitchFamily="34" charset="0"/>
                        </a:rPr>
                        <a:t> </a:t>
                      </a:r>
                      <a:r>
                        <a:rPr lang="fr-FR" sz="2000" b="1" i="0" u="none" strike="noStrike" baseline="0" dirty="0" err="1">
                          <a:latin typeface="Nirmala UI" panose="020B0502040204020203" pitchFamily="34" charset="0"/>
                          <a:cs typeface="Nirmala UI" panose="020B0502040204020203" pitchFamily="34" charset="0"/>
                        </a:rPr>
                        <a:t>mutivues</a:t>
                      </a:r>
                      <a:r>
                        <a:rPr lang="fr-FR" sz="2000" b="1" i="0" u="none" strike="noStrike" baseline="0" dirty="0">
                          <a:latin typeface="Nirmala UI" panose="020B0502040204020203" pitchFamily="34" charset="0"/>
                          <a:cs typeface="Nirmala UI" panose="020B0502040204020203" pitchFamily="34" charset="0"/>
                        </a:rPr>
                        <a:t> K-NN</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baseline="0" dirty="0">
                          <a:latin typeface="Nirmala UI" panose="020B0502040204020203" pitchFamily="34" charset="0"/>
                          <a:cs typeface="Nirmala UI" panose="020B0502040204020203" pitchFamily="34" charset="0"/>
                        </a:rPr>
                        <a:t>0.730 </a:t>
                      </a:r>
                      <a:endParaRPr lang="fr-FR" sz="2000" b="1" dirty="0">
                        <a:latin typeface="Nirmala UI" panose="020B0502040204020203" pitchFamily="34" charset="0"/>
                        <a:cs typeface="Nirmala UI" panose="020B0502040204020203" pitchFamily="34" charset="0"/>
                      </a:endParaRPr>
                    </a:p>
                  </a:txBody>
                  <a:tcPr/>
                </a:tc>
                <a:tc>
                  <a:txBody>
                    <a:bodyPr/>
                    <a:lstStyle/>
                    <a:p>
                      <a:r>
                        <a:rPr lang="fr-FR" sz="2000" b="1" i="0" u="none" strike="noStrike" baseline="0" dirty="0">
                          <a:latin typeface="Nirmala UI" panose="020B0502040204020203" pitchFamily="34" charset="0"/>
                          <a:cs typeface="Nirmala UI" panose="020B0502040204020203" pitchFamily="34" charset="0"/>
                        </a:rPr>
                        <a:t> </a:t>
                      </a:r>
                      <a:r>
                        <a:rPr lang="fr-FR" sz="2000" b="1" i="0" u="none" strike="noStrike" baseline="0" dirty="0">
                          <a:solidFill>
                            <a:schemeClr val="bg1"/>
                          </a:solidFill>
                          <a:latin typeface="Nirmala UI" panose="020B0502040204020203" pitchFamily="34" charset="0"/>
                          <a:cs typeface="Nirmala UI" panose="020B0502040204020203" pitchFamily="34" charset="0"/>
                        </a:rPr>
                        <a:t>1.000</a:t>
                      </a:r>
                      <a:endParaRPr lang="fr-FR" sz="2000" b="1" dirty="0">
                        <a:solidFill>
                          <a:schemeClr val="bg1"/>
                        </a:solidFill>
                        <a:latin typeface="Nirmala UI" panose="020B0502040204020203" pitchFamily="34" charset="0"/>
                        <a:cs typeface="Nirmala UI" panose="020B0502040204020203" pitchFamily="34" charset="0"/>
                      </a:endParaRPr>
                    </a:p>
                  </a:txBody>
                  <a:tcPr>
                    <a:solidFill>
                      <a:srgbClr val="00809E"/>
                    </a:solidFill>
                  </a:tcPr>
                </a:tc>
                <a:extLst>
                  <a:ext uri="{0D108BD9-81ED-4DB2-BD59-A6C34878D82A}">
                    <a16:rowId xmlns:a16="http://schemas.microsoft.com/office/drawing/2014/main" val="2827180458"/>
                  </a:ext>
                </a:extLst>
              </a:tr>
            </a:tbl>
          </a:graphicData>
        </a:graphic>
      </p:graphicFrame>
      <p:sp>
        <p:nvSpPr>
          <p:cNvPr id="18" name="Rectangle 17">
            <a:extLst>
              <a:ext uri="{FF2B5EF4-FFF2-40B4-BE49-F238E27FC236}">
                <a16:creationId xmlns:a16="http://schemas.microsoft.com/office/drawing/2014/main" id="{899F5BF8-8F72-4F72-9D31-74503442A116}"/>
              </a:ext>
            </a:extLst>
          </p:cNvPr>
          <p:cNvSpPr/>
          <p:nvPr/>
        </p:nvSpPr>
        <p:spPr>
          <a:xfrm>
            <a:off x="5077139" y="4862362"/>
            <a:ext cx="1733167"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spAutoFit/>
          </a:bodyPr>
          <a:lstStyle/>
          <a:p>
            <a:r>
              <a:rPr lang="fr-FR" sz="2400" b="1" dirty="0" err="1">
                <a:latin typeface="Nirmala UI" panose="020B0502040204020203" pitchFamily="34" charset="0"/>
                <a:cs typeface="Nirmala UI" panose="020B0502040204020203" pitchFamily="34" charset="0"/>
              </a:rPr>
              <a:t>MovieLens</a:t>
            </a:r>
            <a:endParaRPr lang="fr-FR" sz="2400" b="1" dirty="0">
              <a:latin typeface="Nirmala UI" panose="020B0502040204020203" pitchFamily="34" charset="0"/>
              <a:cs typeface="Nirmala UI" panose="020B0502040204020203" pitchFamily="34" charset="0"/>
            </a:endParaRPr>
          </a:p>
        </p:txBody>
      </p:sp>
      <p:sp>
        <p:nvSpPr>
          <p:cNvPr id="19" name="ZoneTexte 18">
            <a:extLst>
              <a:ext uri="{FF2B5EF4-FFF2-40B4-BE49-F238E27FC236}">
                <a16:creationId xmlns:a16="http://schemas.microsoft.com/office/drawing/2014/main" id="{B7F98D2A-9A00-4948-97D5-3B3B931C08E4}"/>
              </a:ext>
            </a:extLst>
          </p:cNvPr>
          <p:cNvSpPr txBox="1"/>
          <p:nvPr/>
        </p:nvSpPr>
        <p:spPr>
          <a:xfrm>
            <a:off x="710623" y="1389771"/>
            <a:ext cx="5137955" cy="496674"/>
          </a:xfrm>
          <a:prstGeom prst="rect">
            <a:avLst/>
          </a:prstGeom>
          <a:noFill/>
        </p:spPr>
        <p:txBody>
          <a:bodyPr wrap="square" rtlCol="0">
            <a:spAutoFit/>
          </a:bodyPr>
          <a:lstStyle/>
          <a:p>
            <a:pPr>
              <a:lnSpc>
                <a:spcPct val="150000"/>
              </a:lnSpc>
            </a:pPr>
            <a:r>
              <a:rPr lang="fr-FR" sz="2000" b="1" dirty="0">
                <a:solidFill>
                  <a:srgbClr val="003366"/>
                </a:solidFill>
                <a:latin typeface="Nirmala UI" panose="020B0502040204020203" pitchFamily="34" charset="0"/>
                <a:ea typeface="Segoe UI Black" panose="020B0A02040204020203" pitchFamily="34" charset="0"/>
                <a:cs typeface="Nirmala UI" panose="020B0502040204020203" pitchFamily="34" charset="0"/>
              </a:rPr>
              <a:t>4) Cas </a:t>
            </a:r>
            <a:r>
              <a:rPr lang="fr-FR" sz="2000" b="1" dirty="0" err="1">
                <a:solidFill>
                  <a:srgbClr val="003366"/>
                </a:solidFill>
                <a:latin typeface="Nirmala UI" panose="020B0502040204020203" pitchFamily="34" charset="0"/>
                <a:ea typeface="Segoe UI Black" panose="020B0A02040204020203" pitchFamily="34" charset="0"/>
                <a:cs typeface="Nirmala UI" panose="020B0502040204020203" pitchFamily="34" charset="0"/>
              </a:rPr>
              <a:t>multivues</a:t>
            </a:r>
            <a:endParaRPr lang="fr-FR" sz="2000" b="1" dirty="0">
              <a:solidFill>
                <a:srgbClr val="003366"/>
              </a:solidFill>
              <a:latin typeface="Nirmala UI" panose="020B0502040204020203" pitchFamily="34" charset="0"/>
              <a:ea typeface="Segoe UI Black" panose="020B0A02040204020203" pitchFamily="34" charset="0"/>
              <a:cs typeface="Nirmala UI" panose="020B0502040204020203" pitchFamily="34" charset="0"/>
            </a:endParaRPr>
          </a:p>
        </p:txBody>
      </p:sp>
    </p:spTree>
    <p:extLst>
      <p:ext uri="{BB962C8B-B14F-4D97-AF65-F5344CB8AC3E}">
        <p14:creationId xmlns:p14="http://schemas.microsoft.com/office/powerpoint/2010/main" val="19818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29D0669-2FDE-48E7-AB34-65EEE8F817DB}"/>
              </a:ext>
            </a:extLst>
          </p:cNvPr>
          <p:cNvGrpSpPr/>
          <p:nvPr/>
        </p:nvGrpSpPr>
        <p:grpSpPr>
          <a:xfrm>
            <a:off x="-12879" y="-11627"/>
            <a:ext cx="12217758" cy="793617"/>
            <a:chOff x="-12879" y="-11627"/>
            <a:chExt cx="12217758" cy="793617"/>
          </a:xfrm>
        </p:grpSpPr>
        <p:grpSp>
          <p:nvGrpSpPr>
            <p:cNvPr id="29" name="Group 28">
              <a:extLst>
                <a:ext uri="{FF2B5EF4-FFF2-40B4-BE49-F238E27FC236}">
                  <a16:creationId xmlns:a16="http://schemas.microsoft.com/office/drawing/2014/main" id="{E0184F01-A18F-4E00-A6F8-29FFBC459AF0}"/>
                </a:ext>
              </a:extLst>
            </p:cNvPr>
            <p:cNvGrpSpPr/>
            <p:nvPr/>
          </p:nvGrpSpPr>
          <p:grpSpPr>
            <a:xfrm>
              <a:off x="-12879" y="-11627"/>
              <a:ext cx="12217758" cy="793617"/>
              <a:chOff x="-12879" y="122772"/>
              <a:chExt cx="12217758" cy="793617"/>
            </a:xfrm>
          </p:grpSpPr>
          <p:grpSp>
            <p:nvGrpSpPr>
              <p:cNvPr id="31" name="Groupe 10">
                <a:extLst>
                  <a:ext uri="{FF2B5EF4-FFF2-40B4-BE49-F238E27FC236}">
                    <a16:creationId xmlns:a16="http://schemas.microsoft.com/office/drawing/2014/main" id="{B3113972-D603-4FB4-AE14-B8DDBAC571D2}"/>
                  </a:ext>
                </a:extLst>
              </p:cNvPr>
              <p:cNvGrpSpPr/>
              <p:nvPr/>
            </p:nvGrpSpPr>
            <p:grpSpPr>
              <a:xfrm>
                <a:off x="-12879" y="287164"/>
                <a:ext cx="12217758" cy="509136"/>
                <a:chOff x="-25758" y="3593204"/>
                <a:chExt cx="12505386" cy="509136"/>
              </a:xfrm>
            </p:grpSpPr>
            <p:grpSp>
              <p:nvGrpSpPr>
                <p:cNvPr id="33" name="Groupe 7">
                  <a:extLst>
                    <a:ext uri="{FF2B5EF4-FFF2-40B4-BE49-F238E27FC236}">
                      <a16:creationId xmlns:a16="http://schemas.microsoft.com/office/drawing/2014/main" id="{B21D17DB-8779-4AF2-992F-477635C94C6D}"/>
                    </a:ext>
                  </a:extLst>
                </p:cNvPr>
                <p:cNvGrpSpPr/>
                <p:nvPr/>
              </p:nvGrpSpPr>
              <p:grpSpPr>
                <a:xfrm>
                  <a:off x="-25758" y="3863662"/>
                  <a:ext cx="12505386" cy="0"/>
                  <a:chOff x="-25758" y="3863662"/>
                  <a:chExt cx="12505386" cy="0"/>
                </a:xfrm>
              </p:grpSpPr>
              <p:cxnSp>
                <p:nvCxnSpPr>
                  <p:cNvPr id="35" name="Connecteur droit 5">
                    <a:extLst>
                      <a:ext uri="{FF2B5EF4-FFF2-40B4-BE49-F238E27FC236}">
                        <a16:creationId xmlns:a16="http://schemas.microsoft.com/office/drawing/2014/main" id="{69F79B45-AB51-4618-A584-4080CC88A4F2}"/>
                      </a:ext>
                    </a:extLst>
                  </p:cNvPr>
                  <p:cNvCxnSpPr>
                    <a:cxnSpLocks/>
                  </p:cNvCxnSpPr>
                  <p:nvPr/>
                </p:nvCxnSpPr>
                <p:spPr>
                  <a:xfrm>
                    <a:off x="8086789" y="3863662"/>
                    <a:ext cx="4392839"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36" name="Connecteur droit 4">
                    <a:extLst>
                      <a:ext uri="{FF2B5EF4-FFF2-40B4-BE49-F238E27FC236}">
                        <a16:creationId xmlns:a16="http://schemas.microsoft.com/office/drawing/2014/main" id="{3D96C0EC-0999-4888-A8BA-0F22C6C18A29}"/>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34" name="Ellipse 8">
                  <a:extLst>
                    <a:ext uri="{FF2B5EF4-FFF2-40B4-BE49-F238E27FC236}">
                      <a16:creationId xmlns:a16="http://schemas.microsoft.com/office/drawing/2014/main" id="{F4011E3D-3C7F-4400-8D08-29336DADA55D}"/>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32" name="Shape 61">
                <a:extLst>
                  <a:ext uri="{FF2B5EF4-FFF2-40B4-BE49-F238E27FC236}">
                    <a16:creationId xmlns:a16="http://schemas.microsoft.com/office/drawing/2014/main" id="{298715A9-B6C1-4C41-9B42-FD55212B1757}"/>
                  </a:ext>
                </a:extLst>
              </p:cNvPr>
              <p:cNvSpPr txBox="1">
                <a:spLocks/>
              </p:cNvSpPr>
              <p:nvPr/>
            </p:nvSpPr>
            <p:spPr>
              <a:xfrm>
                <a:off x="1285404" y="122772"/>
                <a:ext cx="7295888"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Implémentation et Expérimentation</a:t>
                </a:r>
              </a:p>
            </p:txBody>
          </p:sp>
        </p:grpSp>
        <p:pic>
          <p:nvPicPr>
            <p:cNvPr id="30" name="Picture 29">
              <a:extLst>
                <a:ext uri="{FF2B5EF4-FFF2-40B4-BE49-F238E27FC236}">
                  <a16:creationId xmlns:a16="http://schemas.microsoft.com/office/drawing/2014/main" id="{C80648C3-0E12-4AE1-BB5B-334BA360F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5" y="225287"/>
              <a:ext cx="396000" cy="396000"/>
            </a:xfrm>
            <a:prstGeom prst="rect">
              <a:avLst/>
            </a:prstGeom>
          </p:spPr>
        </p:pic>
      </p:grpSp>
      <p:sp>
        <p:nvSpPr>
          <p:cNvPr id="37" name="Ellipse 8">
            <a:extLst>
              <a:ext uri="{FF2B5EF4-FFF2-40B4-BE49-F238E27FC236}">
                <a16:creationId xmlns:a16="http://schemas.microsoft.com/office/drawing/2014/main" id="{7D5B90F3-066D-40F8-9787-757081433D7C}"/>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34</a:t>
            </a:r>
          </a:p>
        </p:txBody>
      </p:sp>
      <p:pic>
        <p:nvPicPr>
          <p:cNvPr id="3" name="Picture 2">
            <a:extLst>
              <a:ext uri="{FF2B5EF4-FFF2-40B4-BE49-F238E27FC236}">
                <a16:creationId xmlns:a16="http://schemas.microsoft.com/office/drawing/2014/main" id="{F9DDA62D-0435-49AB-8FB5-4DE1AC367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2507" y="490801"/>
            <a:ext cx="1799491" cy="1079695"/>
          </a:xfrm>
          <a:prstGeom prst="rect">
            <a:avLst/>
          </a:prstGeom>
        </p:spPr>
      </p:pic>
      <p:sp>
        <p:nvSpPr>
          <p:cNvPr id="17" name="ZoneTexte 19">
            <a:extLst>
              <a:ext uri="{FF2B5EF4-FFF2-40B4-BE49-F238E27FC236}">
                <a16:creationId xmlns:a16="http://schemas.microsoft.com/office/drawing/2014/main" id="{ED8D3E7E-91D2-48D7-9B76-34ED63E77AD8}"/>
              </a:ext>
            </a:extLst>
          </p:cNvPr>
          <p:cNvSpPr txBox="1"/>
          <p:nvPr/>
        </p:nvSpPr>
        <p:spPr>
          <a:xfrm>
            <a:off x="321941" y="927940"/>
            <a:ext cx="5137955" cy="496674"/>
          </a:xfrm>
          <a:prstGeom prst="rect">
            <a:avLst/>
          </a:prstGeom>
          <a:noFill/>
        </p:spPr>
        <p:txBody>
          <a:bodyPr wrap="square" rtlCol="0">
            <a:spAutoFit/>
          </a:bodyPr>
          <a:lstStyle/>
          <a:p>
            <a:pPr>
              <a:lnSpc>
                <a:spcPct val="150000"/>
              </a:lnSpc>
            </a:pPr>
            <a:r>
              <a:rPr lang="fr-FR" sz="2000" b="1" dirty="0">
                <a:solidFill>
                  <a:srgbClr val="003366"/>
                </a:solidFill>
                <a:latin typeface="Nirmala UI" panose="020B0502040204020203" pitchFamily="34" charset="0"/>
                <a:ea typeface="Segoe UI Black" panose="020B0A02040204020203" pitchFamily="34" charset="0"/>
                <a:cs typeface="Nirmala UI" panose="020B0502040204020203" pitchFamily="34" charset="0"/>
              </a:rPr>
              <a:t>5) Les évaluations sur la base RED</a:t>
            </a:r>
          </a:p>
        </p:txBody>
      </p:sp>
      <p:graphicFrame>
        <p:nvGraphicFramePr>
          <p:cNvPr id="18" name="Tableau 20">
            <a:extLst>
              <a:ext uri="{FF2B5EF4-FFF2-40B4-BE49-F238E27FC236}">
                <a16:creationId xmlns:a16="http://schemas.microsoft.com/office/drawing/2014/main" id="{DC402029-7387-4C10-8A15-DA3E6DFACE29}"/>
              </a:ext>
            </a:extLst>
          </p:cNvPr>
          <p:cNvGraphicFramePr>
            <a:graphicFrameLocks noGrp="1"/>
          </p:cNvGraphicFramePr>
          <p:nvPr>
            <p:extLst>
              <p:ext uri="{D42A27DB-BD31-4B8C-83A1-F6EECF244321}">
                <p14:modId xmlns:p14="http://schemas.microsoft.com/office/powerpoint/2010/main" val="1407826365"/>
              </p:ext>
            </p:extLst>
          </p:nvPr>
        </p:nvGraphicFramePr>
        <p:xfrm>
          <a:off x="840988" y="1575075"/>
          <a:ext cx="10283694" cy="4533155"/>
        </p:xfrm>
        <a:graphic>
          <a:graphicData uri="http://schemas.openxmlformats.org/drawingml/2006/table">
            <a:tbl>
              <a:tblPr firstRow="1" bandRow="1">
                <a:tableStyleId>{5940675A-B579-460E-94D1-54222C63F5DA}</a:tableStyleId>
              </a:tblPr>
              <a:tblGrid>
                <a:gridCol w="6547464">
                  <a:extLst>
                    <a:ext uri="{9D8B030D-6E8A-4147-A177-3AD203B41FA5}">
                      <a16:colId xmlns:a16="http://schemas.microsoft.com/office/drawing/2014/main" val="1615183864"/>
                    </a:ext>
                  </a:extLst>
                </a:gridCol>
                <a:gridCol w="1992923">
                  <a:extLst>
                    <a:ext uri="{9D8B030D-6E8A-4147-A177-3AD203B41FA5}">
                      <a16:colId xmlns:a16="http://schemas.microsoft.com/office/drawing/2014/main" val="707653905"/>
                    </a:ext>
                  </a:extLst>
                </a:gridCol>
                <a:gridCol w="1743307">
                  <a:extLst>
                    <a:ext uri="{9D8B030D-6E8A-4147-A177-3AD203B41FA5}">
                      <a16:colId xmlns:a16="http://schemas.microsoft.com/office/drawing/2014/main" val="3207047242"/>
                    </a:ext>
                  </a:extLst>
                </a:gridCol>
              </a:tblGrid>
              <a:tr h="412105">
                <a:tc>
                  <a:txBody>
                    <a:bodyPr/>
                    <a:lstStyle/>
                    <a:p>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dirty="0">
                          <a:latin typeface="Nirmala UI" panose="020B0502040204020203" pitchFamily="34" charset="0"/>
                          <a:cs typeface="Nirmala UI" panose="020B0502040204020203" pitchFamily="34" charset="0"/>
                        </a:rPr>
                        <a:t>MAE</a:t>
                      </a:r>
                    </a:p>
                  </a:txBody>
                  <a:tcPr/>
                </a:tc>
                <a:tc>
                  <a:txBody>
                    <a:bodyPr/>
                    <a:lstStyle/>
                    <a:p>
                      <a:r>
                        <a:rPr lang="fr-FR" sz="1800" b="1" dirty="0">
                          <a:latin typeface="Nirmala UI" panose="020B0502040204020203" pitchFamily="34" charset="0"/>
                          <a:cs typeface="Nirmala UI" panose="020B0502040204020203" pitchFamily="34" charset="0"/>
                        </a:rPr>
                        <a:t>RMSE</a:t>
                      </a:r>
                    </a:p>
                  </a:txBody>
                  <a:tcPr>
                    <a:solidFill>
                      <a:schemeClr val="bg1"/>
                    </a:solidFill>
                  </a:tcPr>
                </a:tc>
                <a:extLst>
                  <a:ext uri="{0D108BD9-81ED-4DB2-BD59-A6C34878D82A}">
                    <a16:rowId xmlns:a16="http://schemas.microsoft.com/office/drawing/2014/main" val="3540428310"/>
                  </a:ext>
                </a:extLst>
              </a:tr>
              <a:tr h="412105">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FC basé KNN</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0.774</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1,065</a:t>
                      </a:r>
                      <a:endParaRPr lang="fr-FR" sz="18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1120497167"/>
                  </a:ext>
                </a:extLst>
              </a:tr>
              <a:tr h="412105">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FC basé K-</a:t>
                      </a:r>
                      <a:r>
                        <a:rPr lang="fr-FR" sz="1800" b="1" i="0" u="none" strike="noStrike" kern="1200" baseline="0" dirty="0" err="1">
                          <a:solidFill>
                            <a:schemeClr val="tx1"/>
                          </a:solidFill>
                          <a:latin typeface="Nirmala UI" panose="020B0502040204020203" pitchFamily="34" charset="0"/>
                          <a:ea typeface="+mn-ea"/>
                          <a:cs typeface="Nirmala UI" panose="020B0502040204020203" pitchFamily="34" charset="0"/>
                        </a:rPr>
                        <a:t>medoids</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0,775</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1,065</a:t>
                      </a:r>
                      <a:endParaRPr lang="fr-FR" sz="18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2324110873"/>
                  </a:ext>
                </a:extLst>
              </a:tr>
              <a:tr h="412105">
                <a:tc>
                  <a:txBody>
                    <a:bodyPr/>
                    <a:lstStyle/>
                    <a:p>
                      <a:r>
                        <a:rPr lang="fr-FR" sz="1800" b="1" i="0" u="none" strike="noStrike" baseline="0" dirty="0" err="1">
                          <a:latin typeface="Nirmala UI" panose="020B0502040204020203" pitchFamily="34" charset="0"/>
                          <a:cs typeface="Nirmala UI" panose="020B0502040204020203" pitchFamily="34" charset="0"/>
                        </a:rPr>
                        <a:t>Fsem</a:t>
                      </a:r>
                      <a:r>
                        <a:rPr lang="fr-FR" sz="1800" b="1" i="0" u="none" strike="noStrike" baseline="0" dirty="0">
                          <a:latin typeface="Nirmala UI" panose="020B0502040204020203" pitchFamily="34" charset="0"/>
                          <a:cs typeface="Nirmala UI" panose="020B0502040204020203" pitchFamily="34" charset="0"/>
                        </a:rPr>
                        <a:t> basé K-</a:t>
                      </a:r>
                      <a:r>
                        <a:rPr lang="fr-FR" sz="1800" b="1" i="0" u="none" strike="noStrike" baseline="0" dirty="0" err="1">
                          <a:latin typeface="Nirmala UI" panose="020B0502040204020203" pitchFamily="34" charset="0"/>
                          <a:cs typeface="Nirmala UI" panose="020B0502040204020203" pitchFamily="34" charset="0"/>
                        </a:rPr>
                        <a:t>medoids</a:t>
                      </a:r>
                      <a:r>
                        <a:rPr lang="fr-FR" sz="1800" b="1" i="0" u="none" strike="noStrike" baseline="0" dirty="0">
                          <a:latin typeface="Nirmala UI" panose="020B0502040204020203" pitchFamily="34" charset="0"/>
                          <a:cs typeface="Nirmala UI" panose="020B0502040204020203" pitchFamily="34" charset="0"/>
                        </a:rPr>
                        <a:t> et BSO</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baseline="0" dirty="0">
                          <a:latin typeface="Nirmala UI" panose="020B0502040204020203" pitchFamily="34" charset="0"/>
                          <a:cs typeface="Nirmala UI" panose="020B0502040204020203" pitchFamily="34" charset="0"/>
                        </a:rPr>
                        <a:t>0,767</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baseline="0" dirty="0">
                          <a:latin typeface="Nirmala UI" panose="020B0502040204020203" pitchFamily="34" charset="0"/>
                          <a:cs typeface="Nirmala UI" panose="020B0502040204020203" pitchFamily="34" charset="0"/>
                        </a:rPr>
                        <a:t>1,060</a:t>
                      </a:r>
                      <a:endParaRPr lang="fr-FR" sz="18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2827180458"/>
                  </a:ext>
                </a:extLst>
              </a:tr>
              <a:tr h="412105">
                <a:tc>
                  <a:txBody>
                    <a:bodyPr/>
                    <a:lstStyle/>
                    <a:p>
                      <a:r>
                        <a:rPr lang="fr-FR" sz="1800" b="1" dirty="0" err="1">
                          <a:latin typeface="Nirmala UI" panose="020B0502040204020203" pitchFamily="34" charset="0"/>
                          <a:cs typeface="Nirmala UI" panose="020B0502040204020203" pitchFamily="34" charset="0"/>
                        </a:rPr>
                        <a:t>Fsem</a:t>
                      </a:r>
                      <a:r>
                        <a:rPr lang="fr-FR" sz="1800" b="1" dirty="0">
                          <a:latin typeface="Nirmala UI" panose="020B0502040204020203" pitchFamily="34" charset="0"/>
                          <a:cs typeface="Nirmala UI" panose="020B0502040204020203" pitchFamily="34" charset="0"/>
                        </a:rPr>
                        <a:t> basé K-NN</a:t>
                      </a:r>
                    </a:p>
                  </a:txBody>
                  <a:tcPr/>
                </a:tc>
                <a:tc>
                  <a:txBody>
                    <a:bodyPr/>
                    <a:lstStyle/>
                    <a:p>
                      <a:r>
                        <a:rPr lang="fr-FR" sz="1800" b="1" dirty="0">
                          <a:latin typeface="Nirmala UI" panose="020B0502040204020203" pitchFamily="34" charset="0"/>
                          <a:cs typeface="Nirmala UI" panose="020B0502040204020203" pitchFamily="34" charset="0"/>
                        </a:rPr>
                        <a:t>0,778</a:t>
                      </a:r>
                    </a:p>
                  </a:txBody>
                  <a:tcPr/>
                </a:tc>
                <a:tc>
                  <a:txBody>
                    <a:bodyPr/>
                    <a:lstStyle/>
                    <a:p>
                      <a:r>
                        <a:rPr lang="fr-FR" sz="1800" b="1" dirty="0">
                          <a:latin typeface="Nirmala UI" panose="020B0502040204020203" pitchFamily="34" charset="0"/>
                          <a:cs typeface="Nirmala UI" panose="020B0502040204020203" pitchFamily="34" charset="0"/>
                        </a:rPr>
                        <a:t>1,079</a:t>
                      </a:r>
                    </a:p>
                  </a:txBody>
                  <a:tcPr>
                    <a:solidFill>
                      <a:schemeClr val="bg1"/>
                    </a:solidFill>
                  </a:tcPr>
                </a:tc>
                <a:extLst>
                  <a:ext uri="{0D108BD9-81ED-4DB2-BD59-A6C34878D82A}">
                    <a16:rowId xmlns:a16="http://schemas.microsoft.com/office/drawing/2014/main" val="1500935699"/>
                  </a:ext>
                </a:extLst>
              </a:tr>
              <a:tr h="412105">
                <a:tc>
                  <a:txBody>
                    <a:bodyPr/>
                    <a:lstStyle/>
                    <a:p>
                      <a:r>
                        <a:rPr lang="fr-FR" sz="1800" b="1" dirty="0" err="1">
                          <a:latin typeface="Nirmala UI" panose="020B0502040204020203" pitchFamily="34" charset="0"/>
                          <a:cs typeface="Nirmala UI" panose="020B0502040204020203" pitchFamily="34" charset="0"/>
                        </a:rPr>
                        <a:t>Fsem</a:t>
                      </a:r>
                      <a:r>
                        <a:rPr lang="fr-FR" sz="1800" b="1" dirty="0">
                          <a:latin typeface="Nirmala UI" panose="020B0502040204020203" pitchFamily="34" charset="0"/>
                          <a:cs typeface="Nirmala UI" panose="020B0502040204020203" pitchFamily="34" charset="0"/>
                        </a:rPr>
                        <a:t> basé K-</a:t>
                      </a:r>
                      <a:r>
                        <a:rPr lang="fr-FR" sz="1800" b="1" dirty="0" err="1">
                          <a:latin typeface="Nirmala UI" panose="020B0502040204020203" pitchFamily="34" charset="0"/>
                          <a:cs typeface="Nirmala UI" panose="020B0502040204020203" pitchFamily="34" charset="0"/>
                        </a:rPr>
                        <a:t>medoids</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dirty="0">
                          <a:latin typeface="Nirmala UI" panose="020B0502040204020203" pitchFamily="34" charset="0"/>
                          <a:cs typeface="Nirmala UI" panose="020B0502040204020203" pitchFamily="34" charset="0"/>
                        </a:rPr>
                        <a:t>0,776</a:t>
                      </a:r>
                    </a:p>
                  </a:txBody>
                  <a:tcPr/>
                </a:tc>
                <a:tc>
                  <a:txBody>
                    <a:bodyPr/>
                    <a:lstStyle/>
                    <a:p>
                      <a:r>
                        <a:rPr lang="fr-FR" sz="1800" b="1" dirty="0">
                          <a:latin typeface="Nirmala UI" panose="020B0502040204020203" pitchFamily="34" charset="0"/>
                          <a:cs typeface="Nirmala UI" panose="020B0502040204020203" pitchFamily="34" charset="0"/>
                        </a:rPr>
                        <a:t>1,075</a:t>
                      </a:r>
                    </a:p>
                  </a:txBody>
                  <a:tcPr>
                    <a:solidFill>
                      <a:schemeClr val="bg1"/>
                    </a:solidFill>
                  </a:tcPr>
                </a:tc>
                <a:extLst>
                  <a:ext uri="{0D108BD9-81ED-4DB2-BD59-A6C34878D82A}">
                    <a16:rowId xmlns:a16="http://schemas.microsoft.com/office/drawing/2014/main" val="4087528076"/>
                  </a:ext>
                </a:extLst>
              </a:tr>
              <a:tr h="412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dirty="0" err="1">
                          <a:solidFill>
                            <a:schemeClr val="bg1"/>
                          </a:solidFill>
                          <a:latin typeface="Nirmala UI" panose="020B0502040204020203" pitchFamily="34" charset="0"/>
                          <a:cs typeface="Nirmala UI" panose="020B0502040204020203" pitchFamily="34" charset="0"/>
                        </a:rPr>
                        <a:t>Fsem</a:t>
                      </a:r>
                      <a:r>
                        <a:rPr lang="fr-FR" sz="1800" b="1" dirty="0">
                          <a:solidFill>
                            <a:schemeClr val="bg1"/>
                          </a:solidFill>
                          <a:latin typeface="Nirmala UI" panose="020B0502040204020203" pitchFamily="34" charset="0"/>
                          <a:cs typeface="Nirmala UI" panose="020B0502040204020203" pitchFamily="34" charset="0"/>
                        </a:rPr>
                        <a:t> basé K-</a:t>
                      </a:r>
                      <a:r>
                        <a:rPr lang="fr-FR" sz="1800" b="1" dirty="0" err="1">
                          <a:solidFill>
                            <a:schemeClr val="bg1"/>
                          </a:solidFill>
                          <a:latin typeface="Nirmala UI" panose="020B0502040204020203" pitchFamily="34" charset="0"/>
                          <a:cs typeface="Nirmala UI" panose="020B0502040204020203" pitchFamily="34" charset="0"/>
                        </a:rPr>
                        <a:t>medoids</a:t>
                      </a:r>
                      <a:r>
                        <a:rPr lang="fr-FR" sz="1800" b="1" dirty="0">
                          <a:solidFill>
                            <a:schemeClr val="bg1"/>
                          </a:solidFill>
                          <a:latin typeface="Nirmala UI" panose="020B0502040204020203" pitchFamily="34" charset="0"/>
                          <a:cs typeface="Nirmala UI" panose="020B0502040204020203" pitchFamily="34" charset="0"/>
                        </a:rPr>
                        <a:t> et BSO</a:t>
                      </a:r>
                    </a:p>
                  </a:txBody>
                  <a:tcPr>
                    <a:solidFill>
                      <a:srgbClr val="00809E"/>
                    </a:solidFill>
                  </a:tcPr>
                </a:tc>
                <a:tc>
                  <a:txBody>
                    <a:bodyPr/>
                    <a:lstStyle/>
                    <a:p>
                      <a:r>
                        <a:rPr lang="fr-FR" sz="1800" b="1" dirty="0">
                          <a:solidFill>
                            <a:schemeClr val="bg1"/>
                          </a:solidFill>
                          <a:latin typeface="Nirmala UI" panose="020B0502040204020203" pitchFamily="34" charset="0"/>
                          <a:cs typeface="Nirmala UI" panose="020B0502040204020203" pitchFamily="34" charset="0"/>
                        </a:rPr>
                        <a:t>0,763</a:t>
                      </a:r>
                    </a:p>
                  </a:txBody>
                  <a:tcPr>
                    <a:solidFill>
                      <a:srgbClr val="00809E"/>
                    </a:solidFill>
                  </a:tcPr>
                </a:tc>
                <a:tc>
                  <a:txBody>
                    <a:bodyPr/>
                    <a:lstStyle/>
                    <a:p>
                      <a:r>
                        <a:rPr lang="fr-FR" sz="1800" b="1" dirty="0">
                          <a:solidFill>
                            <a:schemeClr val="bg1"/>
                          </a:solidFill>
                          <a:latin typeface="Nirmala UI" panose="020B0502040204020203" pitchFamily="34" charset="0"/>
                          <a:cs typeface="Nirmala UI" panose="020B0502040204020203" pitchFamily="34" charset="0"/>
                        </a:rPr>
                        <a:t>1,064</a:t>
                      </a:r>
                    </a:p>
                  </a:txBody>
                  <a:tcPr>
                    <a:solidFill>
                      <a:srgbClr val="00809E"/>
                    </a:solidFill>
                  </a:tcPr>
                </a:tc>
                <a:extLst>
                  <a:ext uri="{0D108BD9-81ED-4DB2-BD59-A6C34878D82A}">
                    <a16:rowId xmlns:a16="http://schemas.microsoft.com/office/drawing/2014/main" val="3848712551"/>
                  </a:ext>
                </a:extLst>
              </a:tr>
              <a:tr h="412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kern="1200" baseline="0" dirty="0" err="1">
                          <a:solidFill>
                            <a:schemeClr val="tx1"/>
                          </a:solidFill>
                          <a:latin typeface="Nirmala UI" panose="020B0502040204020203" pitchFamily="34" charset="0"/>
                          <a:ea typeface="+mn-ea"/>
                          <a:cs typeface="Nirmala UI" panose="020B0502040204020203" pitchFamily="34" charset="0"/>
                        </a:rPr>
                        <a:t>FHyb</a:t>
                      </a:r>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 collaboratif basé sémantique K-NN</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0.779</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1.072</a:t>
                      </a:r>
                      <a:endParaRPr lang="fr-FR" sz="18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3654113433"/>
                  </a:ext>
                </a:extLst>
              </a:tr>
              <a:tr h="412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kern="1200" baseline="0" dirty="0" err="1">
                          <a:solidFill>
                            <a:schemeClr val="tx1"/>
                          </a:solidFill>
                          <a:latin typeface="Nirmala UI" panose="020B0502040204020203" pitchFamily="34" charset="0"/>
                          <a:ea typeface="+mn-ea"/>
                          <a:cs typeface="Nirmala UI" panose="020B0502040204020203" pitchFamily="34" charset="0"/>
                        </a:rPr>
                        <a:t>FHyb</a:t>
                      </a:r>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 collaboratif basé sémantique et k-</a:t>
                      </a:r>
                      <a:r>
                        <a:rPr lang="fr-FR" sz="1800" b="1" i="0" u="none" strike="noStrike" kern="1200" baseline="0" dirty="0" err="1">
                          <a:solidFill>
                            <a:schemeClr val="tx1"/>
                          </a:solidFill>
                          <a:latin typeface="Nirmala UI" panose="020B0502040204020203" pitchFamily="34" charset="0"/>
                          <a:ea typeface="+mn-ea"/>
                          <a:cs typeface="Nirmala UI" panose="020B0502040204020203" pitchFamily="34" charset="0"/>
                        </a:rPr>
                        <a:t>medoids</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0.784</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1.085</a:t>
                      </a:r>
                      <a:endParaRPr lang="fr-FR" sz="18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4176119026"/>
                  </a:ext>
                </a:extLst>
              </a:tr>
              <a:tr h="412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kern="1200" baseline="0" dirty="0" err="1">
                          <a:solidFill>
                            <a:schemeClr val="tx1"/>
                          </a:solidFill>
                          <a:latin typeface="Nirmala UI" panose="020B0502040204020203" pitchFamily="34" charset="0"/>
                          <a:ea typeface="+mn-ea"/>
                          <a:cs typeface="Nirmala UI" panose="020B0502040204020203" pitchFamily="34" charset="0"/>
                        </a:rPr>
                        <a:t>FHyb</a:t>
                      </a:r>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 collaboratif basé sémantique et k-</a:t>
                      </a:r>
                      <a:r>
                        <a:rPr lang="fr-FR" sz="1800" b="1" i="0" u="none" strike="noStrike" kern="1200" baseline="0" dirty="0" err="1">
                          <a:solidFill>
                            <a:schemeClr val="tx1"/>
                          </a:solidFill>
                          <a:latin typeface="Nirmala UI" panose="020B0502040204020203" pitchFamily="34" charset="0"/>
                          <a:ea typeface="+mn-ea"/>
                          <a:cs typeface="Nirmala UI" panose="020B0502040204020203" pitchFamily="34" charset="0"/>
                        </a:rPr>
                        <a:t>medoids</a:t>
                      </a:r>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-BSO</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0.779</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1.082</a:t>
                      </a:r>
                      <a:endParaRPr lang="fr-FR" sz="18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3510393312"/>
                  </a:ext>
                </a:extLst>
              </a:tr>
              <a:tr h="412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kern="1200" baseline="0" dirty="0" err="1">
                          <a:solidFill>
                            <a:schemeClr val="tx1"/>
                          </a:solidFill>
                          <a:latin typeface="Nirmala UI" panose="020B0502040204020203" pitchFamily="34" charset="0"/>
                          <a:ea typeface="+mn-ea"/>
                          <a:cs typeface="Nirmala UI" panose="020B0502040204020203" pitchFamily="34" charset="0"/>
                        </a:rPr>
                        <a:t>FHyb</a:t>
                      </a:r>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 </a:t>
                      </a:r>
                      <a:r>
                        <a:rPr lang="fr-FR" sz="1800" b="1" i="0" u="none" strike="noStrike" kern="1200" baseline="0" dirty="0" err="1">
                          <a:solidFill>
                            <a:schemeClr val="tx1"/>
                          </a:solidFill>
                          <a:latin typeface="Nirmala UI" panose="020B0502040204020203" pitchFamily="34" charset="0"/>
                          <a:ea typeface="+mn-ea"/>
                          <a:cs typeface="Nirmala UI" panose="020B0502040204020203" pitchFamily="34" charset="0"/>
                        </a:rPr>
                        <a:t>multivues</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0.765</a:t>
                      </a:r>
                      <a:endParaRPr lang="fr-FR" sz="1800" b="1" dirty="0">
                        <a:latin typeface="Nirmala UI" panose="020B0502040204020203" pitchFamily="34" charset="0"/>
                        <a:cs typeface="Nirmala UI" panose="020B0502040204020203" pitchFamily="34" charset="0"/>
                      </a:endParaRPr>
                    </a:p>
                  </a:txBody>
                  <a:tcPr/>
                </a:tc>
                <a:tc>
                  <a:txBody>
                    <a:bodyPr/>
                    <a:lstStyle/>
                    <a:p>
                      <a:r>
                        <a:rPr lang="fr-FR" sz="1800" b="1" i="0" u="none" strike="noStrike" kern="1200" baseline="0" dirty="0">
                          <a:solidFill>
                            <a:schemeClr val="tx1"/>
                          </a:solidFill>
                          <a:latin typeface="Nirmala UI" panose="020B0502040204020203" pitchFamily="34" charset="0"/>
                          <a:ea typeface="+mn-ea"/>
                          <a:cs typeface="Nirmala UI" panose="020B0502040204020203" pitchFamily="34" charset="0"/>
                        </a:rPr>
                        <a:t>1.070</a:t>
                      </a:r>
                      <a:endParaRPr lang="fr-FR" sz="18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3609495338"/>
                  </a:ext>
                </a:extLst>
              </a:tr>
            </a:tbl>
          </a:graphicData>
        </a:graphic>
      </p:graphicFrame>
    </p:spTree>
    <p:extLst>
      <p:ext uri="{BB962C8B-B14F-4D97-AF65-F5344CB8AC3E}">
        <p14:creationId xmlns:p14="http://schemas.microsoft.com/office/powerpoint/2010/main" val="1518284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29D0669-2FDE-48E7-AB34-65EEE8F817DB}"/>
              </a:ext>
            </a:extLst>
          </p:cNvPr>
          <p:cNvGrpSpPr/>
          <p:nvPr/>
        </p:nvGrpSpPr>
        <p:grpSpPr>
          <a:xfrm>
            <a:off x="-12879" y="-11627"/>
            <a:ext cx="12217758" cy="793617"/>
            <a:chOff x="-12879" y="-11627"/>
            <a:chExt cx="12217758" cy="793617"/>
          </a:xfrm>
        </p:grpSpPr>
        <p:grpSp>
          <p:nvGrpSpPr>
            <p:cNvPr id="29" name="Group 28">
              <a:extLst>
                <a:ext uri="{FF2B5EF4-FFF2-40B4-BE49-F238E27FC236}">
                  <a16:creationId xmlns:a16="http://schemas.microsoft.com/office/drawing/2014/main" id="{E0184F01-A18F-4E00-A6F8-29FFBC459AF0}"/>
                </a:ext>
              </a:extLst>
            </p:cNvPr>
            <p:cNvGrpSpPr/>
            <p:nvPr/>
          </p:nvGrpSpPr>
          <p:grpSpPr>
            <a:xfrm>
              <a:off x="-12879" y="-11627"/>
              <a:ext cx="12217758" cy="793617"/>
              <a:chOff x="-12879" y="122772"/>
              <a:chExt cx="12217758" cy="793617"/>
            </a:xfrm>
          </p:grpSpPr>
          <p:grpSp>
            <p:nvGrpSpPr>
              <p:cNvPr id="31" name="Groupe 10">
                <a:extLst>
                  <a:ext uri="{FF2B5EF4-FFF2-40B4-BE49-F238E27FC236}">
                    <a16:creationId xmlns:a16="http://schemas.microsoft.com/office/drawing/2014/main" id="{B3113972-D603-4FB4-AE14-B8DDBAC571D2}"/>
                  </a:ext>
                </a:extLst>
              </p:cNvPr>
              <p:cNvGrpSpPr/>
              <p:nvPr/>
            </p:nvGrpSpPr>
            <p:grpSpPr>
              <a:xfrm>
                <a:off x="-12879" y="287164"/>
                <a:ext cx="12217758" cy="509136"/>
                <a:chOff x="-25758" y="3593204"/>
                <a:chExt cx="12505386" cy="509136"/>
              </a:xfrm>
            </p:grpSpPr>
            <p:grpSp>
              <p:nvGrpSpPr>
                <p:cNvPr id="33" name="Groupe 7">
                  <a:extLst>
                    <a:ext uri="{FF2B5EF4-FFF2-40B4-BE49-F238E27FC236}">
                      <a16:creationId xmlns:a16="http://schemas.microsoft.com/office/drawing/2014/main" id="{B21D17DB-8779-4AF2-992F-477635C94C6D}"/>
                    </a:ext>
                  </a:extLst>
                </p:cNvPr>
                <p:cNvGrpSpPr/>
                <p:nvPr/>
              </p:nvGrpSpPr>
              <p:grpSpPr>
                <a:xfrm>
                  <a:off x="-25758" y="3863662"/>
                  <a:ext cx="12505386" cy="0"/>
                  <a:chOff x="-25758" y="3863662"/>
                  <a:chExt cx="12505386" cy="0"/>
                </a:xfrm>
              </p:grpSpPr>
              <p:cxnSp>
                <p:nvCxnSpPr>
                  <p:cNvPr id="35" name="Connecteur droit 5">
                    <a:extLst>
                      <a:ext uri="{FF2B5EF4-FFF2-40B4-BE49-F238E27FC236}">
                        <a16:creationId xmlns:a16="http://schemas.microsoft.com/office/drawing/2014/main" id="{69F79B45-AB51-4618-A584-4080CC88A4F2}"/>
                      </a:ext>
                    </a:extLst>
                  </p:cNvPr>
                  <p:cNvCxnSpPr>
                    <a:cxnSpLocks/>
                  </p:cNvCxnSpPr>
                  <p:nvPr/>
                </p:nvCxnSpPr>
                <p:spPr>
                  <a:xfrm>
                    <a:off x="8086789" y="3863662"/>
                    <a:ext cx="4392839"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36" name="Connecteur droit 4">
                    <a:extLst>
                      <a:ext uri="{FF2B5EF4-FFF2-40B4-BE49-F238E27FC236}">
                        <a16:creationId xmlns:a16="http://schemas.microsoft.com/office/drawing/2014/main" id="{3D96C0EC-0999-4888-A8BA-0F22C6C18A29}"/>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34" name="Ellipse 8">
                  <a:extLst>
                    <a:ext uri="{FF2B5EF4-FFF2-40B4-BE49-F238E27FC236}">
                      <a16:creationId xmlns:a16="http://schemas.microsoft.com/office/drawing/2014/main" id="{F4011E3D-3C7F-4400-8D08-29336DADA55D}"/>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32" name="Shape 61">
                <a:extLst>
                  <a:ext uri="{FF2B5EF4-FFF2-40B4-BE49-F238E27FC236}">
                    <a16:creationId xmlns:a16="http://schemas.microsoft.com/office/drawing/2014/main" id="{298715A9-B6C1-4C41-9B42-FD55212B1757}"/>
                  </a:ext>
                </a:extLst>
              </p:cNvPr>
              <p:cNvSpPr txBox="1">
                <a:spLocks/>
              </p:cNvSpPr>
              <p:nvPr/>
            </p:nvSpPr>
            <p:spPr>
              <a:xfrm>
                <a:off x="1285404" y="122772"/>
                <a:ext cx="7295888"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Implémentation et Expérimentation</a:t>
                </a:r>
              </a:p>
            </p:txBody>
          </p:sp>
        </p:grpSp>
        <p:pic>
          <p:nvPicPr>
            <p:cNvPr id="30" name="Picture 29">
              <a:extLst>
                <a:ext uri="{FF2B5EF4-FFF2-40B4-BE49-F238E27FC236}">
                  <a16:creationId xmlns:a16="http://schemas.microsoft.com/office/drawing/2014/main" id="{C80648C3-0E12-4AE1-BB5B-334BA360F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5" y="225287"/>
              <a:ext cx="396000" cy="396000"/>
            </a:xfrm>
            <a:prstGeom prst="rect">
              <a:avLst/>
            </a:prstGeom>
          </p:spPr>
        </p:pic>
      </p:grpSp>
      <p:sp>
        <p:nvSpPr>
          <p:cNvPr id="37" name="Ellipse 8">
            <a:extLst>
              <a:ext uri="{FF2B5EF4-FFF2-40B4-BE49-F238E27FC236}">
                <a16:creationId xmlns:a16="http://schemas.microsoft.com/office/drawing/2014/main" id="{7D5B90F3-066D-40F8-9787-757081433D7C}"/>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35</a:t>
            </a:r>
          </a:p>
        </p:txBody>
      </p:sp>
      <p:sp>
        <p:nvSpPr>
          <p:cNvPr id="20" name="ZoneTexte 18">
            <a:extLst>
              <a:ext uri="{FF2B5EF4-FFF2-40B4-BE49-F238E27FC236}">
                <a16:creationId xmlns:a16="http://schemas.microsoft.com/office/drawing/2014/main" id="{B76D916F-323C-454F-870E-F2F89BEFAC68}"/>
              </a:ext>
            </a:extLst>
          </p:cNvPr>
          <p:cNvSpPr txBox="1"/>
          <p:nvPr/>
        </p:nvSpPr>
        <p:spPr>
          <a:xfrm>
            <a:off x="355390" y="926259"/>
            <a:ext cx="2410952" cy="577530"/>
          </a:xfrm>
          <a:prstGeom prst="rect">
            <a:avLst/>
          </a:prstGeom>
          <a:solidFill>
            <a:schemeClr val="bg1">
              <a:lumMod val="95000"/>
            </a:schemeClr>
          </a:solidFill>
          <a:ln>
            <a:noFill/>
          </a:ln>
        </p:spPr>
        <p:txBody>
          <a:bodyPr wrap="square" rtlCol="0">
            <a:spAutoFit/>
          </a:bodyPr>
          <a:lstStyle/>
          <a:p>
            <a:pPr>
              <a:lnSpc>
                <a:spcPct val="150000"/>
              </a:lnSpc>
            </a:pPr>
            <a:r>
              <a:rPr lang="fr-FR" sz="2400" b="1" dirty="0">
                <a:solidFill>
                  <a:srgbClr val="002142"/>
                </a:solidFill>
                <a:latin typeface="Nirmala UI" panose="020B0502040204020203" pitchFamily="34" charset="0"/>
                <a:ea typeface="Segoe UI Black" panose="020B0A02040204020203" pitchFamily="34" charset="0"/>
                <a:cs typeface="Nirmala UI" panose="020B0502040204020203" pitchFamily="34" charset="0"/>
              </a:rPr>
              <a:t>Comparaison</a:t>
            </a:r>
          </a:p>
        </p:txBody>
      </p:sp>
      <p:pic>
        <p:nvPicPr>
          <p:cNvPr id="21" name="Image 20">
            <a:extLst>
              <a:ext uri="{FF2B5EF4-FFF2-40B4-BE49-F238E27FC236}">
                <a16:creationId xmlns:a16="http://schemas.microsoft.com/office/drawing/2014/main" id="{0EB32B8A-C10A-4352-8A6F-E81720B61651}"/>
              </a:ext>
            </a:extLst>
          </p:cNvPr>
          <p:cNvPicPr>
            <a:picLocks noChangeAspect="1"/>
          </p:cNvPicPr>
          <p:nvPr/>
        </p:nvPicPr>
        <p:blipFill>
          <a:blip r:embed="rId4"/>
          <a:stretch>
            <a:fillRect/>
          </a:stretch>
        </p:blipFill>
        <p:spPr>
          <a:xfrm>
            <a:off x="578032" y="1974792"/>
            <a:ext cx="4434781" cy="1085217"/>
          </a:xfrm>
          <a:prstGeom prst="rect">
            <a:avLst/>
          </a:prstGeom>
          <a:ln w="12700">
            <a:solidFill>
              <a:schemeClr val="tx1"/>
            </a:solidFill>
          </a:ln>
        </p:spPr>
      </p:pic>
      <p:sp>
        <p:nvSpPr>
          <p:cNvPr id="22" name="Rectangle 21">
            <a:extLst>
              <a:ext uri="{FF2B5EF4-FFF2-40B4-BE49-F238E27FC236}">
                <a16:creationId xmlns:a16="http://schemas.microsoft.com/office/drawing/2014/main" id="{30408A32-BB2A-419B-9A0C-975737E00972}"/>
              </a:ext>
            </a:extLst>
          </p:cNvPr>
          <p:cNvSpPr/>
          <p:nvPr/>
        </p:nvSpPr>
        <p:spPr>
          <a:xfrm>
            <a:off x="2128543" y="6214685"/>
            <a:ext cx="1476686" cy="40011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spAutoFit/>
          </a:bodyPr>
          <a:lstStyle/>
          <a:p>
            <a:r>
              <a:rPr lang="fr-FR" sz="2000" b="1" dirty="0" err="1">
                <a:latin typeface="Nirmala UI" panose="020B0502040204020203" pitchFamily="34" charset="0"/>
                <a:cs typeface="Nirmala UI" panose="020B0502040204020203" pitchFamily="34" charset="0"/>
              </a:rPr>
              <a:t>MovieLens</a:t>
            </a:r>
            <a:endParaRPr lang="fr-FR" sz="2000" b="1" dirty="0">
              <a:latin typeface="Nirmala UI" panose="020B0502040204020203" pitchFamily="34" charset="0"/>
              <a:cs typeface="Nirmala UI" panose="020B0502040204020203" pitchFamily="34" charset="0"/>
            </a:endParaRPr>
          </a:p>
        </p:txBody>
      </p:sp>
      <p:sp>
        <p:nvSpPr>
          <p:cNvPr id="23" name="Rectangle 22">
            <a:extLst>
              <a:ext uri="{FF2B5EF4-FFF2-40B4-BE49-F238E27FC236}">
                <a16:creationId xmlns:a16="http://schemas.microsoft.com/office/drawing/2014/main" id="{6B8A9004-3500-47DB-BECF-154EFDDEE9C1}"/>
              </a:ext>
            </a:extLst>
          </p:cNvPr>
          <p:cNvSpPr/>
          <p:nvPr/>
        </p:nvSpPr>
        <p:spPr>
          <a:xfrm>
            <a:off x="9157012" y="6200848"/>
            <a:ext cx="676788" cy="40011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spAutoFit/>
          </a:bodyPr>
          <a:lstStyle/>
          <a:p>
            <a:r>
              <a:rPr lang="fr-FR" sz="2000" b="1" dirty="0">
                <a:latin typeface="Nirmala UI" panose="020B0502040204020203" pitchFamily="34" charset="0"/>
                <a:cs typeface="Nirmala UI" panose="020B0502040204020203" pitchFamily="34" charset="0"/>
              </a:rPr>
              <a:t>RED</a:t>
            </a:r>
          </a:p>
        </p:txBody>
      </p:sp>
      <p:cxnSp>
        <p:nvCxnSpPr>
          <p:cNvPr id="24" name="Connecteur droit 25">
            <a:extLst>
              <a:ext uri="{FF2B5EF4-FFF2-40B4-BE49-F238E27FC236}">
                <a16:creationId xmlns:a16="http://schemas.microsoft.com/office/drawing/2014/main" id="{7FF63AAB-C495-44D8-BAD5-EF8877E0DBFD}"/>
              </a:ext>
            </a:extLst>
          </p:cNvPr>
          <p:cNvCxnSpPr>
            <a:cxnSpLocks/>
          </p:cNvCxnSpPr>
          <p:nvPr/>
        </p:nvCxnSpPr>
        <p:spPr>
          <a:xfrm flipH="1" flipV="1">
            <a:off x="1381371" y="4094758"/>
            <a:ext cx="2540412" cy="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Connecteur droit 27">
            <a:extLst>
              <a:ext uri="{FF2B5EF4-FFF2-40B4-BE49-F238E27FC236}">
                <a16:creationId xmlns:a16="http://schemas.microsoft.com/office/drawing/2014/main" id="{19245315-BD82-4DF7-A402-9F4D0A08E20E}"/>
              </a:ext>
            </a:extLst>
          </p:cNvPr>
          <p:cNvCxnSpPr>
            <a:cxnSpLocks/>
          </p:cNvCxnSpPr>
          <p:nvPr/>
        </p:nvCxnSpPr>
        <p:spPr>
          <a:xfrm flipH="1" flipV="1">
            <a:off x="8183340" y="4031324"/>
            <a:ext cx="2540412" cy="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ZoneTexte 28">
            <a:extLst>
              <a:ext uri="{FF2B5EF4-FFF2-40B4-BE49-F238E27FC236}">
                <a16:creationId xmlns:a16="http://schemas.microsoft.com/office/drawing/2014/main" id="{4BBBC197-2A56-450E-B2B4-595D64CE064B}"/>
              </a:ext>
            </a:extLst>
          </p:cNvPr>
          <p:cNvSpPr txBox="1"/>
          <p:nvPr/>
        </p:nvSpPr>
        <p:spPr>
          <a:xfrm>
            <a:off x="355389" y="3284980"/>
            <a:ext cx="4847299" cy="523220"/>
          </a:xfrm>
          <a:prstGeom prst="rect">
            <a:avLst/>
          </a:prstGeom>
          <a:noFill/>
        </p:spPr>
        <p:txBody>
          <a:bodyPr wrap="square" rtlCol="0">
            <a:spAutoFit/>
          </a:bodyPr>
          <a:lstStyle/>
          <a:p>
            <a:pPr algn="ctr"/>
            <a:r>
              <a:rPr lang="fr-FR" sz="1400" b="1" dirty="0">
                <a:solidFill>
                  <a:schemeClr val="tx1">
                    <a:lumMod val="95000"/>
                    <a:lumOff val="5000"/>
                  </a:schemeClr>
                </a:solidFill>
                <a:latin typeface="Nirmala UI" panose="020B0502040204020203" pitchFamily="34" charset="0"/>
                <a:cs typeface="Nirmala UI" panose="020B0502040204020203" pitchFamily="34" charset="0"/>
              </a:rPr>
              <a:t>Les meilleurs résultats (MAE et RMSE) trouver à partir de site </a:t>
            </a:r>
            <a:r>
              <a:rPr lang="fr-FR" sz="1400" b="1" dirty="0" err="1">
                <a:solidFill>
                  <a:schemeClr val="tx1">
                    <a:lumMod val="95000"/>
                    <a:lumOff val="5000"/>
                  </a:schemeClr>
                </a:solidFill>
                <a:latin typeface="Nirmala UI" panose="020B0502040204020203" pitchFamily="34" charset="0"/>
                <a:cs typeface="Nirmala UI" panose="020B0502040204020203" pitchFamily="34" charset="0"/>
              </a:rPr>
              <a:t>MyMediaLite</a:t>
            </a:r>
            <a:r>
              <a:rPr lang="fr-FR" sz="1400" b="1" dirty="0">
                <a:solidFill>
                  <a:schemeClr val="tx1">
                    <a:lumMod val="95000"/>
                    <a:lumOff val="5000"/>
                  </a:schemeClr>
                </a:solidFill>
                <a:latin typeface="Nirmala UI" panose="020B0502040204020203" pitchFamily="34" charset="0"/>
                <a:cs typeface="Nirmala UI" panose="020B0502040204020203" pitchFamily="34" charset="0"/>
              </a:rPr>
              <a:t> pour le </a:t>
            </a:r>
            <a:r>
              <a:rPr lang="fr-FR" sz="1400" b="1" dirty="0" err="1">
                <a:solidFill>
                  <a:schemeClr val="tx1">
                    <a:lumMod val="95000"/>
                    <a:lumOff val="5000"/>
                  </a:schemeClr>
                </a:solidFill>
                <a:latin typeface="Nirmala UI" panose="020B0502040204020203" pitchFamily="34" charset="0"/>
                <a:cs typeface="Nirmala UI" panose="020B0502040204020203" pitchFamily="34" charset="0"/>
              </a:rPr>
              <a:t>dataset</a:t>
            </a:r>
            <a:r>
              <a:rPr lang="fr-FR" sz="1400" b="1" dirty="0">
                <a:solidFill>
                  <a:schemeClr val="tx1">
                    <a:lumMod val="95000"/>
                    <a:lumOff val="5000"/>
                  </a:schemeClr>
                </a:solidFill>
                <a:latin typeface="Nirmala UI" panose="020B0502040204020203" pitchFamily="34" charset="0"/>
                <a:cs typeface="Nirmala UI" panose="020B0502040204020203" pitchFamily="34" charset="0"/>
              </a:rPr>
              <a:t> </a:t>
            </a:r>
            <a:r>
              <a:rPr lang="fr-FR" sz="1400" b="1" dirty="0" err="1">
                <a:solidFill>
                  <a:schemeClr val="tx1">
                    <a:lumMod val="95000"/>
                    <a:lumOff val="5000"/>
                  </a:schemeClr>
                </a:solidFill>
                <a:latin typeface="Nirmala UI" panose="020B0502040204020203" pitchFamily="34" charset="0"/>
                <a:cs typeface="Nirmala UI" panose="020B0502040204020203" pitchFamily="34" charset="0"/>
              </a:rPr>
              <a:t>MovieLens</a:t>
            </a:r>
            <a:endParaRPr lang="fr-FR" sz="1400" b="1" dirty="0">
              <a:solidFill>
                <a:schemeClr val="tx1">
                  <a:lumMod val="95000"/>
                  <a:lumOff val="5000"/>
                </a:schemeClr>
              </a:solidFill>
              <a:latin typeface="Nirmala UI" panose="020B0502040204020203" pitchFamily="34" charset="0"/>
              <a:cs typeface="Nirmala UI" panose="020B0502040204020203" pitchFamily="34" charset="0"/>
            </a:endParaRPr>
          </a:p>
        </p:txBody>
      </p:sp>
      <p:graphicFrame>
        <p:nvGraphicFramePr>
          <p:cNvPr id="27" name="Tableau 29">
            <a:extLst>
              <a:ext uri="{FF2B5EF4-FFF2-40B4-BE49-F238E27FC236}">
                <a16:creationId xmlns:a16="http://schemas.microsoft.com/office/drawing/2014/main" id="{62F748B9-EA8E-40DF-961A-0D9B0759F02B}"/>
              </a:ext>
            </a:extLst>
          </p:cNvPr>
          <p:cNvGraphicFramePr>
            <a:graphicFrameLocks noGrp="1"/>
          </p:cNvGraphicFramePr>
          <p:nvPr>
            <p:extLst>
              <p:ext uri="{D42A27DB-BD31-4B8C-83A1-F6EECF244321}">
                <p14:modId xmlns:p14="http://schemas.microsoft.com/office/powerpoint/2010/main" val="2985660633"/>
              </p:ext>
            </p:extLst>
          </p:nvPr>
        </p:nvGraphicFramePr>
        <p:xfrm>
          <a:off x="743152" y="4404757"/>
          <a:ext cx="4226853" cy="875549"/>
        </p:xfrm>
        <a:graphic>
          <a:graphicData uri="http://schemas.openxmlformats.org/drawingml/2006/table">
            <a:tbl>
              <a:tblPr firstRow="1" bandRow="1">
                <a:tableStyleId>{5940675A-B579-460E-94D1-54222C63F5DA}</a:tableStyleId>
              </a:tblPr>
              <a:tblGrid>
                <a:gridCol w="2233104">
                  <a:extLst>
                    <a:ext uri="{9D8B030D-6E8A-4147-A177-3AD203B41FA5}">
                      <a16:colId xmlns:a16="http://schemas.microsoft.com/office/drawing/2014/main" val="233168255"/>
                    </a:ext>
                  </a:extLst>
                </a:gridCol>
                <a:gridCol w="980661">
                  <a:extLst>
                    <a:ext uri="{9D8B030D-6E8A-4147-A177-3AD203B41FA5}">
                      <a16:colId xmlns:a16="http://schemas.microsoft.com/office/drawing/2014/main" val="1291059170"/>
                    </a:ext>
                  </a:extLst>
                </a:gridCol>
                <a:gridCol w="1013088">
                  <a:extLst>
                    <a:ext uri="{9D8B030D-6E8A-4147-A177-3AD203B41FA5}">
                      <a16:colId xmlns:a16="http://schemas.microsoft.com/office/drawing/2014/main" val="3531671161"/>
                    </a:ext>
                  </a:extLst>
                </a:gridCol>
              </a:tblGrid>
              <a:tr h="235269">
                <a:tc>
                  <a:txBody>
                    <a:bodyPr/>
                    <a:lstStyle/>
                    <a:p>
                      <a:endParaRPr lang="fr-FR" sz="1400" b="1" dirty="0">
                        <a:latin typeface="Nirmala UI" panose="020B0502040204020203" pitchFamily="34" charset="0"/>
                        <a:cs typeface="Nirmala UI" panose="020B0502040204020203" pitchFamily="34" charset="0"/>
                      </a:endParaRPr>
                    </a:p>
                  </a:txBody>
                  <a:tcPr>
                    <a:solidFill>
                      <a:schemeClr val="bg1"/>
                    </a:solidFill>
                  </a:tcPr>
                </a:tc>
                <a:tc>
                  <a:txBody>
                    <a:bodyPr/>
                    <a:lstStyle/>
                    <a:p>
                      <a:r>
                        <a:rPr lang="fr-FR" sz="1400" b="1" dirty="0">
                          <a:latin typeface="Nirmala UI" panose="020B0502040204020203" pitchFamily="34" charset="0"/>
                          <a:cs typeface="Nirmala UI" panose="020B0502040204020203" pitchFamily="34" charset="0"/>
                        </a:rPr>
                        <a:t>MAE</a:t>
                      </a:r>
                    </a:p>
                  </a:txBody>
                  <a:tcPr>
                    <a:solidFill>
                      <a:schemeClr val="bg1"/>
                    </a:solidFill>
                  </a:tcPr>
                </a:tc>
                <a:tc>
                  <a:txBody>
                    <a:bodyPr/>
                    <a:lstStyle/>
                    <a:p>
                      <a:r>
                        <a:rPr lang="fr-FR" sz="1400" b="1" dirty="0">
                          <a:latin typeface="Nirmala UI" panose="020B0502040204020203" pitchFamily="34" charset="0"/>
                          <a:cs typeface="Nirmala UI" panose="020B0502040204020203" pitchFamily="34" charset="0"/>
                        </a:rPr>
                        <a:t>RMSE</a:t>
                      </a:r>
                    </a:p>
                  </a:txBody>
                  <a:tcPr>
                    <a:solidFill>
                      <a:schemeClr val="bg1"/>
                    </a:solidFill>
                  </a:tcPr>
                </a:tc>
                <a:extLst>
                  <a:ext uri="{0D108BD9-81ED-4DB2-BD59-A6C34878D82A}">
                    <a16:rowId xmlns:a16="http://schemas.microsoft.com/office/drawing/2014/main" val="9566654"/>
                  </a:ext>
                </a:extLst>
              </a:tr>
              <a:tr h="570749">
                <a:tc>
                  <a:txBody>
                    <a:bodyPr/>
                    <a:lstStyle/>
                    <a:p>
                      <a:r>
                        <a:rPr lang="fr-FR" sz="1400" b="1" i="0" u="none" strike="noStrike" kern="1200" baseline="0" dirty="0" err="1">
                          <a:solidFill>
                            <a:schemeClr val="tx1"/>
                          </a:solidFill>
                          <a:latin typeface="Nirmala UI" panose="020B0502040204020203" pitchFamily="34" charset="0"/>
                          <a:ea typeface="+mn-ea"/>
                          <a:cs typeface="Nirmala UI" panose="020B0502040204020203" pitchFamily="34" charset="0"/>
                        </a:rPr>
                        <a:t>FHyb</a:t>
                      </a:r>
                      <a:r>
                        <a:rPr lang="fr-FR" sz="1400" b="1" i="0" u="none" strike="noStrike" kern="1200" baseline="0" dirty="0">
                          <a:solidFill>
                            <a:schemeClr val="tx1"/>
                          </a:solidFill>
                          <a:latin typeface="Nirmala UI" panose="020B0502040204020203" pitchFamily="34" charset="0"/>
                          <a:ea typeface="+mn-ea"/>
                          <a:cs typeface="Nirmala UI" panose="020B0502040204020203" pitchFamily="34" charset="0"/>
                        </a:rPr>
                        <a:t> FC basé Sem K-NN</a:t>
                      </a:r>
                      <a:endParaRPr lang="fr-FR" sz="1400" b="1" dirty="0">
                        <a:latin typeface="Nirmala UI" panose="020B0502040204020203" pitchFamily="34" charset="0"/>
                        <a:cs typeface="Nirmala UI" panose="020B0502040204020203" pitchFamily="34" charset="0"/>
                      </a:endParaRPr>
                    </a:p>
                  </a:txBody>
                  <a:tcPr>
                    <a:solidFill>
                      <a:schemeClr val="bg1"/>
                    </a:solidFill>
                  </a:tcPr>
                </a:tc>
                <a:tc>
                  <a:txBody>
                    <a:bodyPr/>
                    <a:lstStyle/>
                    <a:p>
                      <a:r>
                        <a:rPr lang="fr-FR" sz="1400" b="1" i="0" u="none" strike="noStrike" kern="1200" baseline="0" dirty="0">
                          <a:solidFill>
                            <a:schemeClr val="tx1"/>
                          </a:solidFill>
                          <a:latin typeface="Nirmala UI" panose="020B0502040204020203" pitchFamily="34" charset="0"/>
                          <a:ea typeface="+mn-ea"/>
                          <a:cs typeface="Nirmala UI" panose="020B0502040204020203" pitchFamily="34" charset="0"/>
                        </a:rPr>
                        <a:t>0.717</a:t>
                      </a:r>
                      <a:endParaRPr lang="fr-FR" sz="1400" b="1" dirty="0">
                        <a:latin typeface="Nirmala UI" panose="020B0502040204020203" pitchFamily="34" charset="0"/>
                        <a:cs typeface="Nirmala UI" panose="020B0502040204020203" pitchFamily="34" charset="0"/>
                      </a:endParaRPr>
                    </a:p>
                  </a:txBody>
                  <a:tcPr>
                    <a:solidFill>
                      <a:schemeClr val="bg1"/>
                    </a:solidFill>
                  </a:tcPr>
                </a:tc>
                <a:tc>
                  <a:txBody>
                    <a:bodyPr/>
                    <a:lstStyle/>
                    <a:p>
                      <a:r>
                        <a:rPr lang="fr-FR" sz="1400" b="1" i="0" u="none" strike="noStrike" kern="1200" baseline="0" dirty="0">
                          <a:solidFill>
                            <a:schemeClr val="tx1"/>
                          </a:solidFill>
                          <a:latin typeface="Nirmala UI" panose="020B0502040204020203" pitchFamily="34" charset="0"/>
                          <a:ea typeface="+mn-ea"/>
                          <a:cs typeface="Nirmala UI" panose="020B0502040204020203" pitchFamily="34" charset="0"/>
                        </a:rPr>
                        <a:t>0.994</a:t>
                      </a:r>
                      <a:endParaRPr lang="fr-FR" sz="14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3483635780"/>
                  </a:ext>
                </a:extLst>
              </a:tr>
            </a:tbl>
          </a:graphicData>
        </a:graphic>
      </p:graphicFrame>
      <p:sp>
        <p:nvSpPr>
          <p:cNvPr id="42" name="ZoneTexte 30">
            <a:extLst>
              <a:ext uri="{FF2B5EF4-FFF2-40B4-BE49-F238E27FC236}">
                <a16:creationId xmlns:a16="http://schemas.microsoft.com/office/drawing/2014/main" id="{A70C86FA-77D9-4D85-B42D-5DC75B10D83F}"/>
              </a:ext>
            </a:extLst>
          </p:cNvPr>
          <p:cNvSpPr txBox="1"/>
          <p:nvPr/>
        </p:nvSpPr>
        <p:spPr>
          <a:xfrm>
            <a:off x="598215" y="5438874"/>
            <a:ext cx="4619769" cy="584775"/>
          </a:xfrm>
          <a:prstGeom prst="rect">
            <a:avLst/>
          </a:prstGeom>
          <a:noFill/>
        </p:spPr>
        <p:txBody>
          <a:bodyPr wrap="square" rtlCol="0">
            <a:spAutoFit/>
          </a:bodyPr>
          <a:lstStyle/>
          <a:p>
            <a:pPr algn="ctr"/>
            <a:r>
              <a:rPr lang="fr-FR" sz="1600" b="1" dirty="0">
                <a:solidFill>
                  <a:schemeClr val="tx1">
                    <a:lumMod val="95000"/>
                    <a:lumOff val="5000"/>
                  </a:schemeClr>
                </a:solidFill>
                <a:latin typeface="Nirmala UI" panose="020B0502040204020203" pitchFamily="34" charset="0"/>
                <a:cs typeface="Nirmala UI" panose="020B0502040204020203" pitchFamily="34" charset="0"/>
              </a:rPr>
              <a:t>Les meilleurs résultats (MAE et RMSE) obtenu grâce à notre approche</a:t>
            </a:r>
          </a:p>
        </p:txBody>
      </p:sp>
      <p:graphicFrame>
        <p:nvGraphicFramePr>
          <p:cNvPr id="43" name="Tableau 31">
            <a:extLst>
              <a:ext uri="{FF2B5EF4-FFF2-40B4-BE49-F238E27FC236}">
                <a16:creationId xmlns:a16="http://schemas.microsoft.com/office/drawing/2014/main" id="{A6CAC019-E0BB-42C0-A24A-18006D647A3A}"/>
              </a:ext>
            </a:extLst>
          </p:cNvPr>
          <p:cNvGraphicFramePr>
            <a:graphicFrameLocks noGrp="1"/>
          </p:cNvGraphicFramePr>
          <p:nvPr>
            <p:extLst>
              <p:ext uri="{D42A27DB-BD31-4B8C-83A1-F6EECF244321}">
                <p14:modId xmlns:p14="http://schemas.microsoft.com/office/powerpoint/2010/main" val="3456536784"/>
              </p:ext>
            </p:extLst>
          </p:nvPr>
        </p:nvGraphicFramePr>
        <p:xfrm>
          <a:off x="7202689" y="2128266"/>
          <a:ext cx="4226853" cy="730380"/>
        </p:xfrm>
        <a:graphic>
          <a:graphicData uri="http://schemas.openxmlformats.org/drawingml/2006/table">
            <a:tbl>
              <a:tblPr firstRow="1" bandRow="1">
                <a:tableStyleId>{5940675A-B579-460E-94D1-54222C63F5DA}</a:tableStyleId>
              </a:tblPr>
              <a:tblGrid>
                <a:gridCol w="2233104">
                  <a:extLst>
                    <a:ext uri="{9D8B030D-6E8A-4147-A177-3AD203B41FA5}">
                      <a16:colId xmlns:a16="http://schemas.microsoft.com/office/drawing/2014/main" val="233168255"/>
                    </a:ext>
                  </a:extLst>
                </a:gridCol>
                <a:gridCol w="980661">
                  <a:extLst>
                    <a:ext uri="{9D8B030D-6E8A-4147-A177-3AD203B41FA5}">
                      <a16:colId xmlns:a16="http://schemas.microsoft.com/office/drawing/2014/main" val="1291059170"/>
                    </a:ext>
                  </a:extLst>
                </a:gridCol>
                <a:gridCol w="1013088">
                  <a:extLst>
                    <a:ext uri="{9D8B030D-6E8A-4147-A177-3AD203B41FA5}">
                      <a16:colId xmlns:a16="http://schemas.microsoft.com/office/drawing/2014/main" val="3531671161"/>
                    </a:ext>
                  </a:extLst>
                </a:gridCol>
              </a:tblGrid>
              <a:tr h="158148">
                <a:tc>
                  <a:txBody>
                    <a:bodyPr/>
                    <a:lstStyle/>
                    <a:p>
                      <a:endParaRPr lang="fr-FR" sz="1400" b="1" dirty="0">
                        <a:latin typeface="Nirmala UI" panose="020B0502040204020203" pitchFamily="34" charset="0"/>
                        <a:cs typeface="Nirmala UI" panose="020B0502040204020203" pitchFamily="34" charset="0"/>
                      </a:endParaRPr>
                    </a:p>
                  </a:txBody>
                  <a:tcPr>
                    <a:solidFill>
                      <a:schemeClr val="bg1"/>
                    </a:solidFill>
                  </a:tcPr>
                </a:tc>
                <a:tc>
                  <a:txBody>
                    <a:bodyPr/>
                    <a:lstStyle/>
                    <a:p>
                      <a:r>
                        <a:rPr lang="fr-FR" sz="1400" b="1" dirty="0">
                          <a:latin typeface="Nirmala UI" panose="020B0502040204020203" pitchFamily="34" charset="0"/>
                          <a:cs typeface="Nirmala UI" panose="020B0502040204020203" pitchFamily="34" charset="0"/>
                        </a:rPr>
                        <a:t>MAE</a:t>
                      </a:r>
                    </a:p>
                  </a:txBody>
                  <a:tcPr>
                    <a:solidFill>
                      <a:schemeClr val="bg1"/>
                    </a:solidFill>
                  </a:tcPr>
                </a:tc>
                <a:tc>
                  <a:txBody>
                    <a:bodyPr/>
                    <a:lstStyle/>
                    <a:p>
                      <a:r>
                        <a:rPr lang="fr-FR" sz="1400" b="1" dirty="0">
                          <a:latin typeface="Nirmala UI" panose="020B0502040204020203" pitchFamily="34" charset="0"/>
                          <a:cs typeface="Nirmala UI" panose="020B0502040204020203" pitchFamily="34" charset="0"/>
                        </a:rPr>
                        <a:t>RMSE</a:t>
                      </a:r>
                    </a:p>
                  </a:txBody>
                  <a:tcPr>
                    <a:solidFill>
                      <a:schemeClr val="bg1"/>
                    </a:solidFill>
                  </a:tcPr>
                </a:tc>
                <a:extLst>
                  <a:ext uri="{0D108BD9-81ED-4DB2-BD59-A6C34878D82A}">
                    <a16:rowId xmlns:a16="http://schemas.microsoft.com/office/drawing/2014/main" val="9566654"/>
                  </a:ext>
                </a:extLst>
              </a:tr>
              <a:tr h="425580">
                <a:tc>
                  <a:txBody>
                    <a:bodyPr/>
                    <a:lstStyle/>
                    <a:p>
                      <a:r>
                        <a:rPr lang="fr-FR" sz="1600" b="1" i="0" u="none" strike="noStrike" kern="1200" baseline="0" dirty="0">
                          <a:solidFill>
                            <a:schemeClr val="tx1"/>
                          </a:solidFill>
                          <a:latin typeface="Nirmala UI" panose="020B0502040204020203" pitchFamily="34" charset="0"/>
                          <a:ea typeface="+mn-ea"/>
                          <a:cs typeface="Nirmala UI" panose="020B0502040204020203" pitchFamily="34" charset="0"/>
                        </a:rPr>
                        <a:t>                SVD</a:t>
                      </a:r>
                      <a:endParaRPr lang="fr-FR" sz="1600" b="1" dirty="0">
                        <a:latin typeface="Nirmala UI" panose="020B0502040204020203" pitchFamily="34" charset="0"/>
                        <a:cs typeface="Nirmala UI" panose="020B0502040204020203" pitchFamily="34" charset="0"/>
                      </a:endParaRPr>
                    </a:p>
                  </a:txBody>
                  <a:tcPr>
                    <a:solidFill>
                      <a:schemeClr val="bg1"/>
                    </a:solidFill>
                  </a:tcPr>
                </a:tc>
                <a:tc>
                  <a:txBody>
                    <a:bodyPr/>
                    <a:lstStyle/>
                    <a:p>
                      <a:r>
                        <a:rPr lang="fr-FR" sz="1600" b="1" i="0" u="none" strike="noStrike" kern="1200" baseline="0" dirty="0">
                          <a:solidFill>
                            <a:schemeClr val="tx1"/>
                          </a:solidFill>
                          <a:latin typeface="Nirmala UI" panose="020B0502040204020203" pitchFamily="34" charset="0"/>
                          <a:ea typeface="+mn-ea"/>
                          <a:cs typeface="Nirmala UI" panose="020B0502040204020203" pitchFamily="34" charset="0"/>
                        </a:rPr>
                        <a:t>0.804</a:t>
                      </a:r>
                      <a:endParaRPr lang="fr-FR" sz="1600" b="1" dirty="0">
                        <a:latin typeface="Nirmala UI" panose="020B0502040204020203" pitchFamily="34" charset="0"/>
                        <a:cs typeface="Nirmala UI" panose="020B0502040204020203" pitchFamily="34" charset="0"/>
                      </a:endParaRPr>
                    </a:p>
                  </a:txBody>
                  <a:tcPr>
                    <a:solidFill>
                      <a:schemeClr val="bg1"/>
                    </a:solidFill>
                  </a:tcPr>
                </a:tc>
                <a:tc>
                  <a:txBody>
                    <a:bodyPr/>
                    <a:lstStyle/>
                    <a:p>
                      <a:r>
                        <a:rPr lang="fr-FR" sz="1600" b="1" i="0" u="none" strike="noStrike" kern="1200" baseline="0" dirty="0">
                          <a:solidFill>
                            <a:schemeClr val="tx1"/>
                          </a:solidFill>
                          <a:latin typeface="Nirmala UI" panose="020B0502040204020203" pitchFamily="34" charset="0"/>
                          <a:ea typeface="+mn-ea"/>
                          <a:cs typeface="Nirmala UI" panose="020B0502040204020203" pitchFamily="34" charset="0"/>
                        </a:rPr>
                        <a:t>1.047</a:t>
                      </a:r>
                      <a:endParaRPr lang="fr-FR" sz="16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3483635780"/>
                  </a:ext>
                </a:extLst>
              </a:tr>
            </a:tbl>
          </a:graphicData>
        </a:graphic>
      </p:graphicFrame>
      <p:sp>
        <p:nvSpPr>
          <p:cNvPr id="44" name="ZoneTexte 32">
            <a:extLst>
              <a:ext uri="{FF2B5EF4-FFF2-40B4-BE49-F238E27FC236}">
                <a16:creationId xmlns:a16="http://schemas.microsoft.com/office/drawing/2014/main" id="{67B4D06C-C294-482E-A0E7-44A7E172F365}"/>
              </a:ext>
            </a:extLst>
          </p:cNvPr>
          <p:cNvSpPr txBox="1"/>
          <p:nvPr/>
        </p:nvSpPr>
        <p:spPr>
          <a:xfrm>
            <a:off x="7178831" y="5438874"/>
            <a:ext cx="4619769" cy="523220"/>
          </a:xfrm>
          <a:prstGeom prst="rect">
            <a:avLst/>
          </a:prstGeom>
          <a:noFill/>
        </p:spPr>
        <p:txBody>
          <a:bodyPr wrap="square" rtlCol="0">
            <a:spAutoFit/>
          </a:bodyPr>
          <a:lstStyle/>
          <a:p>
            <a:pPr algn="ctr"/>
            <a:r>
              <a:rPr lang="fr-FR" sz="1400" b="1" dirty="0">
                <a:latin typeface="Nirmala UI" panose="020B0502040204020203" pitchFamily="34" charset="0"/>
                <a:cs typeface="Nirmala UI" panose="020B0502040204020203" pitchFamily="34" charset="0"/>
              </a:rPr>
              <a:t>Les meilleurs résultats (MAE et RMSE) obtenu grâce à notre approche</a:t>
            </a:r>
          </a:p>
        </p:txBody>
      </p:sp>
      <p:graphicFrame>
        <p:nvGraphicFramePr>
          <p:cNvPr id="45" name="Tableau 33">
            <a:extLst>
              <a:ext uri="{FF2B5EF4-FFF2-40B4-BE49-F238E27FC236}">
                <a16:creationId xmlns:a16="http://schemas.microsoft.com/office/drawing/2014/main" id="{5FF3A11B-FC5F-4FD1-BE42-EBEBF496C549}"/>
              </a:ext>
            </a:extLst>
          </p:cNvPr>
          <p:cNvGraphicFramePr>
            <a:graphicFrameLocks noGrp="1"/>
          </p:cNvGraphicFramePr>
          <p:nvPr>
            <p:extLst>
              <p:ext uri="{D42A27DB-BD31-4B8C-83A1-F6EECF244321}">
                <p14:modId xmlns:p14="http://schemas.microsoft.com/office/powerpoint/2010/main" val="1386082992"/>
              </p:ext>
            </p:extLst>
          </p:nvPr>
        </p:nvGraphicFramePr>
        <p:xfrm>
          <a:off x="7234069" y="4429568"/>
          <a:ext cx="4226853" cy="875549"/>
        </p:xfrm>
        <a:graphic>
          <a:graphicData uri="http://schemas.openxmlformats.org/drawingml/2006/table">
            <a:tbl>
              <a:tblPr firstRow="1" bandRow="1">
                <a:tableStyleId>{5940675A-B579-460E-94D1-54222C63F5DA}</a:tableStyleId>
              </a:tblPr>
              <a:tblGrid>
                <a:gridCol w="2233104">
                  <a:extLst>
                    <a:ext uri="{9D8B030D-6E8A-4147-A177-3AD203B41FA5}">
                      <a16:colId xmlns:a16="http://schemas.microsoft.com/office/drawing/2014/main" val="233168255"/>
                    </a:ext>
                  </a:extLst>
                </a:gridCol>
                <a:gridCol w="980661">
                  <a:extLst>
                    <a:ext uri="{9D8B030D-6E8A-4147-A177-3AD203B41FA5}">
                      <a16:colId xmlns:a16="http://schemas.microsoft.com/office/drawing/2014/main" val="1291059170"/>
                    </a:ext>
                  </a:extLst>
                </a:gridCol>
                <a:gridCol w="1013088">
                  <a:extLst>
                    <a:ext uri="{9D8B030D-6E8A-4147-A177-3AD203B41FA5}">
                      <a16:colId xmlns:a16="http://schemas.microsoft.com/office/drawing/2014/main" val="3531671161"/>
                    </a:ext>
                  </a:extLst>
                </a:gridCol>
              </a:tblGrid>
              <a:tr h="235269">
                <a:tc>
                  <a:txBody>
                    <a:bodyPr/>
                    <a:lstStyle/>
                    <a:p>
                      <a:endParaRPr lang="fr-FR" sz="1400" b="1" dirty="0">
                        <a:latin typeface="Nirmala UI" panose="020B0502040204020203" pitchFamily="34" charset="0"/>
                        <a:cs typeface="Nirmala UI" panose="020B0502040204020203" pitchFamily="34" charset="0"/>
                      </a:endParaRPr>
                    </a:p>
                  </a:txBody>
                  <a:tcPr>
                    <a:solidFill>
                      <a:schemeClr val="bg1"/>
                    </a:solidFill>
                  </a:tcPr>
                </a:tc>
                <a:tc>
                  <a:txBody>
                    <a:bodyPr/>
                    <a:lstStyle/>
                    <a:p>
                      <a:r>
                        <a:rPr lang="fr-FR" sz="1400" b="1" dirty="0">
                          <a:latin typeface="Nirmala UI" panose="020B0502040204020203" pitchFamily="34" charset="0"/>
                          <a:cs typeface="Nirmala UI" panose="020B0502040204020203" pitchFamily="34" charset="0"/>
                        </a:rPr>
                        <a:t>MAE</a:t>
                      </a:r>
                    </a:p>
                  </a:txBody>
                  <a:tcPr>
                    <a:solidFill>
                      <a:schemeClr val="bg1"/>
                    </a:solidFill>
                  </a:tcPr>
                </a:tc>
                <a:tc>
                  <a:txBody>
                    <a:bodyPr/>
                    <a:lstStyle/>
                    <a:p>
                      <a:r>
                        <a:rPr lang="fr-FR" sz="1400" b="1" dirty="0">
                          <a:latin typeface="Nirmala UI" panose="020B0502040204020203" pitchFamily="34" charset="0"/>
                          <a:cs typeface="Nirmala UI" panose="020B0502040204020203" pitchFamily="34" charset="0"/>
                        </a:rPr>
                        <a:t>RMSE</a:t>
                      </a:r>
                    </a:p>
                  </a:txBody>
                  <a:tcPr>
                    <a:solidFill>
                      <a:schemeClr val="bg1"/>
                    </a:solidFill>
                  </a:tcPr>
                </a:tc>
                <a:extLst>
                  <a:ext uri="{0D108BD9-81ED-4DB2-BD59-A6C34878D82A}">
                    <a16:rowId xmlns:a16="http://schemas.microsoft.com/office/drawing/2014/main" val="9566654"/>
                  </a:ext>
                </a:extLst>
              </a:tr>
              <a:tr h="570749">
                <a:tc>
                  <a:txBody>
                    <a:bodyPr/>
                    <a:lstStyle/>
                    <a:p>
                      <a:r>
                        <a:rPr lang="fr-FR" sz="1400" b="1" i="0" u="none" strike="noStrike" kern="1200" baseline="0" dirty="0" err="1">
                          <a:solidFill>
                            <a:schemeClr val="tx1"/>
                          </a:solidFill>
                          <a:latin typeface="Nirmala UI" panose="020B0502040204020203" pitchFamily="34" charset="0"/>
                          <a:ea typeface="+mn-ea"/>
                          <a:cs typeface="Nirmala UI" panose="020B0502040204020203" pitchFamily="34" charset="0"/>
                        </a:rPr>
                        <a:t>FHyb</a:t>
                      </a:r>
                      <a:r>
                        <a:rPr lang="fr-FR" sz="1400" b="1" i="0" u="none" strike="noStrike" kern="1200" baseline="0" dirty="0">
                          <a:solidFill>
                            <a:schemeClr val="tx1"/>
                          </a:solidFill>
                          <a:latin typeface="Nirmala UI" panose="020B0502040204020203" pitchFamily="34" charset="0"/>
                          <a:ea typeface="+mn-ea"/>
                          <a:cs typeface="Nirmala UI" panose="020B0502040204020203" pitchFamily="34" charset="0"/>
                        </a:rPr>
                        <a:t> FC basé Sem K-NN</a:t>
                      </a:r>
                      <a:endParaRPr lang="fr-FR" sz="1400" b="1" dirty="0">
                        <a:latin typeface="Nirmala UI" panose="020B0502040204020203" pitchFamily="34" charset="0"/>
                        <a:cs typeface="Nirmala UI" panose="020B0502040204020203" pitchFamily="34" charset="0"/>
                      </a:endParaRPr>
                    </a:p>
                  </a:txBody>
                  <a:tcPr>
                    <a:solidFill>
                      <a:schemeClr val="bg1"/>
                    </a:solidFill>
                  </a:tcPr>
                </a:tc>
                <a:tc>
                  <a:txBody>
                    <a:bodyPr/>
                    <a:lstStyle/>
                    <a:p>
                      <a:r>
                        <a:rPr lang="fr-FR" sz="1600" b="1" i="0" u="none" strike="noStrike" kern="1200" baseline="0" dirty="0">
                          <a:solidFill>
                            <a:schemeClr val="tx1"/>
                          </a:solidFill>
                          <a:latin typeface="Nirmala UI" panose="020B0502040204020203" pitchFamily="34" charset="0"/>
                          <a:ea typeface="+mn-ea"/>
                          <a:cs typeface="Nirmala UI" panose="020B0502040204020203" pitchFamily="34" charset="0"/>
                        </a:rPr>
                        <a:t>0.763</a:t>
                      </a:r>
                      <a:endParaRPr lang="fr-FR" sz="1600" b="1" dirty="0">
                        <a:latin typeface="Nirmala UI" panose="020B0502040204020203" pitchFamily="34" charset="0"/>
                        <a:cs typeface="Nirmala UI" panose="020B0502040204020203" pitchFamily="34" charset="0"/>
                      </a:endParaRPr>
                    </a:p>
                  </a:txBody>
                  <a:tcPr>
                    <a:solidFill>
                      <a:schemeClr val="bg1"/>
                    </a:solidFill>
                  </a:tcPr>
                </a:tc>
                <a:tc>
                  <a:txBody>
                    <a:bodyPr/>
                    <a:lstStyle/>
                    <a:p>
                      <a:r>
                        <a:rPr lang="fr-FR" sz="1600" b="1" i="0" u="none" strike="noStrike" kern="1200" baseline="0" dirty="0">
                          <a:solidFill>
                            <a:schemeClr val="tx1"/>
                          </a:solidFill>
                          <a:latin typeface="Nirmala UI" panose="020B0502040204020203" pitchFamily="34" charset="0"/>
                          <a:ea typeface="+mn-ea"/>
                          <a:cs typeface="Nirmala UI" panose="020B0502040204020203" pitchFamily="34" charset="0"/>
                        </a:rPr>
                        <a:t>1.064</a:t>
                      </a:r>
                      <a:endParaRPr lang="fr-FR" sz="1600" b="1" dirty="0">
                        <a:latin typeface="Nirmala UI" panose="020B0502040204020203" pitchFamily="34" charset="0"/>
                        <a:cs typeface="Nirmala UI" panose="020B0502040204020203" pitchFamily="34" charset="0"/>
                      </a:endParaRPr>
                    </a:p>
                  </a:txBody>
                  <a:tcPr>
                    <a:solidFill>
                      <a:schemeClr val="bg1"/>
                    </a:solidFill>
                  </a:tcPr>
                </a:tc>
                <a:extLst>
                  <a:ext uri="{0D108BD9-81ED-4DB2-BD59-A6C34878D82A}">
                    <a16:rowId xmlns:a16="http://schemas.microsoft.com/office/drawing/2014/main" val="3483635780"/>
                  </a:ext>
                </a:extLst>
              </a:tr>
            </a:tbl>
          </a:graphicData>
        </a:graphic>
      </p:graphicFrame>
      <p:sp>
        <p:nvSpPr>
          <p:cNvPr id="46" name="ZoneTexte 34">
            <a:extLst>
              <a:ext uri="{FF2B5EF4-FFF2-40B4-BE49-F238E27FC236}">
                <a16:creationId xmlns:a16="http://schemas.microsoft.com/office/drawing/2014/main" id="{3C408FD0-A492-4AEC-ADAB-45FBCB6D2899}"/>
              </a:ext>
            </a:extLst>
          </p:cNvPr>
          <p:cNvSpPr txBox="1"/>
          <p:nvPr/>
        </p:nvSpPr>
        <p:spPr>
          <a:xfrm>
            <a:off x="7070145" y="3259048"/>
            <a:ext cx="4619769" cy="523220"/>
          </a:xfrm>
          <a:prstGeom prst="rect">
            <a:avLst/>
          </a:prstGeom>
          <a:noFill/>
        </p:spPr>
        <p:txBody>
          <a:bodyPr wrap="square" rtlCol="0">
            <a:spAutoFit/>
          </a:bodyPr>
          <a:lstStyle/>
          <a:p>
            <a:pPr algn="ctr"/>
            <a:r>
              <a:rPr lang="fr-FR" sz="1400" b="1" dirty="0">
                <a:latin typeface="Nirmala UI" panose="020B0502040204020203" pitchFamily="34" charset="0"/>
                <a:cs typeface="Nirmala UI" panose="020B0502040204020203" pitchFamily="34" charset="0"/>
              </a:rPr>
              <a:t>Les meilleurs résultats (MAE et RMSE) trouver </a:t>
            </a:r>
          </a:p>
          <a:p>
            <a:pPr algn="ctr"/>
            <a:r>
              <a:rPr lang="fr-FR" sz="1400" b="1" dirty="0">
                <a:latin typeface="Nirmala UI" panose="020B0502040204020203" pitchFamily="34" charset="0"/>
                <a:cs typeface="Nirmala UI" panose="020B0502040204020203" pitchFamily="34" charset="0"/>
              </a:rPr>
              <a:t>à partir de site </a:t>
            </a:r>
            <a:r>
              <a:rPr lang="fr-FR" sz="1400" b="1" dirty="0" err="1">
                <a:latin typeface="Nirmala UI" panose="020B0502040204020203" pitchFamily="34" charset="0"/>
                <a:cs typeface="Nirmala UI" panose="020B0502040204020203" pitchFamily="34" charset="0"/>
              </a:rPr>
              <a:t>LibRec</a:t>
            </a:r>
            <a:r>
              <a:rPr lang="fr-FR" sz="1400" b="1" dirty="0">
                <a:latin typeface="Nirmala UI" panose="020B0502040204020203" pitchFamily="34" charset="0"/>
                <a:cs typeface="Nirmala UI" panose="020B0502040204020203" pitchFamily="34" charset="0"/>
              </a:rPr>
              <a:t> pour le </a:t>
            </a:r>
            <a:r>
              <a:rPr lang="fr-FR" sz="1400" b="1" dirty="0" err="1">
                <a:latin typeface="Nirmala UI" panose="020B0502040204020203" pitchFamily="34" charset="0"/>
                <a:cs typeface="Nirmala UI" panose="020B0502040204020203" pitchFamily="34" charset="0"/>
              </a:rPr>
              <a:t>dataset</a:t>
            </a:r>
            <a:r>
              <a:rPr lang="fr-FR" sz="1400" b="1" dirty="0">
                <a:latin typeface="Nirmala UI" panose="020B0502040204020203" pitchFamily="34" charset="0"/>
                <a:cs typeface="Nirmala UI" panose="020B0502040204020203" pitchFamily="34" charset="0"/>
              </a:rPr>
              <a:t> RED</a:t>
            </a:r>
          </a:p>
        </p:txBody>
      </p:sp>
      <p:cxnSp>
        <p:nvCxnSpPr>
          <p:cNvPr id="48" name="Connecteur droit 21">
            <a:extLst>
              <a:ext uri="{FF2B5EF4-FFF2-40B4-BE49-F238E27FC236}">
                <a16:creationId xmlns:a16="http://schemas.microsoft.com/office/drawing/2014/main" id="{4AAFD100-CBC7-4D4F-9446-F984E3810A00}"/>
              </a:ext>
            </a:extLst>
          </p:cNvPr>
          <p:cNvCxnSpPr>
            <a:cxnSpLocks/>
          </p:cNvCxnSpPr>
          <p:nvPr/>
        </p:nvCxnSpPr>
        <p:spPr>
          <a:xfrm>
            <a:off x="5961676" y="967409"/>
            <a:ext cx="0" cy="572657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7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fill="hold"/>
                                        <p:tgtEl>
                                          <p:spTgt spid="45"/>
                                        </p:tgtEl>
                                        <p:attrNameLst>
                                          <p:attrName>ppt_x</p:attrName>
                                        </p:attrNameLst>
                                      </p:cBhvr>
                                      <p:tavLst>
                                        <p:tav tm="0">
                                          <p:val>
                                            <p:strVal val="#ppt_x"/>
                                          </p:val>
                                        </p:tav>
                                        <p:tav tm="100000">
                                          <p:val>
                                            <p:strVal val="#ppt_x"/>
                                          </p:val>
                                        </p:tav>
                                      </p:tavLst>
                                    </p:anim>
                                    <p:anim calcmode="lin" valueType="num">
                                      <p:cBhvr additive="base">
                                        <p:cTn id="45" dur="500" fill="hold"/>
                                        <p:tgtEl>
                                          <p:spTgt spid="4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P spid="42" grpId="0"/>
      <p:bldP spid="44"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1"/>
          <p:cNvPicPr>
            <a:picLocks noChangeAspect="1"/>
          </p:cNvPicPr>
          <p:nvPr/>
        </p:nvPicPr>
        <p:blipFill>
          <a:blip r:embed="rId3">
            <a:extLst>
              <a:ext uri="{28A0092B-C50C-407E-A947-70E740481C1C}">
                <a14:useLocalDpi xmlns:a14="http://schemas.microsoft.com/office/drawing/2010/main" val="0"/>
              </a:ext>
            </a:extLst>
          </a:blip>
          <a:srcRect l="30153" r="30153"/>
          <a:stretch>
            <a:fillRect/>
          </a:stretch>
        </p:blipFill>
        <p:spPr>
          <a:xfrm>
            <a:off x="175485" y="0"/>
            <a:ext cx="4078287" cy="6858000"/>
          </a:xfrm>
          <a:prstGeom prst="rect">
            <a:avLst/>
          </a:prstGeom>
        </p:spPr>
      </p:pic>
      <p:sp>
        <p:nvSpPr>
          <p:cNvPr id="11" name="Rectangle 10"/>
          <p:cNvSpPr/>
          <p:nvPr/>
        </p:nvSpPr>
        <p:spPr>
          <a:xfrm>
            <a:off x="175850" y="0"/>
            <a:ext cx="4088105" cy="6858558"/>
          </a:xfrm>
          <a:prstGeom prst="rect">
            <a:avLst/>
          </a:prstGeom>
          <a:solidFill>
            <a:srgbClr val="0401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0"/>
              </a:spcAft>
            </a:pPr>
            <a:r>
              <a:rPr lang="fr-FR" sz="1200">
                <a:effectLst/>
                <a:latin typeface="Times New Roman" panose="02020603050405020304" pitchFamily="18" charset="0"/>
                <a:ea typeface="Times New Roman" panose="02020603050405020304" pitchFamily="18" charset="0"/>
              </a:rPr>
              <a:t> </a:t>
            </a:r>
          </a:p>
        </p:txBody>
      </p:sp>
      <p:sp>
        <p:nvSpPr>
          <p:cNvPr id="13" name="Text Placeholder 4"/>
          <p:cNvSpPr txBox="1">
            <a:spLocks/>
          </p:cNvSpPr>
          <p:nvPr/>
        </p:nvSpPr>
        <p:spPr>
          <a:xfrm>
            <a:off x="5957587" y="-64367"/>
            <a:ext cx="4081045" cy="7290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None/>
              <a:defRPr/>
            </a:pPr>
            <a:r>
              <a:rPr lang="en-US" sz="4400" dirty="0">
                <a:solidFill>
                  <a:srgbClr val="595959"/>
                </a:solidFill>
                <a:latin typeface="Watchword Regular Demo" charset="0"/>
                <a:ea typeface="Watchword Regular Demo" charset="0"/>
                <a:cs typeface="Watchword Regular Demo" charset="0"/>
              </a:rPr>
              <a:t>CONCLUSION</a:t>
            </a:r>
            <a:endParaRPr lang="id-ID" sz="4400" dirty="0">
              <a:solidFill>
                <a:srgbClr val="595959"/>
              </a:solidFill>
              <a:latin typeface="Watchword Regular Demo" charset="0"/>
              <a:ea typeface="Watchword Regular Demo" charset="0"/>
              <a:cs typeface="Watchword Regular Demo" charset="0"/>
            </a:endParaRPr>
          </a:p>
        </p:txBody>
      </p:sp>
      <p:sp>
        <p:nvSpPr>
          <p:cNvPr id="14" name="Rectangle 13"/>
          <p:cNvSpPr/>
          <p:nvPr/>
        </p:nvSpPr>
        <p:spPr>
          <a:xfrm>
            <a:off x="7382643" y="826476"/>
            <a:ext cx="837530" cy="69915"/>
          </a:xfrm>
          <a:prstGeom prst="rect">
            <a:avLst/>
          </a:prstGeom>
          <a:gradFill>
            <a:gsLst>
              <a:gs pos="0">
                <a:schemeClr val="accent1"/>
              </a:gs>
              <a:gs pos="100000">
                <a:srgbClr val="0401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Ellipse 8">
            <a:extLst>
              <a:ext uri="{FF2B5EF4-FFF2-40B4-BE49-F238E27FC236}">
                <a16:creationId xmlns:a16="http://schemas.microsoft.com/office/drawing/2014/main" id="{A624A111-E2C2-4AF3-840F-45F1B06752D0}"/>
              </a:ext>
            </a:extLst>
          </p:cNvPr>
          <p:cNvSpPr/>
          <p:nvPr/>
        </p:nvSpPr>
        <p:spPr>
          <a:xfrm>
            <a:off x="11266280" y="5902938"/>
            <a:ext cx="720000" cy="720000"/>
          </a:xfrm>
          <a:prstGeom prst="ellipse">
            <a:avLst/>
          </a:prstGeom>
          <a:solidFill>
            <a:schemeClr val="bg1">
              <a:lumMod val="9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36</a:t>
            </a:r>
          </a:p>
        </p:txBody>
      </p:sp>
      <p:sp>
        <p:nvSpPr>
          <p:cNvPr id="7" name="Rectangle 6">
            <a:extLst>
              <a:ext uri="{FF2B5EF4-FFF2-40B4-BE49-F238E27FC236}">
                <a16:creationId xmlns:a16="http://schemas.microsoft.com/office/drawing/2014/main" id="{3BA3B644-D8BD-462C-90A0-F40047E99F4C}"/>
              </a:ext>
            </a:extLst>
          </p:cNvPr>
          <p:cNvSpPr/>
          <p:nvPr/>
        </p:nvSpPr>
        <p:spPr>
          <a:xfrm>
            <a:off x="3904733" y="1059794"/>
            <a:ext cx="12015079" cy="4918975"/>
          </a:xfrm>
          <a:prstGeom prst="rect">
            <a:avLst/>
          </a:prstGeom>
        </p:spPr>
        <p:txBody>
          <a:bodyPr wrap="square">
            <a:spAutoFit/>
          </a:bodyPr>
          <a:lstStyle/>
          <a:p>
            <a:pPr marL="342900" indent="-342900">
              <a:buFont typeface="Arial" panose="020B0604020202020204" pitchFamily="34" charset="0"/>
              <a:buChar char="•"/>
            </a:pPr>
            <a:endParaRPr lang="fr-FR" sz="2000" b="1" u="sng"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endParaRPr>
          </a:p>
          <a:p>
            <a:pPr marL="800100" lvl="1" indent="-342900">
              <a:lnSpc>
                <a:spcPct val="150000"/>
              </a:lnSpc>
              <a:buFont typeface="Arial" panose="020B0604020202020204" pitchFamily="34" charset="0"/>
              <a:buChar char="•"/>
            </a:pPr>
            <a:r>
              <a:rPr lang="fr-FR"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Proposition d’une approche de recommandation d’items</a:t>
            </a:r>
          </a:p>
          <a:p>
            <a:pPr marL="1257300" lvl="2" indent="-342900">
              <a:lnSpc>
                <a:spcPct val="150000"/>
              </a:lnSpc>
              <a:buFont typeface="Arial" panose="020B0604020202020204" pitchFamily="34" charset="0"/>
              <a:buChar char="•"/>
            </a:pPr>
            <a:r>
              <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FC, </a:t>
            </a:r>
            <a:r>
              <a:rPr lang="fr-FR" sz="1600" b="1" dirty="0" err="1">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FSem</a:t>
            </a:r>
            <a:r>
              <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 </a:t>
            </a:r>
            <a:r>
              <a:rPr lang="fr-FR" sz="1600" b="1" dirty="0" err="1">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Fhyb</a:t>
            </a:r>
            <a:r>
              <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 Sem basé C, </a:t>
            </a:r>
            <a:r>
              <a:rPr lang="fr-FR" sz="1600" b="1" dirty="0" err="1">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Fhyb</a:t>
            </a:r>
            <a:r>
              <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 C basé Sem, </a:t>
            </a:r>
            <a:r>
              <a:rPr lang="fr-FR" sz="1600" b="1" dirty="0" err="1">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Fhyb</a:t>
            </a:r>
            <a:r>
              <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 pondéré</a:t>
            </a:r>
          </a:p>
          <a:p>
            <a:pPr lvl="2">
              <a:lnSpc>
                <a:spcPct val="150000"/>
              </a:lnSpc>
            </a:pPr>
            <a:endParaRPr lang="fr-FR" sz="14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endParaRPr>
          </a:p>
          <a:p>
            <a:pPr marL="800100" lvl="1" indent="-342900">
              <a:lnSpc>
                <a:spcPct val="150000"/>
              </a:lnSpc>
              <a:buFont typeface="Arial" panose="020B0604020202020204" pitchFamily="34" charset="0"/>
              <a:buChar char="•"/>
            </a:pPr>
            <a:r>
              <a:rPr lang="fr-FR"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Amélioration des performances avec l’utilisation de la classification</a:t>
            </a:r>
          </a:p>
          <a:p>
            <a:pPr marL="1257300" lvl="2" indent="-342900">
              <a:lnSpc>
                <a:spcPct val="150000"/>
              </a:lnSpc>
              <a:buFont typeface="Arial" panose="020B0604020202020204" pitchFamily="34" charset="0"/>
              <a:buChar char="•"/>
            </a:pPr>
            <a:r>
              <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K-NN</a:t>
            </a:r>
          </a:p>
          <a:p>
            <a:pPr marL="1257300" lvl="2" indent="-342900">
              <a:lnSpc>
                <a:spcPct val="150000"/>
              </a:lnSpc>
              <a:buFont typeface="Arial" panose="020B0604020202020204" pitchFamily="34" charset="0"/>
              <a:buChar char="•"/>
            </a:pPr>
            <a:r>
              <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K-</a:t>
            </a:r>
            <a:r>
              <a:rPr lang="fr-FR" sz="1600" b="1" dirty="0" err="1">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Medoids</a:t>
            </a:r>
            <a:endPar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endParaRPr>
          </a:p>
          <a:p>
            <a:pPr marL="1257300" lvl="2" indent="-342900">
              <a:lnSpc>
                <a:spcPct val="150000"/>
              </a:lnSpc>
              <a:buFont typeface="Arial" panose="020B0604020202020204" pitchFamily="34" charset="0"/>
              <a:buChar char="•"/>
            </a:pPr>
            <a:endParaRPr lang="fr-FR" sz="14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endParaRPr>
          </a:p>
          <a:p>
            <a:pPr marL="800100" lvl="1" indent="-342900">
              <a:lnSpc>
                <a:spcPct val="150000"/>
              </a:lnSpc>
              <a:buFont typeface="Arial" panose="020B0604020202020204" pitchFamily="34" charset="0"/>
              <a:buChar char="•"/>
            </a:pPr>
            <a:r>
              <a:rPr lang="fr-FR"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Optimisation de la classification avec BSO</a:t>
            </a:r>
          </a:p>
          <a:p>
            <a:pPr marL="800100" lvl="1" indent="-342900">
              <a:lnSpc>
                <a:spcPct val="150000"/>
              </a:lnSpc>
              <a:buFont typeface="Arial" panose="020B0604020202020204" pitchFamily="34" charset="0"/>
              <a:buChar char="•"/>
            </a:pPr>
            <a:endPar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endParaRPr>
          </a:p>
          <a:p>
            <a:pPr marL="800100" lvl="1" indent="-342900">
              <a:lnSpc>
                <a:spcPct val="150000"/>
              </a:lnSpc>
              <a:buFont typeface="Arial" panose="020B0604020202020204" pitchFamily="34" charset="0"/>
              <a:buChar char="•"/>
            </a:pPr>
            <a:r>
              <a:rPr lang="fr-FR"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Adaptation de l’algorithme </a:t>
            </a:r>
            <a:r>
              <a:rPr lang="fr-FR" b="1" dirty="0" err="1">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Multivues</a:t>
            </a:r>
            <a:endParaRPr lang="fr-FR"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endParaRPr>
          </a:p>
          <a:p>
            <a:pPr marL="800100" lvl="1" indent="-342900">
              <a:lnSpc>
                <a:spcPct val="150000"/>
              </a:lnSpc>
              <a:buFont typeface="Arial" panose="020B0604020202020204" pitchFamily="34" charset="0"/>
              <a:buChar char="•"/>
            </a:pPr>
            <a:endParaRPr lang="fr-FR" sz="1600"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endParaRPr>
          </a:p>
          <a:p>
            <a:pPr marL="800100" lvl="1" indent="-342900">
              <a:lnSpc>
                <a:spcPct val="150000"/>
              </a:lnSpc>
              <a:buFont typeface="Arial" panose="020B0604020202020204" pitchFamily="34" charset="0"/>
              <a:buChar char="•"/>
            </a:pPr>
            <a:r>
              <a:rPr lang="fr-FR"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Evaluation avec 2 bases de données (</a:t>
            </a:r>
            <a:r>
              <a:rPr lang="fr-FR" b="1" dirty="0" err="1">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MoviLens</a:t>
            </a:r>
            <a:r>
              <a:rPr lang="fr-FR" b="1" dirty="0">
                <a:solidFill>
                  <a:schemeClr val="accent6">
                    <a:lumMod val="50000"/>
                  </a:schemeClr>
                </a:solidFill>
                <a:latin typeface="Nirmala UI" panose="020B0502040204020203" pitchFamily="34" charset="0"/>
                <a:ea typeface="Segoe UI Black" panose="020B0A02040204020203" pitchFamily="34" charset="0"/>
                <a:cs typeface="Nirmala UI" panose="020B0502040204020203" pitchFamily="34" charset="0"/>
              </a:rPr>
              <a:t>, RED)</a:t>
            </a:r>
          </a:p>
        </p:txBody>
      </p:sp>
    </p:spTree>
    <p:extLst>
      <p:ext uri="{BB962C8B-B14F-4D97-AF65-F5344CB8AC3E}">
        <p14:creationId xmlns:p14="http://schemas.microsoft.com/office/powerpoint/2010/main" val="39113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wipe(left)">
                                      <p:cBhvr>
                                        <p:cTn id="28" dur="500"/>
                                        <p:tgtEl>
                                          <p:spTgt spid="7">
                                            <p:txEl>
                                              <p:pRg st="2" end="2"/>
                                            </p:txEl>
                                          </p:spTgt>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wipe(left)">
                                      <p:cBhvr>
                                        <p:cTn id="32" dur="500"/>
                                        <p:tgtEl>
                                          <p:spTgt spid="7">
                                            <p:txEl>
                                              <p:pRg st="4" end="4"/>
                                            </p:txEl>
                                          </p:spTgt>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wipe(left)">
                                      <p:cBhvr>
                                        <p:cTn id="36" dur="500"/>
                                        <p:tgtEl>
                                          <p:spTgt spid="7">
                                            <p:txEl>
                                              <p:pRg st="5" end="5"/>
                                            </p:txEl>
                                          </p:spTgt>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7">
                                            <p:txEl>
                                              <p:pRg st="6" end="6"/>
                                            </p:txEl>
                                          </p:spTgt>
                                        </p:tgtEl>
                                        <p:attrNameLst>
                                          <p:attrName>style.visibility</p:attrName>
                                        </p:attrNameLst>
                                      </p:cBhvr>
                                      <p:to>
                                        <p:strVal val="visible"/>
                                      </p:to>
                                    </p:set>
                                    <p:animEffect transition="in" filter="wipe(left)">
                                      <p:cBhvr>
                                        <p:cTn id="40" dur="500"/>
                                        <p:tgtEl>
                                          <p:spTgt spid="7">
                                            <p:txEl>
                                              <p:pRg st="6" end="6"/>
                                            </p:txEl>
                                          </p:spTgt>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7">
                                            <p:txEl>
                                              <p:pRg st="8" end="8"/>
                                            </p:txEl>
                                          </p:spTgt>
                                        </p:tgtEl>
                                        <p:attrNameLst>
                                          <p:attrName>style.visibility</p:attrName>
                                        </p:attrNameLst>
                                      </p:cBhvr>
                                      <p:to>
                                        <p:strVal val="visible"/>
                                      </p:to>
                                    </p:set>
                                    <p:animEffect transition="in" filter="wipe(left)">
                                      <p:cBhvr>
                                        <p:cTn id="44" dur="500"/>
                                        <p:tgtEl>
                                          <p:spTgt spid="7">
                                            <p:txEl>
                                              <p:pRg st="8" end="8"/>
                                            </p:txEl>
                                          </p:spTgt>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7">
                                            <p:txEl>
                                              <p:pRg st="10" end="10"/>
                                            </p:txEl>
                                          </p:spTgt>
                                        </p:tgtEl>
                                        <p:attrNameLst>
                                          <p:attrName>style.visibility</p:attrName>
                                        </p:attrNameLst>
                                      </p:cBhvr>
                                      <p:to>
                                        <p:strVal val="visible"/>
                                      </p:to>
                                    </p:set>
                                    <p:animEffect transition="in" filter="wipe(left)">
                                      <p:cBhvr>
                                        <p:cTn id="48" dur="500"/>
                                        <p:tgtEl>
                                          <p:spTgt spid="7">
                                            <p:txEl>
                                              <p:pRg st="10" end="10"/>
                                            </p:txEl>
                                          </p:spTgt>
                                        </p:tgtEl>
                                      </p:cBhvr>
                                    </p:animEffect>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7">
                                            <p:txEl>
                                              <p:pRg st="12" end="12"/>
                                            </p:txEl>
                                          </p:spTgt>
                                        </p:tgtEl>
                                        <p:attrNameLst>
                                          <p:attrName>style.visibility</p:attrName>
                                        </p:attrNameLst>
                                      </p:cBhvr>
                                      <p:to>
                                        <p:strVal val="visible"/>
                                      </p:to>
                                    </p:set>
                                    <p:animEffect transition="in" filter="wipe(left)">
                                      <p:cBhvr>
                                        <p:cTn id="52"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animBg="1"/>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BCAE67A-FA0F-4B43-8D39-9A91FD5152E1}"/>
              </a:ext>
            </a:extLst>
          </p:cNvPr>
          <p:cNvGrpSpPr/>
          <p:nvPr/>
        </p:nvGrpSpPr>
        <p:grpSpPr>
          <a:xfrm>
            <a:off x="0" y="3118779"/>
            <a:ext cx="12217758" cy="793617"/>
            <a:chOff x="0" y="3118779"/>
            <a:chExt cx="12217758" cy="793617"/>
          </a:xfrm>
        </p:grpSpPr>
        <p:grpSp>
          <p:nvGrpSpPr>
            <p:cNvPr id="15" name="Group 14">
              <a:extLst>
                <a:ext uri="{FF2B5EF4-FFF2-40B4-BE49-F238E27FC236}">
                  <a16:creationId xmlns:a16="http://schemas.microsoft.com/office/drawing/2014/main" id="{B811DBE1-9D45-49A3-A186-2B433805C511}"/>
                </a:ext>
              </a:extLst>
            </p:cNvPr>
            <p:cNvGrpSpPr/>
            <p:nvPr/>
          </p:nvGrpSpPr>
          <p:grpSpPr>
            <a:xfrm>
              <a:off x="0" y="3118779"/>
              <a:ext cx="12217758" cy="793617"/>
              <a:chOff x="-12879" y="160813"/>
              <a:chExt cx="12217758" cy="793617"/>
            </a:xfrm>
          </p:grpSpPr>
          <p:grpSp>
            <p:nvGrpSpPr>
              <p:cNvPr id="4" name="Groupe 10">
                <a:extLst>
                  <a:ext uri="{FF2B5EF4-FFF2-40B4-BE49-F238E27FC236}">
                    <a16:creationId xmlns:a16="http://schemas.microsoft.com/office/drawing/2014/main" id="{821E8CD7-FC9B-4D8B-AC36-8189B48C54C5}"/>
                  </a:ext>
                </a:extLst>
              </p:cNvPr>
              <p:cNvGrpSpPr/>
              <p:nvPr/>
            </p:nvGrpSpPr>
            <p:grpSpPr>
              <a:xfrm>
                <a:off x="-12879" y="160813"/>
                <a:ext cx="12217758" cy="720000"/>
                <a:chOff x="-25758" y="3466853"/>
                <a:chExt cx="12505386" cy="720000"/>
              </a:xfrm>
            </p:grpSpPr>
            <p:grpSp>
              <p:nvGrpSpPr>
                <p:cNvPr id="5" name="Groupe 7">
                  <a:extLst>
                    <a:ext uri="{FF2B5EF4-FFF2-40B4-BE49-F238E27FC236}">
                      <a16:creationId xmlns:a16="http://schemas.microsoft.com/office/drawing/2014/main" id="{32920B91-3329-4884-9716-7AE138269C57}"/>
                    </a:ext>
                  </a:extLst>
                </p:cNvPr>
                <p:cNvGrpSpPr/>
                <p:nvPr/>
              </p:nvGrpSpPr>
              <p:grpSpPr>
                <a:xfrm>
                  <a:off x="-25758" y="3863662"/>
                  <a:ext cx="12505386" cy="0"/>
                  <a:chOff x="-25758" y="3863662"/>
                  <a:chExt cx="12505386" cy="0"/>
                </a:xfrm>
              </p:grpSpPr>
              <p:cxnSp>
                <p:nvCxnSpPr>
                  <p:cNvPr id="9" name="Connecteur droit 4">
                    <a:extLst>
                      <a:ext uri="{FF2B5EF4-FFF2-40B4-BE49-F238E27FC236}">
                        <a16:creationId xmlns:a16="http://schemas.microsoft.com/office/drawing/2014/main" id="{9646AE57-9CE6-4378-B216-61E681CDA1AB}"/>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0" name="Connecteur droit 5">
                    <a:extLst>
                      <a:ext uri="{FF2B5EF4-FFF2-40B4-BE49-F238E27FC236}">
                        <a16:creationId xmlns:a16="http://schemas.microsoft.com/office/drawing/2014/main" id="{A5D37053-BFE6-4C23-A5B7-FD40A68BC63D}"/>
                      </a:ext>
                    </a:extLst>
                  </p:cNvPr>
                  <p:cNvCxnSpPr>
                    <a:cxnSpLocks/>
                  </p:cNvCxnSpPr>
                  <p:nvPr/>
                </p:nvCxnSpPr>
                <p:spPr>
                  <a:xfrm>
                    <a:off x="4536884" y="3863662"/>
                    <a:ext cx="7942744"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7" name="Ellipse 8">
                  <a:extLst>
                    <a:ext uri="{FF2B5EF4-FFF2-40B4-BE49-F238E27FC236}">
                      <a16:creationId xmlns:a16="http://schemas.microsoft.com/office/drawing/2014/main" id="{EE74EDDF-7130-42AF-BD15-5DDF0A9CD410}"/>
                    </a:ext>
                  </a:extLst>
                </p:cNvPr>
                <p:cNvSpPr/>
                <p:nvPr/>
              </p:nvSpPr>
              <p:spPr>
                <a:xfrm>
                  <a:off x="346303" y="3466853"/>
                  <a:ext cx="736950" cy="720000"/>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grpSp>
          <p:sp>
            <p:nvSpPr>
              <p:cNvPr id="11" name="Shape 61">
                <a:extLst>
                  <a:ext uri="{FF2B5EF4-FFF2-40B4-BE49-F238E27FC236}">
                    <a16:creationId xmlns:a16="http://schemas.microsoft.com/office/drawing/2014/main" id="{A5E49EBD-6F18-4702-8ED1-3D43DA51C4B2}"/>
                  </a:ext>
                </a:extLst>
              </p:cNvPr>
              <p:cNvSpPr txBox="1">
                <a:spLocks/>
              </p:cNvSpPr>
              <p:nvPr/>
            </p:nvSpPr>
            <p:spPr>
              <a:xfrm>
                <a:off x="1434126" y="160813"/>
                <a:ext cx="671709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002142"/>
                    </a:solidFill>
                  </a:rPr>
                  <a:t>Introduction</a:t>
                </a:r>
              </a:p>
            </p:txBody>
          </p:sp>
        </p:grpSp>
        <p:pic>
          <p:nvPicPr>
            <p:cNvPr id="3" name="Picture 2">
              <a:extLst>
                <a:ext uri="{FF2B5EF4-FFF2-40B4-BE49-F238E27FC236}">
                  <a16:creationId xmlns:a16="http://schemas.microsoft.com/office/drawing/2014/main" id="{087BD263-0C76-4AA3-B700-992D07571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55" y="3301582"/>
              <a:ext cx="466496" cy="392839"/>
            </a:xfrm>
            <a:prstGeom prst="rect">
              <a:avLst/>
            </a:prstGeom>
          </p:spPr>
        </p:pic>
      </p:grpSp>
    </p:spTree>
    <p:extLst>
      <p:ext uri="{BB962C8B-B14F-4D97-AF65-F5344CB8AC3E}">
        <p14:creationId xmlns:p14="http://schemas.microsoft.com/office/powerpoint/2010/main" val="1997652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A9D4FEC-C1B7-4E8B-8399-7E81E3BC2DCB}"/>
              </a:ext>
            </a:extLst>
          </p:cNvPr>
          <p:cNvPicPr>
            <a:picLocks noChangeAspect="1"/>
          </p:cNvPicPr>
          <p:nvPr/>
        </p:nvPicPr>
        <p:blipFill rotWithShape="1">
          <a:blip r:embed="rId3">
            <a:extLst>
              <a:ext uri="{28A0092B-C50C-407E-A947-70E740481C1C}">
                <a14:useLocalDpi xmlns:a14="http://schemas.microsoft.com/office/drawing/2010/main" val="0"/>
              </a:ext>
            </a:extLst>
          </a:blip>
          <a:srcRect b="24037"/>
          <a:stretch/>
        </p:blipFill>
        <p:spPr>
          <a:xfrm>
            <a:off x="597882" y="0"/>
            <a:ext cx="12192000" cy="6858000"/>
          </a:xfrm>
          <a:prstGeom prst="rect">
            <a:avLst/>
          </a:prstGeom>
        </p:spPr>
      </p:pic>
      <p:sp>
        <p:nvSpPr>
          <p:cNvPr id="5" name="Freeform: Shape 4"/>
          <p:cNvSpPr/>
          <p:nvPr/>
        </p:nvSpPr>
        <p:spPr>
          <a:xfrm>
            <a:off x="597877" y="0"/>
            <a:ext cx="7596554" cy="2107995"/>
          </a:xfrm>
          <a:custGeom>
            <a:avLst/>
            <a:gdLst>
              <a:gd name="connsiteX0" fmla="*/ 0 w 7615213"/>
              <a:gd name="connsiteY0" fmla="*/ 0 h 1610775"/>
              <a:gd name="connsiteX1" fmla="*/ 6210247 w 7615213"/>
              <a:gd name="connsiteY1" fmla="*/ 0 h 1610775"/>
              <a:gd name="connsiteX2" fmla="*/ 7615213 w 7615213"/>
              <a:gd name="connsiteY2" fmla="*/ 1610775 h 1610775"/>
              <a:gd name="connsiteX3" fmla="*/ 1404966 w 7615213"/>
              <a:gd name="connsiteY3" fmla="*/ 1610775 h 1610775"/>
              <a:gd name="connsiteX4" fmla="*/ 0 w 7615213"/>
              <a:gd name="connsiteY4" fmla="*/ 0 h 1610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213" h="1610775">
                <a:moveTo>
                  <a:pt x="0" y="0"/>
                </a:moveTo>
                <a:lnTo>
                  <a:pt x="6210247" y="0"/>
                </a:lnTo>
                <a:lnTo>
                  <a:pt x="7615213" y="1610775"/>
                </a:lnTo>
                <a:lnTo>
                  <a:pt x="1404966" y="1610775"/>
                </a:lnTo>
                <a:lnTo>
                  <a:pt x="0" y="0"/>
                </a:lnTo>
                <a:close/>
              </a:path>
            </a:pathLst>
          </a:custGeom>
          <a:solidFill>
            <a:srgbClr val="0401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Freeform: Shape 5"/>
          <p:cNvSpPr/>
          <p:nvPr/>
        </p:nvSpPr>
        <p:spPr>
          <a:xfrm>
            <a:off x="2034204" y="2155626"/>
            <a:ext cx="7749057" cy="2321339"/>
          </a:xfrm>
          <a:custGeom>
            <a:avLst/>
            <a:gdLst>
              <a:gd name="connsiteX0" fmla="*/ 0 w 7749057"/>
              <a:gd name="connsiteY0" fmla="*/ 0 h 1764225"/>
              <a:gd name="connsiteX1" fmla="*/ 6210245 w 7749057"/>
              <a:gd name="connsiteY1" fmla="*/ 0 h 1764225"/>
              <a:gd name="connsiteX2" fmla="*/ 7749057 w 7749057"/>
              <a:gd name="connsiteY2" fmla="*/ 1764225 h 1764225"/>
              <a:gd name="connsiteX3" fmla="*/ 1538810 w 7749057"/>
              <a:gd name="connsiteY3" fmla="*/ 1764225 h 1764225"/>
              <a:gd name="connsiteX4" fmla="*/ 0 w 7749057"/>
              <a:gd name="connsiteY4" fmla="*/ 0 h 176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9057" h="1764225">
                <a:moveTo>
                  <a:pt x="0" y="0"/>
                </a:moveTo>
                <a:lnTo>
                  <a:pt x="6210245" y="0"/>
                </a:lnTo>
                <a:lnTo>
                  <a:pt x="7749057" y="1764225"/>
                </a:lnTo>
                <a:lnTo>
                  <a:pt x="1538810" y="1764225"/>
                </a:lnTo>
                <a:lnTo>
                  <a:pt x="0" y="0"/>
                </a:lnTo>
                <a:close/>
              </a:path>
            </a:pathLst>
          </a:custGeom>
          <a:solidFill>
            <a:srgbClr val="0401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Shape 6"/>
          <p:cNvSpPr/>
          <p:nvPr/>
        </p:nvSpPr>
        <p:spPr>
          <a:xfrm>
            <a:off x="3601542" y="4536661"/>
            <a:ext cx="7749057" cy="2321339"/>
          </a:xfrm>
          <a:custGeom>
            <a:avLst/>
            <a:gdLst>
              <a:gd name="connsiteX0" fmla="*/ 0 w 7749056"/>
              <a:gd name="connsiteY0" fmla="*/ 0 h 1764225"/>
              <a:gd name="connsiteX1" fmla="*/ 6210247 w 7749056"/>
              <a:gd name="connsiteY1" fmla="*/ 0 h 1764225"/>
              <a:gd name="connsiteX2" fmla="*/ 7749056 w 7749056"/>
              <a:gd name="connsiteY2" fmla="*/ 1764225 h 1764225"/>
              <a:gd name="connsiteX3" fmla="*/ 1538809 w 7749056"/>
              <a:gd name="connsiteY3" fmla="*/ 1764225 h 1764225"/>
              <a:gd name="connsiteX4" fmla="*/ 0 w 7749056"/>
              <a:gd name="connsiteY4" fmla="*/ 0 h 176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9056" h="1764225">
                <a:moveTo>
                  <a:pt x="0" y="0"/>
                </a:moveTo>
                <a:lnTo>
                  <a:pt x="6210247" y="0"/>
                </a:lnTo>
                <a:lnTo>
                  <a:pt x="7749056" y="1764225"/>
                </a:lnTo>
                <a:lnTo>
                  <a:pt x="1538809" y="1764225"/>
                </a:lnTo>
                <a:lnTo>
                  <a:pt x="0" y="0"/>
                </a:lnTo>
                <a:close/>
              </a:path>
            </a:pathLst>
          </a:custGeom>
          <a:solidFill>
            <a:srgbClr val="0401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 Placeholder 4"/>
          <p:cNvSpPr txBox="1">
            <a:spLocks/>
          </p:cNvSpPr>
          <p:nvPr/>
        </p:nvSpPr>
        <p:spPr>
          <a:xfrm>
            <a:off x="311539" y="5469452"/>
            <a:ext cx="4446796" cy="7290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4800" dirty="0">
                <a:solidFill>
                  <a:srgbClr val="040123"/>
                </a:solidFill>
                <a:latin typeface="Watchword Regular Demo" charset="0"/>
                <a:ea typeface="Watchword Regular Demo" charset="0"/>
                <a:cs typeface="Watchword Regular Demo" charset="0"/>
              </a:rPr>
              <a:t>PERSPECTIVES</a:t>
            </a:r>
            <a:endParaRPr lang="id-ID" sz="4800" dirty="0">
              <a:solidFill>
                <a:srgbClr val="040123"/>
              </a:solidFill>
              <a:latin typeface="Watchword Regular Demo" charset="0"/>
              <a:ea typeface="Watchword Regular Demo" charset="0"/>
              <a:cs typeface="Watchword Regular Demo" charset="0"/>
            </a:endParaRPr>
          </a:p>
        </p:txBody>
      </p:sp>
      <p:sp>
        <p:nvSpPr>
          <p:cNvPr id="15" name="Rectangle 14"/>
          <p:cNvSpPr/>
          <p:nvPr/>
        </p:nvSpPr>
        <p:spPr>
          <a:xfrm>
            <a:off x="416895" y="6298867"/>
            <a:ext cx="837530" cy="69915"/>
          </a:xfrm>
          <a:prstGeom prst="rect">
            <a:avLst/>
          </a:prstGeom>
          <a:gradFill>
            <a:gsLst>
              <a:gs pos="0">
                <a:schemeClr val="accent4">
                  <a:lumMod val="20000"/>
                  <a:lumOff val="80000"/>
                </a:schemeClr>
              </a:gs>
              <a:gs pos="100000">
                <a:srgbClr val="0401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Box 22"/>
          <p:cNvSpPr txBox="1"/>
          <p:nvPr/>
        </p:nvSpPr>
        <p:spPr>
          <a:xfrm flipH="1">
            <a:off x="1644548" y="803163"/>
            <a:ext cx="5278321" cy="1015663"/>
          </a:xfrm>
          <a:prstGeom prst="rect">
            <a:avLst/>
          </a:prstGeom>
          <a:noFill/>
        </p:spPr>
        <p:txBody>
          <a:bodyPr wrap="square" lIns="91440" tIns="45720" rIns="91440" bIns="45720" rtlCol="0">
            <a:spAutoFit/>
          </a:bodyPr>
          <a:lstStyle/>
          <a:p>
            <a:pPr marL="342900" indent="-342900" algn="ctr">
              <a:buFont typeface="Arial" panose="020B0604020202020204" pitchFamily="34" charset="0"/>
              <a:buChar char="•"/>
            </a:pPr>
            <a:r>
              <a:rPr lang="fr-FR" sz="2000" b="1" dirty="0">
                <a:solidFill>
                  <a:schemeClr val="bg1"/>
                </a:solidFill>
                <a:latin typeface="Nirmala UI" panose="020B0502040204020203" pitchFamily="34" charset="0"/>
                <a:ea typeface="Segoe UI Black" panose="020B0A02040204020203" pitchFamily="34" charset="0"/>
                <a:cs typeface="Nirmala UI" panose="020B0502040204020203" pitchFamily="34" charset="0"/>
              </a:rPr>
              <a:t>Evaluation avec d’autres bases de données</a:t>
            </a:r>
          </a:p>
          <a:p>
            <a:pPr algn="ctr"/>
            <a:r>
              <a:rPr lang="fr-FR" sz="2000" b="1" dirty="0">
                <a:solidFill>
                  <a:schemeClr val="bg1"/>
                </a:solidFill>
                <a:ea typeface="Liberation Sans" panose="020B0604020202020204" pitchFamily="34" charset="0"/>
                <a:cs typeface="Segoe UI" panose="020B0502040204020203" pitchFamily="34" charset="0"/>
              </a:rPr>
              <a:t> </a:t>
            </a:r>
            <a:r>
              <a:rPr lang="en-US" sz="2000" b="1" dirty="0">
                <a:solidFill>
                  <a:schemeClr val="bg1"/>
                </a:solidFill>
                <a:ea typeface="Liberation Sans" panose="020B0604020202020204" pitchFamily="34" charset="0"/>
                <a:cs typeface="Segoe UI" panose="020B0502040204020203" pitchFamily="34" charset="0"/>
              </a:rPr>
              <a:t> </a:t>
            </a:r>
          </a:p>
        </p:txBody>
      </p:sp>
      <p:sp>
        <p:nvSpPr>
          <p:cNvPr id="26" name="TextBox 25"/>
          <p:cNvSpPr txBox="1"/>
          <p:nvPr/>
        </p:nvSpPr>
        <p:spPr>
          <a:xfrm>
            <a:off x="2199759" y="2405303"/>
            <a:ext cx="6539799" cy="2343334"/>
          </a:xfrm>
          <a:prstGeom prst="rect">
            <a:avLst/>
          </a:prstGeom>
          <a:noFill/>
        </p:spPr>
        <p:txBody>
          <a:bodyPr wrap="square" lIns="91440" tIns="45720" rIns="91440" bIns="45720" rtlCol="0">
            <a:spAutoFit/>
          </a:bodyPr>
          <a:lstStyle/>
          <a:p>
            <a:pPr marL="800100" lvl="1" indent="-342900" algn="ctr">
              <a:lnSpc>
                <a:spcPct val="150000"/>
              </a:lnSpc>
              <a:buFont typeface="Arial" panose="020B0604020202020204" pitchFamily="34" charset="0"/>
              <a:buChar char="•"/>
            </a:pPr>
            <a:r>
              <a:rPr lang="fr-FR" sz="2000" b="1" dirty="0">
                <a:solidFill>
                  <a:schemeClr val="bg1"/>
                </a:solidFill>
                <a:latin typeface="Nirmala UI" panose="020B0502040204020203" pitchFamily="34" charset="0"/>
                <a:ea typeface="Segoe UI Black" panose="020B0A02040204020203" pitchFamily="34" charset="0"/>
                <a:cs typeface="Nirmala UI" panose="020B0502040204020203" pitchFamily="34" charset="0"/>
              </a:rPr>
              <a:t>Utilisation d’autres algorithmes  de FC (SVD++ version 2),  et d’autres techniques de classification (CLARANS) et d’optimisation (BAT, AG …)</a:t>
            </a:r>
          </a:p>
          <a:p>
            <a:pPr marL="800100" lvl="1" indent="-342900" algn="ctr">
              <a:lnSpc>
                <a:spcPct val="150000"/>
              </a:lnSpc>
              <a:buFont typeface="Arial" panose="020B0604020202020204" pitchFamily="34" charset="0"/>
              <a:buChar char="•"/>
            </a:pPr>
            <a:endParaRPr lang="fr-FR" sz="2000" b="1" dirty="0">
              <a:solidFill>
                <a:schemeClr val="bg1"/>
              </a:solidFill>
              <a:latin typeface="Nirmala UI" panose="020B0502040204020203" pitchFamily="34" charset="0"/>
              <a:ea typeface="Segoe UI Black" panose="020B0A02040204020203" pitchFamily="34" charset="0"/>
              <a:cs typeface="Nirmala UI" panose="020B0502040204020203" pitchFamily="34" charset="0"/>
            </a:endParaRPr>
          </a:p>
        </p:txBody>
      </p:sp>
      <p:sp>
        <p:nvSpPr>
          <p:cNvPr id="29" name="TextBox 28"/>
          <p:cNvSpPr txBox="1"/>
          <p:nvPr/>
        </p:nvSpPr>
        <p:spPr>
          <a:xfrm flipH="1">
            <a:off x="3991701" y="4983284"/>
            <a:ext cx="6226100" cy="1420004"/>
          </a:xfrm>
          <a:prstGeom prst="rect">
            <a:avLst/>
          </a:prstGeom>
          <a:noFill/>
        </p:spPr>
        <p:txBody>
          <a:bodyPr wrap="square" lIns="91440" tIns="45720" rIns="91440" bIns="45720" rtlCol="0">
            <a:spAutoFit/>
          </a:bodyPr>
          <a:lstStyle/>
          <a:p>
            <a:pPr marL="800100" lvl="1" indent="-342900" algn="ctr">
              <a:lnSpc>
                <a:spcPct val="150000"/>
              </a:lnSpc>
              <a:buFont typeface="Arial" panose="020B0604020202020204" pitchFamily="34" charset="0"/>
              <a:buChar char="•"/>
            </a:pPr>
            <a:r>
              <a:rPr lang="fr-FR" sz="2000" b="1" dirty="0">
                <a:solidFill>
                  <a:schemeClr val="bg1"/>
                </a:solidFill>
                <a:latin typeface="Nirmala UI" panose="020B0502040204020203" pitchFamily="34" charset="0"/>
                <a:ea typeface="Segoe UI Black" panose="020B0A02040204020203" pitchFamily="34" charset="0"/>
                <a:cs typeface="Nirmala UI" panose="020B0502040204020203" pitchFamily="34" charset="0"/>
              </a:rPr>
              <a:t>Adaptation de notre approche dans un contexte social (réseaux sociaux) en ajoutant l’information sociale</a:t>
            </a:r>
          </a:p>
        </p:txBody>
      </p:sp>
      <p:sp>
        <p:nvSpPr>
          <p:cNvPr id="16" name="Ellipse 8">
            <a:extLst>
              <a:ext uri="{FF2B5EF4-FFF2-40B4-BE49-F238E27FC236}">
                <a16:creationId xmlns:a16="http://schemas.microsoft.com/office/drawing/2014/main" id="{F9D6164C-11FD-4CDA-9C6D-941D3DE64F18}"/>
              </a:ext>
            </a:extLst>
          </p:cNvPr>
          <p:cNvSpPr/>
          <p:nvPr/>
        </p:nvSpPr>
        <p:spPr>
          <a:xfrm>
            <a:off x="11801969" y="5838481"/>
            <a:ext cx="720000" cy="720000"/>
          </a:xfrm>
          <a:prstGeom prst="ellipse">
            <a:avLst/>
          </a:prstGeom>
          <a:solidFill>
            <a:schemeClr val="bg1">
              <a:lumMod val="9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37</a:t>
            </a:r>
          </a:p>
        </p:txBody>
      </p:sp>
    </p:spTree>
    <p:extLst>
      <p:ext uri="{BB962C8B-B14F-4D97-AF65-F5344CB8AC3E}">
        <p14:creationId xmlns:p14="http://schemas.microsoft.com/office/powerpoint/2010/main" val="1407063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2" presetClass="entr" presetSubtype="8" decel="100000" fill="hold" grpId="0" nodeType="withEffect">
                                  <p:stCondLst>
                                    <p:cond delay="175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750" fill="hold"/>
                                        <p:tgtEl>
                                          <p:spTgt spid="23"/>
                                        </p:tgtEl>
                                        <p:attrNameLst>
                                          <p:attrName>ppt_x</p:attrName>
                                        </p:attrNameLst>
                                      </p:cBhvr>
                                      <p:tavLst>
                                        <p:tav tm="0">
                                          <p:val>
                                            <p:strVal val="0-#ppt_w/2"/>
                                          </p:val>
                                        </p:tav>
                                        <p:tav tm="100000">
                                          <p:val>
                                            <p:strVal val="#ppt_x"/>
                                          </p:val>
                                        </p:tav>
                                      </p:tavLst>
                                    </p:anim>
                                    <p:anim calcmode="lin" valueType="num">
                                      <p:cBhvr additive="base">
                                        <p:cTn id="19" dur="750" fill="hold"/>
                                        <p:tgtEl>
                                          <p:spTgt spid="23"/>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7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2" presetClass="entr" presetSubtype="2" decel="100000" fill="hold" grpId="0" nodeType="withEffect">
                                  <p:stCondLst>
                                    <p:cond delay="175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1+#ppt_w/2"/>
                                          </p:val>
                                        </p:tav>
                                        <p:tav tm="100000">
                                          <p:val>
                                            <p:strVal val="#ppt_x"/>
                                          </p:val>
                                        </p:tav>
                                      </p:tavLst>
                                    </p:anim>
                                    <p:anim calcmode="lin" valueType="num">
                                      <p:cBhvr additive="base">
                                        <p:cTn id="26" dur="750" fill="hold"/>
                                        <p:tgtEl>
                                          <p:spTgt spid="26"/>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2" presetClass="entr" presetSubtype="8" decel="100000" fill="hold" grpId="0" nodeType="withEffect">
                                  <p:stCondLst>
                                    <p:cond delay="175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750" fill="hold"/>
                                        <p:tgtEl>
                                          <p:spTgt spid="29"/>
                                        </p:tgtEl>
                                        <p:attrNameLst>
                                          <p:attrName>ppt_x</p:attrName>
                                        </p:attrNameLst>
                                      </p:cBhvr>
                                      <p:tavLst>
                                        <p:tav tm="0">
                                          <p:val>
                                            <p:strVal val="0-#ppt_w/2"/>
                                          </p:val>
                                        </p:tav>
                                        <p:tav tm="100000">
                                          <p:val>
                                            <p:strVal val="#ppt_x"/>
                                          </p:val>
                                        </p:tav>
                                      </p:tavLst>
                                    </p:anim>
                                    <p:anim calcmode="lin" valueType="num">
                                      <p:cBhvr additive="base">
                                        <p:cTn id="33"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p:bldP spid="15" grpId="0" animBg="1"/>
      <p:bldP spid="23" grpId="0"/>
      <p:bldP spid="26"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
            <a:extLst>
              <a:ext uri="{FF2B5EF4-FFF2-40B4-BE49-F238E27FC236}">
                <a16:creationId xmlns:a16="http://schemas.microsoft.com/office/drawing/2014/main" id="{00DCEE61-D63D-4BE7-AF56-E7FD27C5608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0" y="0"/>
            <a:ext cx="12192000" cy="6858000"/>
          </a:xfrm>
          <a:prstGeom prst="rect">
            <a:avLst/>
          </a:prstGeom>
          <a:solidFill>
            <a:srgbClr val="0401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 Placeholder 4"/>
          <p:cNvSpPr txBox="1">
            <a:spLocks/>
          </p:cNvSpPr>
          <p:nvPr/>
        </p:nvSpPr>
        <p:spPr>
          <a:xfrm>
            <a:off x="597633" y="4860839"/>
            <a:ext cx="11061346" cy="14630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800" dirty="0">
                <a:solidFill>
                  <a:schemeClr val="bg1"/>
                </a:solidFill>
                <a:latin typeface="Comfortaa" charset="0"/>
                <a:ea typeface="Comfortaa" charset="0"/>
                <a:cs typeface="Comfortaa" charset="0"/>
              </a:rPr>
              <a:t>Questions</a:t>
            </a:r>
          </a:p>
        </p:txBody>
      </p:sp>
      <p:sp>
        <p:nvSpPr>
          <p:cNvPr id="7" name="Rectangle 6"/>
          <p:cNvSpPr/>
          <p:nvPr/>
        </p:nvSpPr>
        <p:spPr>
          <a:xfrm>
            <a:off x="5858306" y="3971784"/>
            <a:ext cx="540000" cy="5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2" name="TextBox 31"/>
          <p:cNvSpPr txBox="1"/>
          <p:nvPr/>
        </p:nvSpPr>
        <p:spPr>
          <a:xfrm>
            <a:off x="1073429" y="936851"/>
            <a:ext cx="10109754" cy="2123658"/>
          </a:xfrm>
          <a:prstGeom prst="rect">
            <a:avLst/>
          </a:prstGeom>
          <a:noFill/>
        </p:spPr>
        <p:txBody>
          <a:bodyPr wrap="square" rtlCol="0">
            <a:spAutoFit/>
          </a:bodyPr>
          <a:lstStyle/>
          <a:p>
            <a:pPr algn="ctr">
              <a:lnSpc>
                <a:spcPct val="150000"/>
              </a:lnSpc>
            </a:pPr>
            <a:r>
              <a:rPr lang="en-US" sz="4400" dirty="0">
                <a:solidFill>
                  <a:schemeClr val="bg1"/>
                </a:solidFill>
                <a:latin typeface="Comfortaa" charset="0"/>
                <a:ea typeface="Comfortaa" charset="0"/>
                <a:cs typeface="Comfortaa" charset="0"/>
              </a:rPr>
              <a:t>NOUS VOUS REMERCIONS POUR VOTRE ATTENTION</a:t>
            </a:r>
          </a:p>
        </p:txBody>
      </p:sp>
      <p:grpSp>
        <p:nvGrpSpPr>
          <p:cNvPr id="33" name="Group 32"/>
          <p:cNvGrpSpPr/>
          <p:nvPr/>
        </p:nvGrpSpPr>
        <p:grpSpPr>
          <a:xfrm>
            <a:off x="1073429" y="709042"/>
            <a:ext cx="10109754" cy="2469583"/>
            <a:chOff x="4344838" y="1024036"/>
            <a:chExt cx="3502325" cy="4782393"/>
          </a:xfrm>
          <a:solidFill>
            <a:schemeClr val="bg1">
              <a:alpha val="40000"/>
            </a:schemeClr>
          </a:solidFill>
        </p:grpSpPr>
        <p:grpSp>
          <p:nvGrpSpPr>
            <p:cNvPr id="35" name="Group 34"/>
            <p:cNvGrpSpPr/>
            <p:nvPr/>
          </p:nvGrpSpPr>
          <p:grpSpPr>
            <a:xfrm>
              <a:off x="4344838" y="1024036"/>
              <a:ext cx="3502325" cy="353913"/>
              <a:chOff x="4328691" y="998636"/>
              <a:chExt cx="3502325" cy="353913"/>
            </a:xfrm>
            <a:grpFill/>
          </p:grpSpPr>
          <p:sp>
            <p:nvSpPr>
              <p:cNvPr id="44" name="Half Frame 43"/>
              <p:cNvSpPr/>
              <p:nvPr/>
            </p:nvSpPr>
            <p:spPr>
              <a:xfrm>
                <a:off x="4328691" y="998636"/>
                <a:ext cx="353913" cy="353913"/>
              </a:xfrm>
              <a:prstGeom prst="halfFrame">
                <a:avLst>
                  <a:gd name="adj1" fmla="val 19262"/>
                  <a:gd name="adj2" fmla="val 243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5" name="Half Frame 44"/>
              <p:cNvSpPr/>
              <p:nvPr/>
            </p:nvSpPr>
            <p:spPr>
              <a:xfrm flipH="1">
                <a:off x="7477103" y="998636"/>
                <a:ext cx="353913" cy="353913"/>
              </a:xfrm>
              <a:prstGeom prst="halfFrame">
                <a:avLst>
                  <a:gd name="adj1" fmla="val 19262"/>
                  <a:gd name="adj2" fmla="val 243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nvGrpSpPr>
            <p:cNvPr id="41" name="Group 40"/>
            <p:cNvGrpSpPr/>
            <p:nvPr/>
          </p:nvGrpSpPr>
          <p:grpSpPr>
            <a:xfrm flipV="1">
              <a:off x="4344838" y="5452516"/>
              <a:ext cx="3502325" cy="353913"/>
              <a:chOff x="4328691" y="998636"/>
              <a:chExt cx="3502325" cy="353913"/>
            </a:xfrm>
            <a:grpFill/>
          </p:grpSpPr>
          <p:sp>
            <p:nvSpPr>
              <p:cNvPr id="42" name="Half Frame 41"/>
              <p:cNvSpPr/>
              <p:nvPr/>
            </p:nvSpPr>
            <p:spPr>
              <a:xfrm>
                <a:off x="4328691" y="998636"/>
                <a:ext cx="353913" cy="353913"/>
              </a:xfrm>
              <a:prstGeom prst="halfFrame">
                <a:avLst>
                  <a:gd name="adj1" fmla="val 19262"/>
                  <a:gd name="adj2" fmla="val 243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3" name="Half Frame 42"/>
              <p:cNvSpPr/>
              <p:nvPr/>
            </p:nvSpPr>
            <p:spPr>
              <a:xfrm flipH="1">
                <a:off x="7477103" y="998636"/>
                <a:ext cx="353913" cy="353913"/>
              </a:xfrm>
              <a:prstGeom prst="halfFrame">
                <a:avLst>
                  <a:gd name="adj1" fmla="val 19262"/>
                  <a:gd name="adj2" fmla="val 243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spTree>
    <p:extLst>
      <p:ext uri="{BB962C8B-B14F-4D97-AF65-F5344CB8AC3E}">
        <p14:creationId xmlns:p14="http://schemas.microsoft.com/office/powerpoint/2010/main" val="8504770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2" presetClass="entr" presetSubtype="4" decel="10000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lipse 8">
            <a:extLst>
              <a:ext uri="{FF2B5EF4-FFF2-40B4-BE49-F238E27FC236}">
                <a16:creationId xmlns:a16="http://schemas.microsoft.com/office/drawing/2014/main" id="{D8C67134-D356-4071-921C-E252109A7A58}"/>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4</a:t>
            </a:r>
          </a:p>
        </p:txBody>
      </p:sp>
      <p:grpSp>
        <p:nvGrpSpPr>
          <p:cNvPr id="6" name="Group 5">
            <a:extLst>
              <a:ext uri="{FF2B5EF4-FFF2-40B4-BE49-F238E27FC236}">
                <a16:creationId xmlns:a16="http://schemas.microsoft.com/office/drawing/2014/main" id="{1C6274C7-97DD-4262-9FF5-9516F0598E93}"/>
              </a:ext>
            </a:extLst>
          </p:cNvPr>
          <p:cNvGrpSpPr/>
          <p:nvPr/>
        </p:nvGrpSpPr>
        <p:grpSpPr>
          <a:xfrm>
            <a:off x="-12879" y="242458"/>
            <a:ext cx="12217758" cy="793617"/>
            <a:chOff x="-12879" y="242458"/>
            <a:chExt cx="12217758" cy="793617"/>
          </a:xfrm>
        </p:grpSpPr>
        <p:grpSp>
          <p:nvGrpSpPr>
            <p:cNvPr id="15" name="Group 14">
              <a:extLst>
                <a:ext uri="{FF2B5EF4-FFF2-40B4-BE49-F238E27FC236}">
                  <a16:creationId xmlns:a16="http://schemas.microsoft.com/office/drawing/2014/main" id="{B811DBE1-9D45-49A3-A186-2B433805C511}"/>
                </a:ext>
              </a:extLst>
            </p:cNvPr>
            <p:cNvGrpSpPr/>
            <p:nvPr/>
          </p:nvGrpSpPr>
          <p:grpSpPr>
            <a:xfrm>
              <a:off x="-12879" y="242458"/>
              <a:ext cx="12217758" cy="793617"/>
              <a:chOff x="-12879" y="95497"/>
              <a:chExt cx="12217758" cy="793617"/>
            </a:xfrm>
          </p:grpSpPr>
          <p:grpSp>
            <p:nvGrpSpPr>
              <p:cNvPr id="4" name="Groupe 10">
                <a:extLst>
                  <a:ext uri="{FF2B5EF4-FFF2-40B4-BE49-F238E27FC236}">
                    <a16:creationId xmlns:a16="http://schemas.microsoft.com/office/drawing/2014/main" id="{821E8CD7-FC9B-4D8B-AC36-8189B48C54C5}"/>
                  </a:ext>
                </a:extLst>
              </p:cNvPr>
              <p:cNvGrpSpPr/>
              <p:nvPr/>
            </p:nvGrpSpPr>
            <p:grpSpPr>
              <a:xfrm>
                <a:off x="-12879" y="287164"/>
                <a:ext cx="12217758" cy="509136"/>
                <a:chOff x="-25758" y="3593204"/>
                <a:chExt cx="12505386" cy="509136"/>
              </a:xfrm>
            </p:grpSpPr>
            <p:grpSp>
              <p:nvGrpSpPr>
                <p:cNvPr id="5" name="Groupe 7">
                  <a:extLst>
                    <a:ext uri="{FF2B5EF4-FFF2-40B4-BE49-F238E27FC236}">
                      <a16:creationId xmlns:a16="http://schemas.microsoft.com/office/drawing/2014/main" id="{32920B91-3329-4884-9716-7AE138269C57}"/>
                    </a:ext>
                  </a:extLst>
                </p:cNvPr>
                <p:cNvGrpSpPr/>
                <p:nvPr/>
              </p:nvGrpSpPr>
              <p:grpSpPr>
                <a:xfrm>
                  <a:off x="-25758" y="3863662"/>
                  <a:ext cx="12505386" cy="0"/>
                  <a:chOff x="-25758" y="3863662"/>
                  <a:chExt cx="12505386" cy="0"/>
                </a:xfrm>
              </p:grpSpPr>
              <p:cxnSp>
                <p:nvCxnSpPr>
                  <p:cNvPr id="9" name="Connecteur droit 4">
                    <a:extLst>
                      <a:ext uri="{FF2B5EF4-FFF2-40B4-BE49-F238E27FC236}">
                        <a16:creationId xmlns:a16="http://schemas.microsoft.com/office/drawing/2014/main" id="{9646AE57-9CE6-4378-B216-61E681CDA1AB}"/>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0" name="Connecteur droit 5">
                    <a:extLst>
                      <a:ext uri="{FF2B5EF4-FFF2-40B4-BE49-F238E27FC236}">
                        <a16:creationId xmlns:a16="http://schemas.microsoft.com/office/drawing/2014/main" id="{A5D37053-BFE6-4C23-A5B7-FD40A68BC63D}"/>
                      </a:ext>
                    </a:extLst>
                  </p:cNvPr>
                  <p:cNvCxnSpPr>
                    <a:cxnSpLocks/>
                  </p:cNvCxnSpPr>
                  <p:nvPr/>
                </p:nvCxnSpPr>
                <p:spPr>
                  <a:xfrm>
                    <a:off x="4055105" y="3863662"/>
                    <a:ext cx="8424523"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7" name="Ellipse 8">
                  <a:extLst>
                    <a:ext uri="{FF2B5EF4-FFF2-40B4-BE49-F238E27FC236}">
                      <a16:creationId xmlns:a16="http://schemas.microsoft.com/office/drawing/2014/main" id="{EE74EDDF-7130-42AF-BD15-5DDF0A9CD410}"/>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1" name="Shape 61">
                <a:extLst>
                  <a:ext uri="{FF2B5EF4-FFF2-40B4-BE49-F238E27FC236}">
                    <a16:creationId xmlns:a16="http://schemas.microsoft.com/office/drawing/2014/main" id="{A5E49EBD-6F18-4702-8ED1-3D43DA51C4B2}"/>
                  </a:ext>
                </a:extLst>
              </p:cNvPr>
              <p:cNvSpPr txBox="1">
                <a:spLocks/>
              </p:cNvSpPr>
              <p:nvPr/>
            </p:nvSpPr>
            <p:spPr>
              <a:xfrm>
                <a:off x="1352481" y="95497"/>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Introduction</a:t>
                </a:r>
              </a:p>
            </p:txBody>
          </p:sp>
        </p:grpSp>
        <p:pic>
          <p:nvPicPr>
            <p:cNvPr id="31" name="Picture 30">
              <a:extLst>
                <a:ext uri="{FF2B5EF4-FFF2-40B4-BE49-F238E27FC236}">
                  <a16:creationId xmlns:a16="http://schemas.microsoft.com/office/drawing/2014/main" id="{8D34A0BF-5E90-40ED-8120-4EA085B30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74" y="573548"/>
              <a:ext cx="326205" cy="274699"/>
            </a:xfrm>
            <a:prstGeom prst="rect">
              <a:avLst/>
            </a:prstGeom>
          </p:spPr>
        </p:pic>
      </p:grpSp>
      <p:cxnSp>
        <p:nvCxnSpPr>
          <p:cNvPr id="32" name="Straight Connector 31">
            <a:extLst>
              <a:ext uri="{FF2B5EF4-FFF2-40B4-BE49-F238E27FC236}">
                <a16:creationId xmlns:a16="http://schemas.microsoft.com/office/drawing/2014/main" id="{457EDE22-49B3-4D49-B6E6-248EB005606F}"/>
              </a:ext>
            </a:extLst>
          </p:cNvPr>
          <p:cNvCxnSpPr>
            <a:cxnSpLocks/>
          </p:cNvCxnSpPr>
          <p:nvPr/>
        </p:nvCxnSpPr>
        <p:spPr bwMode="auto">
          <a:xfrm flipV="1">
            <a:off x="696794" y="1454629"/>
            <a:ext cx="0" cy="4587245"/>
          </a:xfrm>
          <a:prstGeom prst="line">
            <a:avLst/>
          </a:prstGeom>
          <a:solidFill>
            <a:schemeClr val="accent1"/>
          </a:solidFill>
          <a:ln w="44450" cap="flat" cmpd="sng" algn="ctr">
            <a:gradFill flip="none" rotWithShape="1">
              <a:gsLst>
                <a:gs pos="0">
                  <a:schemeClr val="tx2"/>
                </a:gs>
                <a:gs pos="100000">
                  <a:schemeClr val="accent1">
                    <a:lumMod val="30000"/>
                    <a:lumOff val="70000"/>
                  </a:schemeClr>
                </a:gs>
              </a:gsLst>
              <a:lin ang="5400000" scaled="1"/>
              <a:tileRect/>
            </a:gradFill>
            <a:prstDash val="solid"/>
            <a:round/>
            <a:headEnd type="none" w="med" len="med"/>
            <a:tailEnd type="none" w="med" len="med"/>
          </a:ln>
          <a:effectLst/>
        </p:spPr>
      </p:cxnSp>
      <p:grpSp>
        <p:nvGrpSpPr>
          <p:cNvPr id="34" name="Group 33">
            <a:extLst>
              <a:ext uri="{FF2B5EF4-FFF2-40B4-BE49-F238E27FC236}">
                <a16:creationId xmlns:a16="http://schemas.microsoft.com/office/drawing/2014/main" id="{38DA70A2-377D-4F7E-B92E-2E868D159397}"/>
              </a:ext>
            </a:extLst>
          </p:cNvPr>
          <p:cNvGrpSpPr/>
          <p:nvPr/>
        </p:nvGrpSpPr>
        <p:grpSpPr>
          <a:xfrm>
            <a:off x="724736" y="1695987"/>
            <a:ext cx="9263319" cy="693546"/>
            <a:chOff x="539573" y="1452656"/>
            <a:chExt cx="4363735" cy="693546"/>
          </a:xfrm>
        </p:grpSpPr>
        <p:cxnSp>
          <p:nvCxnSpPr>
            <p:cNvPr id="35" name="Straight Arrow Connector 34">
              <a:extLst>
                <a:ext uri="{FF2B5EF4-FFF2-40B4-BE49-F238E27FC236}">
                  <a16:creationId xmlns:a16="http://schemas.microsoft.com/office/drawing/2014/main" id="{DF0FFBEE-866C-4A32-8387-9986A35FA0AD}"/>
                </a:ext>
              </a:extLst>
            </p:cNvPr>
            <p:cNvCxnSpPr/>
            <p:nvPr/>
          </p:nvCxnSpPr>
          <p:spPr bwMode="auto">
            <a:xfrm>
              <a:off x="539573" y="1933816"/>
              <a:ext cx="612000" cy="0"/>
            </a:xfrm>
            <a:prstGeom prst="straightConnector1">
              <a:avLst/>
            </a:prstGeom>
            <a:solidFill>
              <a:schemeClr val="accent1"/>
            </a:solidFill>
            <a:ln w="12700" cap="flat" cmpd="sng" algn="ctr">
              <a:solidFill>
                <a:schemeClr val="tx1"/>
              </a:solidFill>
              <a:prstDash val="solid"/>
              <a:round/>
              <a:headEnd type="oval" w="med" len="med"/>
              <a:tailEnd type="none"/>
            </a:ln>
            <a:effectLst/>
          </p:spPr>
        </p:cxnSp>
        <p:sp>
          <p:nvSpPr>
            <p:cNvPr id="41" name="Rectangle 40">
              <a:extLst>
                <a:ext uri="{FF2B5EF4-FFF2-40B4-BE49-F238E27FC236}">
                  <a16:creationId xmlns:a16="http://schemas.microsoft.com/office/drawing/2014/main" id="{7A746AB0-39D6-4E31-992C-5C8946312BCA}"/>
                </a:ext>
              </a:extLst>
            </p:cNvPr>
            <p:cNvSpPr/>
            <p:nvPr/>
          </p:nvSpPr>
          <p:spPr bwMode="auto">
            <a:xfrm>
              <a:off x="1248442" y="1452656"/>
              <a:ext cx="3654866" cy="693546"/>
            </a:xfrm>
            <a:prstGeom prst="rect">
              <a:avLst/>
            </a:prstGeom>
            <a:noFill/>
            <a:ln w="12700">
              <a:noFill/>
              <a:round/>
              <a:headEnd/>
              <a:tailEnd/>
            </a:ln>
          </p:spPr>
          <p:txBody>
            <a:bodyPr wrap="none" lIns="0" tIns="108000" rIns="108000" bIns="108000" rtlCol="0" anchor="ctr">
              <a:noAutofit/>
            </a:bodyPr>
            <a:lstStyle/>
            <a:p>
              <a:endParaRPr lang="fr-FR" sz="1600" b="1" dirty="0">
                <a:solidFill>
                  <a:srgbClr val="00091A"/>
                </a:solidFill>
              </a:endParaRPr>
            </a:p>
            <a:p>
              <a:r>
                <a:rPr lang="fr-FR" sz="2400" b="1" dirty="0">
                  <a:solidFill>
                    <a:srgbClr val="00091A"/>
                  </a:solidFill>
                </a:rPr>
                <a:t>Volume de données en croissance exponentielle</a:t>
              </a:r>
            </a:p>
          </p:txBody>
        </p:sp>
      </p:grpSp>
      <p:grpSp>
        <p:nvGrpSpPr>
          <p:cNvPr id="42" name="Group 41">
            <a:extLst>
              <a:ext uri="{FF2B5EF4-FFF2-40B4-BE49-F238E27FC236}">
                <a16:creationId xmlns:a16="http://schemas.microsoft.com/office/drawing/2014/main" id="{65D89004-DD17-47E5-93F9-1FDD2AD18386}"/>
              </a:ext>
            </a:extLst>
          </p:cNvPr>
          <p:cNvGrpSpPr/>
          <p:nvPr/>
        </p:nvGrpSpPr>
        <p:grpSpPr>
          <a:xfrm>
            <a:off x="706313" y="2643193"/>
            <a:ext cx="8356192" cy="693546"/>
            <a:chOff x="539574" y="2363630"/>
            <a:chExt cx="3936408" cy="693546"/>
          </a:xfrm>
        </p:grpSpPr>
        <p:cxnSp>
          <p:nvCxnSpPr>
            <p:cNvPr id="43" name="Straight Arrow Connector 42">
              <a:extLst>
                <a:ext uri="{FF2B5EF4-FFF2-40B4-BE49-F238E27FC236}">
                  <a16:creationId xmlns:a16="http://schemas.microsoft.com/office/drawing/2014/main" id="{00115695-99E0-466D-BE4B-6B5BC547002E}"/>
                </a:ext>
              </a:extLst>
            </p:cNvPr>
            <p:cNvCxnSpPr>
              <a:cxnSpLocks/>
            </p:cNvCxnSpPr>
            <p:nvPr/>
          </p:nvCxnSpPr>
          <p:spPr bwMode="auto">
            <a:xfrm>
              <a:off x="539574" y="2882068"/>
              <a:ext cx="249895" cy="0"/>
            </a:xfrm>
            <a:prstGeom prst="straightConnector1">
              <a:avLst/>
            </a:prstGeom>
            <a:solidFill>
              <a:schemeClr val="accent1"/>
            </a:solidFill>
            <a:ln w="12700" cap="flat" cmpd="sng" algn="ctr">
              <a:solidFill>
                <a:schemeClr val="tx1"/>
              </a:solidFill>
              <a:prstDash val="solid"/>
              <a:round/>
              <a:headEnd type="oval" w="med" len="med"/>
              <a:tailEnd type="none"/>
            </a:ln>
            <a:effectLst/>
          </p:spPr>
        </p:cxnSp>
        <p:sp>
          <p:nvSpPr>
            <p:cNvPr id="44" name="Rectangle 43">
              <a:extLst>
                <a:ext uri="{FF2B5EF4-FFF2-40B4-BE49-F238E27FC236}">
                  <a16:creationId xmlns:a16="http://schemas.microsoft.com/office/drawing/2014/main" id="{BCBAC065-4EE9-4A52-9414-4E53404C6466}"/>
                </a:ext>
              </a:extLst>
            </p:cNvPr>
            <p:cNvSpPr/>
            <p:nvPr/>
          </p:nvSpPr>
          <p:spPr bwMode="auto">
            <a:xfrm>
              <a:off x="821116" y="2363630"/>
              <a:ext cx="3654866" cy="693546"/>
            </a:xfrm>
            <a:prstGeom prst="rect">
              <a:avLst/>
            </a:prstGeom>
            <a:noFill/>
            <a:ln w="12700">
              <a:noFill/>
              <a:round/>
              <a:headEnd/>
              <a:tailEnd/>
            </a:ln>
          </p:spPr>
          <p:txBody>
            <a:bodyPr rot="0" spcFirstLastPara="0" vertOverflow="overflow" horzOverflow="overflow" vert="horz" wrap="none" lIns="0" tIns="108000" rIns="108000" bIns="108000" numCol="1" spcCol="0" rtlCol="0" fromWordArt="0" anchor="ctr" anchorCtr="0" forceAA="0" compatLnSpc="1">
              <a:prstTxWarp prst="textNoShape">
                <a:avLst/>
              </a:prstTxWarp>
              <a:noAutofit/>
            </a:bodyPr>
            <a:lstStyle/>
            <a:p>
              <a:endParaRPr lang="fr-FR" sz="2000" b="1" dirty="0">
                <a:solidFill>
                  <a:srgbClr val="00091A"/>
                </a:solidFill>
              </a:endParaRPr>
            </a:p>
            <a:p>
              <a:r>
                <a:rPr lang="fr-FR" sz="2400" b="1" dirty="0">
                  <a:solidFill>
                    <a:srgbClr val="00091A"/>
                  </a:solidFill>
                </a:rPr>
                <a:t>La recommandation devient un moyen nécessaire pour l’accès  aux ressources</a:t>
              </a:r>
            </a:p>
          </p:txBody>
        </p:sp>
      </p:grpSp>
      <p:grpSp>
        <p:nvGrpSpPr>
          <p:cNvPr id="45" name="Group 44">
            <a:extLst>
              <a:ext uri="{FF2B5EF4-FFF2-40B4-BE49-F238E27FC236}">
                <a16:creationId xmlns:a16="http://schemas.microsoft.com/office/drawing/2014/main" id="{6EC086F2-80A6-400F-980B-FDC626A7EC37}"/>
              </a:ext>
            </a:extLst>
          </p:cNvPr>
          <p:cNvGrpSpPr/>
          <p:nvPr/>
        </p:nvGrpSpPr>
        <p:grpSpPr>
          <a:xfrm>
            <a:off x="701844" y="3850766"/>
            <a:ext cx="9352829" cy="693546"/>
            <a:chOff x="555616" y="3429174"/>
            <a:chExt cx="4405901" cy="693546"/>
          </a:xfrm>
        </p:grpSpPr>
        <p:cxnSp>
          <p:nvCxnSpPr>
            <p:cNvPr id="46" name="Straight Arrow Connector 45">
              <a:extLst>
                <a:ext uri="{FF2B5EF4-FFF2-40B4-BE49-F238E27FC236}">
                  <a16:creationId xmlns:a16="http://schemas.microsoft.com/office/drawing/2014/main" id="{BE732432-686D-4896-865A-15901C36CDBC}"/>
                </a:ext>
              </a:extLst>
            </p:cNvPr>
            <p:cNvCxnSpPr>
              <a:cxnSpLocks/>
              <a:endCxn id="47" idx="1"/>
            </p:cNvCxnSpPr>
            <p:nvPr/>
          </p:nvCxnSpPr>
          <p:spPr bwMode="auto">
            <a:xfrm flipV="1">
              <a:off x="555616" y="3775947"/>
              <a:ext cx="751035" cy="0"/>
            </a:xfrm>
            <a:prstGeom prst="straightConnector1">
              <a:avLst/>
            </a:prstGeom>
            <a:solidFill>
              <a:schemeClr val="accent1"/>
            </a:solidFill>
            <a:ln w="12700" cap="flat" cmpd="sng" algn="ctr">
              <a:solidFill>
                <a:schemeClr val="tx1"/>
              </a:solidFill>
              <a:prstDash val="solid"/>
              <a:round/>
              <a:headEnd type="oval" w="med" len="med"/>
              <a:tailEnd type="none"/>
            </a:ln>
            <a:effectLst/>
          </p:spPr>
        </p:cxnSp>
        <p:sp>
          <p:nvSpPr>
            <p:cNvPr id="47" name="Rectangle 46">
              <a:extLst>
                <a:ext uri="{FF2B5EF4-FFF2-40B4-BE49-F238E27FC236}">
                  <a16:creationId xmlns:a16="http://schemas.microsoft.com/office/drawing/2014/main" id="{1731D1D8-907F-4620-888A-04B1F9197624}"/>
                </a:ext>
              </a:extLst>
            </p:cNvPr>
            <p:cNvSpPr/>
            <p:nvPr/>
          </p:nvSpPr>
          <p:spPr bwMode="auto">
            <a:xfrm>
              <a:off x="1306651" y="3429174"/>
              <a:ext cx="3654866" cy="693546"/>
            </a:xfrm>
            <a:prstGeom prst="rect">
              <a:avLst/>
            </a:prstGeom>
            <a:noFill/>
            <a:ln w="12700">
              <a:noFill/>
              <a:round/>
              <a:headEnd/>
              <a:tailEnd/>
            </a:ln>
          </p:spPr>
          <p:txBody>
            <a:bodyPr rot="0" spcFirstLastPara="0" vertOverflow="overflow" horzOverflow="overflow" vert="horz" wrap="none" lIns="0" tIns="108000" rIns="108000" bIns="108000" numCol="1" spcCol="0" rtlCol="0" fromWordArt="0" anchor="ctr" anchorCtr="0" forceAA="0" compatLnSpc="1">
              <a:prstTxWarp prst="textNoShape">
                <a:avLst/>
              </a:prstTxWarp>
              <a:noAutofit/>
            </a:bodyPr>
            <a:lstStyle/>
            <a:p>
              <a:r>
                <a:rPr lang="fr-FR" sz="2400" b="1" dirty="0">
                  <a:solidFill>
                    <a:srgbClr val="00091A"/>
                  </a:solidFill>
                </a:rPr>
                <a:t>Plusieurs approches de recommandation ont été développées </a:t>
              </a:r>
            </a:p>
          </p:txBody>
        </p:sp>
      </p:grpSp>
      <p:grpSp>
        <p:nvGrpSpPr>
          <p:cNvPr id="48" name="Group 47">
            <a:extLst>
              <a:ext uri="{FF2B5EF4-FFF2-40B4-BE49-F238E27FC236}">
                <a16:creationId xmlns:a16="http://schemas.microsoft.com/office/drawing/2014/main" id="{BC49EF67-37D2-4DC4-8C9A-941745070644}"/>
              </a:ext>
            </a:extLst>
          </p:cNvPr>
          <p:cNvGrpSpPr/>
          <p:nvPr/>
        </p:nvGrpSpPr>
        <p:grpSpPr>
          <a:xfrm>
            <a:off x="706313" y="4847319"/>
            <a:ext cx="8225283" cy="693546"/>
            <a:chOff x="539574" y="4308445"/>
            <a:chExt cx="3874741" cy="693546"/>
          </a:xfrm>
        </p:grpSpPr>
        <p:cxnSp>
          <p:nvCxnSpPr>
            <p:cNvPr id="49" name="Straight Arrow Connector 48">
              <a:extLst>
                <a:ext uri="{FF2B5EF4-FFF2-40B4-BE49-F238E27FC236}">
                  <a16:creationId xmlns:a16="http://schemas.microsoft.com/office/drawing/2014/main" id="{65BDE170-73CA-45B7-B38E-C349A015E90A}"/>
                </a:ext>
              </a:extLst>
            </p:cNvPr>
            <p:cNvCxnSpPr>
              <a:cxnSpLocks/>
            </p:cNvCxnSpPr>
            <p:nvPr/>
          </p:nvCxnSpPr>
          <p:spPr bwMode="auto">
            <a:xfrm>
              <a:off x="539574" y="4695871"/>
              <a:ext cx="188492" cy="0"/>
            </a:xfrm>
            <a:prstGeom prst="straightConnector1">
              <a:avLst/>
            </a:prstGeom>
            <a:solidFill>
              <a:schemeClr val="accent1"/>
            </a:solidFill>
            <a:ln w="12700" cap="flat" cmpd="sng" algn="ctr">
              <a:solidFill>
                <a:schemeClr val="tx1"/>
              </a:solidFill>
              <a:prstDash val="solid"/>
              <a:round/>
              <a:headEnd type="oval" w="med" len="med"/>
              <a:tailEnd type="none"/>
            </a:ln>
            <a:effectLst/>
          </p:spPr>
        </p:cxnSp>
        <p:sp>
          <p:nvSpPr>
            <p:cNvPr id="50" name="Rectangle 49">
              <a:extLst>
                <a:ext uri="{FF2B5EF4-FFF2-40B4-BE49-F238E27FC236}">
                  <a16:creationId xmlns:a16="http://schemas.microsoft.com/office/drawing/2014/main" id="{34110202-5029-4366-9B52-3A7DFEF29148}"/>
                </a:ext>
              </a:extLst>
            </p:cNvPr>
            <p:cNvSpPr/>
            <p:nvPr/>
          </p:nvSpPr>
          <p:spPr bwMode="auto">
            <a:xfrm>
              <a:off x="759449" y="4308445"/>
              <a:ext cx="3654866" cy="693546"/>
            </a:xfrm>
            <a:prstGeom prst="rect">
              <a:avLst/>
            </a:prstGeom>
            <a:noFill/>
            <a:ln w="12700">
              <a:noFill/>
              <a:round/>
              <a:headEnd/>
              <a:tailEnd/>
            </a:ln>
          </p:spPr>
          <p:txBody>
            <a:bodyPr rot="0" spcFirstLastPara="0" vertOverflow="overflow" horzOverflow="overflow" vert="horz" wrap="none" lIns="0" tIns="108000" rIns="108000" bIns="108000" numCol="1" spcCol="0" rtlCol="0" fromWordArt="0" anchor="ctr" anchorCtr="0" forceAA="0" compatLnSpc="1">
              <a:prstTxWarp prst="textNoShape">
                <a:avLst/>
              </a:prstTxWarp>
              <a:noAutofit/>
            </a:bodyPr>
            <a:lstStyle/>
            <a:p>
              <a:endParaRPr lang="fr-FR" b="1" dirty="0">
                <a:solidFill>
                  <a:srgbClr val="00091A"/>
                </a:solidFill>
              </a:endParaRPr>
            </a:p>
            <a:p>
              <a:r>
                <a:rPr lang="fr-FR" sz="2000" b="1" dirty="0">
                  <a:solidFill>
                    <a:srgbClr val="C00000"/>
                  </a:solidFill>
                  <a:latin typeface="Nirmala UI" panose="020B0502040204020203" pitchFamily="34" charset="0"/>
                  <a:cs typeface="Nirmala UI" panose="020B0502040204020203" pitchFamily="34" charset="0"/>
                </a:rPr>
                <a:t>L’objectif commun </a:t>
              </a:r>
              <a:r>
                <a:rPr lang="fr-FR" sz="2800" b="1" dirty="0">
                  <a:solidFill>
                    <a:srgbClr val="00091A"/>
                  </a:solidFill>
                </a:rPr>
                <a:t>: </a:t>
              </a:r>
              <a:r>
                <a:rPr lang="fr-FR" sz="2400" b="1" dirty="0">
                  <a:solidFill>
                    <a:srgbClr val="00091A"/>
                  </a:solidFill>
                </a:rPr>
                <a:t>Améliorer les performances des algorithmes de recommandations</a:t>
              </a:r>
            </a:p>
            <a:p>
              <a:pPr algn="l">
                <a:buClr>
                  <a:schemeClr val="accent3"/>
                </a:buClr>
              </a:pPr>
              <a:endParaRPr lang="en-US" sz="1600" b="1" dirty="0">
                <a:solidFill>
                  <a:srgbClr val="00091A"/>
                </a:solidFill>
              </a:endParaRPr>
            </a:p>
          </p:txBody>
        </p:sp>
      </p:grpSp>
    </p:spTree>
    <p:extLst>
      <p:ext uri="{BB962C8B-B14F-4D97-AF65-F5344CB8AC3E}">
        <p14:creationId xmlns:p14="http://schemas.microsoft.com/office/powerpoint/2010/main" val="289014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E6E48F8-860B-410C-93A2-0944F8604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062" y="4304218"/>
            <a:ext cx="4768483" cy="2978398"/>
          </a:xfrm>
          <a:prstGeom prst="rect">
            <a:avLst/>
          </a:prstGeom>
        </p:spPr>
      </p:pic>
      <p:sp>
        <p:nvSpPr>
          <p:cNvPr id="23" name="Ellipse 8">
            <a:extLst>
              <a:ext uri="{FF2B5EF4-FFF2-40B4-BE49-F238E27FC236}">
                <a16:creationId xmlns:a16="http://schemas.microsoft.com/office/drawing/2014/main" id="{DAF45E7E-C238-46A8-A301-228279FF1A4D}"/>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5</a:t>
            </a:r>
          </a:p>
        </p:txBody>
      </p:sp>
      <p:sp>
        <p:nvSpPr>
          <p:cNvPr id="17" name="Rectangle 16">
            <a:extLst>
              <a:ext uri="{FF2B5EF4-FFF2-40B4-BE49-F238E27FC236}">
                <a16:creationId xmlns:a16="http://schemas.microsoft.com/office/drawing/2014/main" id="{3E945002-A7AB-45EF-B3F4-903AB9F64E23}"/>
              </a:ext>
            </a:extLst>
          </p:cNvPr>
          <p:cNvSpPr/>
          <p:nvPr/>
        </p:nvSpPr>
        <p:spPr>
          <a:xfrm>
            <a:off x="204734" y="1064583"/>
            <a:ext cx="12421018" cy="4836389"/>
          </a:xfrm>
          <a:prstGeom prst="rect">
            <a:avLst/>
          </a:prstGeom>
        </p:spPr>
        <p:txBody>
          <a:bodyPr wrap="square">
            <a:spAutoFit/>
          </a:bodyPr>
          <a:lstStyle/>
          <a:p>
            <a:pPr>
              <a:lnSpc>
                <a:spcPct val="250000"/>
              </a:lnSpc>
            </a:pPr>
            <a:r>
              <a:rPr lang="fr-FR" sz="2400" b="1" dirty="0">
                <a:solidFill>
                  <a:srgbClr val="002142"/>
                </a:solidFill>
                <a:ea typeface="MS UI Gothic" panose="020B0600070205080204" pitchFamily="34" charset="-128"/>
                <a:cs typeface="Nirmala UI" panose="020B0502040204020203" pitchFamily="34" charset="0"/>
              </a:rPr>
              <a:t>Les objectifs que nous nous sommes fixer :</a:t>
            </a:r>
          </a:p>
          <a:p>
            <a:pPr marL="914400" lvl="1" indent="-457200">
              <a:lnSpc>
                <a:spcPct val="150000"/>
              </a:lnSpc>
              <a:buFont typeface="Nirmala UI" panose="020B0502040204020203" pitchFamily="34" charset="0"/>
              <a:buChar char="-"/>
            </a:pPr>
            <a:r>
              <a:rPr lang="fr-FR" sz="2400" b="1" dirty="0">
                <a:solidFill>
                  <a:srgbClr val="002142"/>
                </a:solidFill>
                <a:ea typeface="MS UI Gothic" panose="020B0600070205080204" pitchFamily="34" charset="-128"/>
                <a:cs typeface="Nirmala UI" panose="020B0502040204020203" pitchFamily="34" charset="0"/>
              </a:rPr>
              <a:t>Amélioration des SR utilisant  le FC avec l’aspect sémantique (FC + </a:t>
            </a:r>
            <a:r>
              <a:rPr lang="fr-FR" sz="2400" b="1" dirty="0" err="1">
                <a:solidFill>
                  <a:srgbClr val="002142"/>
                </a:solidFill>
                <a:ea typeface="MS UI Gothic" panose="020B0600070205080204" pitchFamily="34" charset="-128"/>
                <a:cs typeface="Nirmala UI" panose="020B0502040204020203" pitchFamily="34" charset="0"/>
              </a:rPr>
              <a:t>FSem</a:t>
            </a:r>
            <a:r>
              <a:rPr lang="fr-FR" sz="2400" b="1" dirty="0">
                <a:solidFill>
                  <a:srgbClr val="002142"/>
                </a:solidFill>
                <a:ea typeface="MS UI Gothic" panose="020B0600070205080204" pitchFamily="34" charset="-128"/>
                <a:cs typeface="Nirmala UI" panose="020B0502040204020203" pitchFamily="34" charset="0"/>
              </a:rPr>
              <a:t>)</a:t>
            </a:r>
          </a:p>
          <a:p>
            <a:pPr marL="914400" lvl="1" indent="-457200">
              <a:lnSpc>
                <a:spcPct val="150000"/>
              </a:lnSpc>
              <a:buFont typeface="Nirmala UI" panose="020B0502040204020203" pitchFamily="34" charset="0"/>
              <a:buChar char="-"/>
            </a:pPr>
            <a:r>
              <a:rPr lang="fr-FR" sz="2400" b="1" dirty="0">
                <a:solidFill>
                  <a:srgbClr val="002142"/>
                </a:solidFill>
                <a:ea typeface="MS UI Gothic" panose="020B0600070205080204" pitchFamily="34" charset="-128"/>
                <a:cs typeface="Nirmala UI" panose="020B0502040204020203" pitchFamily="34" charset="0"/>
              </a:rPr>
              <a:t>Utilisation de la classification supervisée et non supervisée dans la construction des communautés </a:t>
            </a:r>
          </a:p>
          <a:p>
            <a:pPr marL="914400" lvl="1" indent="-457200">
              <a:lnSpc>
                <a:spcPct val="150000"/>
              </a:lnSpc>
              <a:buFont typeface="Nirmala UI" panose="020B0502040204020203" pitchFamily="34" charset="0"/>
              <a:buChar char="-"/>
            </a:pPr>
            <a:r>
              <a:rPr lang="fr-FR" sz="2400" b="1" dirty="0">
                <a:solidFill>
                  <a:srgbClr val="002142"/>
                </a:solidFill>
                <a:ea typeface="MS UI Gothic" panose="020B0600070205080204" pitchFamily="34" charset="-128"/>
                <a:cs typeface="Nirmala UI" panose="020B0502040204020203" pitchFamily="34" charset="0"/>
              </a:rPr>
              <a:t>Optimisation de la classification (construction de voisinage des </a:t>
            </a:r>
            <a:r>
              <a:rPr lang="fr-FR" sz="2400" b="1" dirty="0" err="1">
                <a:solidFill>
                  <a:srgbClr val="002142"/>
                </a:solidFill>
                <a:ea typeface="MS UI Gothic" panose="020B0600070205080204" pitchFamily="34" charset="-128"/>
                <a:cs typeface="Nirmala UI" panose="020B0502040204020203" pitchFamily="34" charset="0"/>
              </a:rPr>
              <a:t>users</a:t>
            </a:r>
            <a:r>
              <a:rPr lang="fr-FR" sz="2400" b="1" dirty="0">
                <a:solidFill>
                  <a:srgbClr val="002142"/>
                </a:solidFill>
                <a:ea typeface="MS UI Gothic" panose="020B0600070205080204" pitchFamily="34" charset="-128"/>
                <a:cs typeface="Nirmala UI" panose="020B0502040204020203" pitchFamily="34" charset="0"/>
              </a:rPr>
              <a:t>) avec une métaheuristique</a:t>
            </a:r>
          </a:p>
          <a:p>
            <a:pPr marL="914400" lvl="1" indent="-457200">
              <a:lnSpc>
                <a:spcPct val="150000"/>
              </a:lnSpc>
              <a:buFont typeface="Nirmala UI" panose="020B0502040204020203" pitchFamily="34" charset="0"/>
              <a:buChar char="-"/>
            </a:pPr>
            <a:r>
              <a:rPr lang="fr-FR" sz="2400" b="1" dirty="0">
                <a:solidFill>
                  <a:srgbClr val="002142"/>
                </a:solidFill>
                <a:ea typeface="MS UI Gothic" panose="020B0600070205080204" pitchFamily="34" charset="-128"/>
                <a:cs typeface="Nirmala UI" panose="020B0502040204020203" pitchFamily="34" charset="0"/>
              </a:rPr>
              <a:t>Réalisation d’une hybridation </a:t>
            </a:r>
            <a:r>
              <a:rPr lang="fr-FR" sz="2400" b="1" dirty="0" err="1">
                <a:solidFill>
                  <a:srgbClr val="002142"/>
                </a:solidFill>
                <a:ea typeface="MS UI Gothic" panose="020B0600070205080204" pitchFamily="34" charset="-128"/>
                <a:cs typeface="Nirmala UI" panose="020B0502040204020203" pitchFamily="34" charset="0"/>
              </a:rPr>
              <a:t>multivues</a:t>
            </a:r>
            <a:r>
              <a:rPr lang="fr-FR" sz="2400" b="1" dirty="0">
                <a:solidFill>
                  <a:srgbClr val="002142"/>
                </a:solidFill>
                <a:ea typeface="MS UI Gothic" panose="020B0600070205080204" pitchFamily="34" charset="-128"/>
                <a:cs typeface="Nirmala UI" panose="020B0502040204020203" pitchFamily="34" charset="0"/>
              </a:rPr>
              <a:t> entre FC et </a:t>
            </a:r>
            <a:r>
              <a:rPr lang="fr-FR" sz="2400" b="1" dirty="0" err="1">
                <a:solidFill>
                  <a:srgbClr val="002142"/>
                </a:solidFill>
                <a:ea typeface="MS UI Gothic" panose="020B0600070205080204" pitchFamily="34" charset="-128"/>
                <a:cs typeface="Nirmala UI" panose="020B0502040204020203" pitchFamily="34" charset="0"/>
              </a:rPr>
              <a:t>Fsem</a:t>
            </a:r>
            <a:endParaRPr lang="fr-FR" sz="2400" b="1" dirty="0">
              <a:solidFill>
                <a:srgbClr val="002142"/>
              </a:solidFill>
              <a:ea typeface="MS UI Gothic" panose="020B0600070205080204" pitchFamily="34" charset="-128"/>
              <a:cs typeface="Nirmala UI" panose="020B0502040204020203" pitchFamily="34" charset="0"/>
            </a:endParaRPr>
          </a:p>
          <a:p>
            <a:pPr marL="914400" lvl="1" indent="-457200">
              <a:lnSpc>
                <a:spcPct val="150000"/>
              </a:lnSpc>
              <a:buFont typeface="Nirmala UI" panose="020B0502040204020203" pitchFamily="34" charset="0"/>
              <a:buChar char="-"/>
            </a:pPr>
            <a:r>
              <a:rPr lang="fr-FR" sz="2400" b="1" dirty="0">
                <a:solidFill>
                  <a:srgbClr val="002142"/>
                </a:solidFill>
                <a:ea typeface="MS UI Gothic" panose="020B0600070205080204" pitchFamily="34" charset="-128"/>
                <a:cs typeface="Nirmala UI" panose="020B0502040204020203" pitchFamily="34" charset="0"/>
              </a:rPr>
              <a:t>Effectuer les évaluations des approches proposées sur 2 bases de données différentes</a:t>
            </a:r>
          </a:p>
        </p:txBody>
      </p:sp>
      <p:grpSp>
        <p:nvGrpSpPr>
          <p:cNvPr id="29" name="Group 28">
            <a:extLst>
              <a:ext uri="{FF2B5EF4-FFF2-40B4-BE49-F238E27FC236}">
                <a16:creationId xmlns:a16="http://schemas.microsoft.com/office/drawing/2014/main" id="{4D15F374-B3E3-4F89-92B4-9FA4A176F52C}"/>
              </a:ext>
            </a:extLst>
          </p:cNvPr>
          <p:cNvGrpSpPr/>
          <p:nvPr/>
        </p:nvGrpSpPr>
        <p:grpSpPr>
          <a:xfrm>
            <a:off x="-12879" y="242458"/>
            <a:ext cx="12217758" cy="793617"/>
            <a:chOff x="-12879" y="242458"/>
            <a:chExt cx="12217758" cy="793617"/>
          </a:xfrm>
        </p:grpSpPr>
        <p:grpSp>
          <p:nvGrpSpPr>
            <p:cNvPr id="15" name="Group 14">
              <a:extLst>
                <a:ext uri="{FF2B5EF4-FFF2-40B4-BE49-F238E27FC236}">
                  <a16:creationId xmlns:a16="http://schemas.microsoft.com/office/drawing/2014/main" id="{B811DBE1-9D45-49A3-A186-2B433805C511}"/>
                </a:ext>
              </a:extLst>
            </p:cNvPr>
            <p:cNvGrpSpPr/>
            <p:nvPr/>
          </p:nvGrpSpPr>
          <p:grpSpPr>
            <a:xfrm>
              <a:off x="-12879" y="242458"/>
              <a:ext cx="12217758" cy="793617"/>
              <a:chOff x="-12879" y="95497"/>
              <a:chExt cx="12217758" cy="793617"/>
            </a:xfrm>
          </p:grpSpPr>
          <p:grpSp>
            <p:nvGrpSpPr>
              <p:cNvPr id="4" name="Groupe 10">
                <a:extLst>
                  <a:ext uri="{FF2B5EF4-FFF2-40B4-BE49-F238E27FC236}">
                    <a16:creationId xmlns:a16="http://schemas.microsoft.com/office/drawing/2014/main" id="{821E8CD7-FC9B-4D8B-AC36-8189B48C54C5}"/>
                  </a:ext>
                </a:extLst>
              </p:cNvPr>
              <p:cNvGrpSpPr/>
              <p:nvPr/>
            </p:nvGrpSpPr>
            <p:grpSpPr>
              <a:xfrm>
                <a:off x="-12879" y="287164"/>
                <a:ext cx="12217758" cy="509136"/>
                <a:chOff x="-25758" y="3593204"/>
                <a:chExt cx="12505386" cy="509136"/>
              </a:xfrm>
            </p:grpSpPr>
            <p:grpSp>
              <p:nvGrpSpPr>
                <p:cNvPr id="5" name="Groupe 7">
                  <a:extLst>
                    <a:ext uri="{FF2B5EF4-FFF2-40B4-BE49-F238E27FC236}">
                      <a16:creationId xmlns:a16="http://schemas.microsoft.com/office/drawing/2014/main" id="{32920B91-3329-4884-9716-7AE138269C57}"/>
                    </a:ext>
                  </a:extLst>
                </p:cNvPr>
                <p:cNvGrpSpPr/>
                <p:nvPr/>
              </p:nvGrpSpPr>
              <p:grpSpPr>
                <a:xfrm>
                  <a:off x="-25758" y="3863662"/>
                  <a:ext cx="12505386" cy="0"/>
                  <a:chOff x="-25758" y="3863662"/>
                  <a:chExt cx="12505386" cy="0"/>
                </a:xfrm>
              </p:grpSpPr>
              <p:cxnSp>
                <p:nvCxnSpPr>
                  <p:cNvPr id="9" name="Connecteur droit 4">
                    <a:extLst>
                      <a:ext uri="{FF2B5EF4-FFF2-40B4-BE49-F238E27FC236}">
                        <a16:creationId xmlns:a16="http://schemas.microsoft.com/office/drawing/2014/main" id="{9646AE57-9CE6-4378-B216-61E681CDA1AB}"/>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0" name="Connecteur droit 5">
                    <a:extLst>
                      <a:ext uri="{FF2B5EF4-FFF2-40B4-BE49-F238E27FC236}">
                        <a16:creationId xmlns:a16="http://schemas.microsoft.com/office/drawing/2014/main" id="{A5D37053-BFE6-4C23-A5B7-FD40A68BC63D}"/>
                      </a:ext>
                    </a:extLst>
                  </p:cNvPr>
                  <p:cNvCxnSpPr>
                    <a:cxnSpLocks/>
                  </p:cNvCxnSpPr>
                  <p:nvPr/>
                </p:nvCxnSpPr>
                <p:spPr>
                  <a:xfrm>
                    <a:off x="3191173" y="3863662"/>
                    <a:ext cx="9288455"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7" name="Ellipse 8">
                  <a:extLst>
                    <a:ext uri="{FF2B5EF4-FFF2-40B4-BE49-F238E27FC236}">
                      <a16:creationId xmlns:a16="http://schemas.microsoft.com/office/drawing/2014/main" id="{EE74EDDF-7130-42AF-BD15-5DDF0A9CD410}"/>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1" name="Shape 61">
                <a:extLst>
                  <a:ext uri="{FF2B5EF4-FFF2-40B4-BE49-F238E27FC236}">
                    <a16:creationId xmlns:a16="http://schemas.microsoft.com/office/drawing/2014/main" id="{A5E49EBD-6F18-4702-8ED1-3D43DA51C4B2}"/>
                  </a:ext>
                </a:extLst>
              </p:cNvPr>
              <p:cNvSpPr txBox="1">
                <a:spLocks/>
              </p:cNvSpPr>
              <p:nvPr/>
            </p:nvSpPr>
            <p:spPr>
              <a:xfrm>
                <a:off x="1352481" y="95497"/>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Objectifs</a:t>
                </a:r>
              </a:p>
            </p:txBody>
          </p:sp>
        </p:grpSp>
        <p:pic>
          <p:nvPicPr>
            <p:cNvPr id="27" name="Picture 26">
              <a:extLst>
                <a:ext uri="{FF2B5EF4-FFF2-40B4-BE49-F238E27FC236}">
                  <a16:creationId xmlns:a16="http://schemas.microsoft.com/office/drawing/2014/main" id="{7D578991-5190-4B78-8D51-6BA6645A6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31" y="500073"/>
              <a:ext cx="352800" cy="360000"/>
            </a:xfrm>
            <a:prstGeom prst="rect">
              <a:avLst/>
            </a:prstGeom>
          </p:spPr>
        </p:pic>
      </p:grpSp>
    </p:spTree>
    <p:extLst>
      <p:ext uri="{BB962C8B-B14F-4D97-AF65-F5344CB8AC3E}">
        <p14:creationId xmlns:p14="http://schemas.microsoft.com/office/powerpoint/2010/main" val="139836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anim calcmode="lin" valueType="num">
                                      <p:cBhvr>
                                        <p:cTn id="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1000"/>
                                        <p:tgtEl>
                                          <p:spTgt spid="17">
                                            <p:txEl>
                                              <p:pRg st="1" end="1"/>
                                            </p:txEl>
                                          </p:spTgt>
                                        </p:tgtEl>
                                      </p:cBhvr>
                                    </p:animEffect>
                                    <p:anim calcmode="lin" valueType="num">
                                      <p:cBhvr>
                                        <p:cTn id="14"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Effect transition="in" filter="fade">
                                      <p:cBhvr>
                                        <p:cTn id="19" dur="1000"/>
                                        <p:tgtEl>
                                          <p:spTgt spid="17">
                                            <p:txEl>
                                              <p:pRg st="2" end="2"/>
                                            </p:txEl>
                                          </p:spTgt>
                                        </p:tgtEl>
                                      </p:cBhvr>
                                    </p:animEffect>
                                    <p:anim calcmode="lin" valueType="num">
                                      <p:cBhvr>
                                        <p:cTn id="20"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animEffect transition="in" filter="fade">
                                      <p:cBhvr>
                                        <p:cTn id="31" dur="1000"/>
                                        <p:tgtEl>
                                          <p:spTgt spid="17">
                                            <p:txEl>
                                              <p:pRg st="4" end="4"/>
                                            </p:txEl>
                                          </p:spTgt>
                                        </p:tgtEl>
                                      </p:cBhvr>
                                    </p:animEffect>
                                    <p:anim calcmode="lin" valueType="num">
                                      <p:cBhvr>
                                        <p:cTn id="32"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2C210E3-CF61-4398-92DA-00E19500DC9E}"/>
              </a:ext>
            </a:extLst>
          </p:cNvPr>
          <p:cNvGrpSpPr/>
          <p:nvPr/>
        </p:nvGrpSpPr>
        <p:grpSpPr>
          <a:xfrm>
            <a:off x="0" y="3084944"/>
            <a:ext cx="12217758" cy="827452"/>
            <a:chOff x="0" y="3084944"/>
            <a:chExt cx="12217758" cy="827452"/>
          </a:xfrm>
        </p:grpSpPr>
        <p:grpSp>
          <p:nvGrpSpPr>
            <p:cNvPr id="15" name="Group 14">
              <a:extLst>
                <a:ext uri="{FF2B5EF4-FFF2-40B4-BE49-F238E27FC236}">
                  <a16:creationId xmlns:a16="http://schemas.microsoft.com/office/drawing/2014/main" id="{B811DBE1-9D45-49A3-A186-2B433805C511}"/>
                </a:ext>
              </a:extLst>
            </p:cNvPr>
            <p:cNvGrpSpPr/>
            <p:nvPr/>
          </p:nvGrpSpPr>
          <p:grpSpPr>
            <a:xfrm>
              <a:off x="0" y="3118779"/>
              <a:ext cx="12217758" cy="793617"/>
              <a:chOff x="-12879" y="160813"/>
              <a:chExt cx="12217758" cy="793617"/>
            </a:xfrm>
          </p:grpSpPr>
          <p:grpSp>
            <p:nvGrpSpPr>
              <p:cNvPr id="4" name="Groupe 10">
                <a:extLst>
                  <a:ext uri="{FF2B5EF4-FFF2-40B4-BE49-F238E27FC236}">
                    <a16:creationId xmlns:a16="http://schemas.microsoft.com/office/drawing/2014/main" id="{821E8CD7-FC9B-4D8B-AC36-8189B48C54C5}"/>
                  </a:ext>
                </a:extLst>
              </p:cNvPr>
              <p:cNvGrpSpPr/>
              <p:nvPr/>
            </p:nvGrpSpPr>
            <p:grpSpPr>
              <a:xfrm>
                <a:off x="-12879" y="160813"/>
                <a:ext cx="12217758" cy="720000"/>
                <a:chOff x="-25758" y="3466853"/>
                <a:chExt cx="12505386" cy="720000"/>
              </a:xfrm>
            </p:grpSpPr>
            <p:grpSp>
              <p:nvGrpSpPr>
                <p:cNvPr id="5" name="Groupe 7">
                  <a:extLst>
                    <a:ext uri="{FF2B5EF4-FFF2-40B4-BE49-F238E27FC236}">
                      <a16:creationId xmlns:a16="http://schemas.microsoft.com/office/drawing/2014/main" id="{32920B91-3329-4884-9716-7AE138269C57}"/>
                    </a:ext>
                  </a:extLst>
                </p:cNvPr>
                <p:cNvGrpSpPr/>
                <p:nvPr/>
              </p:nvGrpSpPr>
              <p:grpSpPr>
                <a:xfrm>
                  <a:off x="-25758" y="3863662"/>
                  <a:ext cx="12505386" cy="0"/>
                  <a:chOff x="-25758" y="3863662"/>
                  <a:chExt cx="12505386" cy="0"/>
                </a:xfrm>
              </p:grpSpPr>
              <p:cxnSp>
                <p:nvCxnSpPr>
                  <p:cNvPr id="9" name="Connecteur droit 4">
                    <a:extLst>
                      <a:ext uri="{FF2B5EF4-FFF2-40B4-BE49-F238E27FC236}">
                        <a16:creationId xmlns:a16="http://schemas.microsoft.com/office/drawing/2014/main" id="{9646AE57-9CE6-4378-B216-61E681CDA1AB}"/>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10" name="Connecteur droit 5">
                    <a:extLst>
                      <a:ext uri="{FF2B5EF4-FFF2-40B4-BE49-F238E27FC236}">
                        <a16:creationId xmlns:a16="http://schemas.microsoft.com/office/drawing/2014/main" id="{A5D37053-BFE6-4C23-A5B7-FD40A68BC63D}"/>
                      </a:ext>
                    </a:extLst>
                  </p:cNvPr>
                  <p:cNvCxnSpPr>
                    <a:cxnSpLocks/>
                  </p:cNvCxnSpPr>
                  <p:nvPr/>
                </p:nvCxnSpPr>
                <p:spPr>
                  <a:xfrm>
                    <a:off x="4536884" y="3863662"/>
                    <a:ext cx="7942744"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7" name="Ellipse 8">
                  <a:extLst>
                    <a:ext uri="{FF2B5EF4-FFF2-40B4-BE49-F238E27FC236}">
                      <a16:creationId xmlns:a16="http://schemas.microsoft.com/office/drawing/2014/main" id="{EE74EDDF-7130-42AF-BD15-5DDF0A9CD410}"/>
                    </a:ext>
                  </a:extLst>
                </p:cNvPr>
                <p:cNvSpPr/>
                <p:nvPr/>
              </p:nvSpPr>
              <p:spPr>
                <a:xfrm>
                  <a:off x="346303" y="3466853"/>
                  <a:ext cx="736950" cy="720000"/>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grpSp>
          <p:sp>
            <p:nvSpPr>
              <p:cNvPr id="11" name="Shape 61">
                <a:extLst>
                  <a:ext uri="{FF2B5EF4-FFF2-40B4-BE49-F238E27FC236}">
                    <a16:creationId xmlns:a16="http://schemas.microsoft.com/office/drawing/2014/main" id="{A5E49EBD-6F18-4702-8ED1-3D43DA51C4B2}"/>
                  </a:ext>
                </a:extLst>
              </p:cNvPr>
              <p:cNvSpPr txBox="1">
                <a:spLocks/>
              </p:cNvSpPr>
              <p:nvPr/>
            </p:nvSpPr>
            <p:spPr>
              <a:xfrm>
                <a:off x="1434126" y="160813"/>
                <a:ext cx="671709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002142"/>
                    </a:solidFill>
                  </a:rPr>
                  <a:t>Etat de l’art</a:t>
                </a:r>
              </a:p>
            </p:txBody>
          </p:sp>
        </p:grpSp>
        <p:pic>
          <p:nvPicPr>
            <p:cNvPr id="8" name="Picture 7">
              <a:extLst>
                <a:ext uri="{FF2B5EF4-FFF2-40B4-BE49-F238E27FC236}">
                  <a16:creationId xmlns:a16="http://schemas.microsoft.com/office/drawing/2014/main" id="{0A14C374-B166-42F3-8E6E-AAF7872BC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83" y="3084944"/>
              <a:ext cx="701220" cy="707317"/>
            </a:xfrm>
            <a:prstGeom prst="rect">
              <a:avLst/>
            </a:prstGeom>
          </p:spPr>
        </p:pic>
      </p:grpSp>
    </p:spTree>
    <p:extLst>
      <p:ext uri="{BB962C8B-B14F-4D97-AF65-F5344CB8AC3E}">
        <p14:creationId xmlns:p14="http://schemas.microsoft.com/office/powerpoint/2010/main" val="399474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51B774AF-01E9-4981-A6FC-7BA471B5BBCE}"/>
              </a:ext>
            </a:extLst>
          </p:cNvPr>
          <p:cNvSpPr txBox="1"/>
          <p:nvPr/>
        </p:nvSpPr>
        <p:spPr>
          <a:xfrm>
            <a:off x="190707" y="1209431"/>
            <a:ext cx="11456949" cy="892552"/>
          </a:xfrm>
          <a:prstGeom prst="rect">
            <a:avLst/>
          </a:prstGeom>
          <a:noFill/>
        </p:spPr>
        <p:txBody>
          <a:bodyPr wrap="square" rtlCol="0">
            <a:spAutoFit/>
          </a:bodyPr>
          <a:lstStyle/>
          <a:p>
            <a:pPr algn="ctr"/>
            <a:r>
              <a:rPr lang="fr" sz="2400" b="1" dirty="0">
                <a:solidFill>
                  <a:srgbClr val="002142"/>
                </a:solidFill>
                <a:latin typeface="Nirmala UI" panose="020B0502040204020203" pitchFamily="34" charset="0"/>
                <a:cs typeface="Nirmala UI" panose="020B0502040204020203" pitchFamily="34" charset="0"/>
              </a:rPr>
              <a:t>      Principaux concepts associés à notre projet</a:t>
            </a:r>
          </a:p>
          <a:p>
            <a:pPr marL="914400" lvl="1" indent="-457200">
              <a:buFont typeface="Arial" panose="020B0604020202020204" pitchFamily="34" charset="0"/>
              <a:buChar char="•"/>
            </a:pPr>
            <a:endParaRPr lang="fr-FR" sz="2800" b="1" dirty="0">
              <a:solidFill>
                <a:srgbClr val="002142"/>
              </a:solidFill>
              <a:latin typeface="Nirmala UI" panose="020B0502040204020203" pitchFamily="34" charset="0"/>
              <a:cs typeface="Nirmala UI" panose="020B0502040204020203" pitchFamily="34" charset="0"/>
            </a:endParaRPr>
          </a:p>
        </p:txBody>
      </p:sp>
      <p:grpSp>
        <p:nvGrpSpPr>
          <p:cNvPr id="28" name="Group 27">
            <a:extLst>
              <a:ext uri="{FF2B5EF4-FFF2-40B4-BE49-F238E27FC236}">
                <a16:creationId xmlns:a16="http://schemas.microsoft.com/office/drawing/2014/main" id="{E17ABB3A-EA2B-48DE-8A1B-349D894936DD}"/>
              </a:ext>
            </a:extLst>
          </p:cNvPr>
          <p:cNvGrpSpPr/>
          <p:nvPr/>
        </p:nvGrpSpPr>
        <p:grpSpPr>
          <a:xfrm>
            <a:off x="-123401" y="1782801"/>
            <a:ext cx="4458406" cy="4673497"/>
            <a:chOff x="-123401" y="1782801"/>
            <a:chExt cx="4458406" cy="4673497"/>
          </a:xfrm>
        </p:grpSpPr>
        <p:cxnSp>
          <p:nvCxnSpPr>
            <p:cNvPr id="5" name="Connecteur droit avec flèche 54">
              <a:extLst>
                <a:ext uri="{FF2B5EF4-FFF2-40B4-BE49-F238E27FC236}">
                  <a16:creationId xmlns:a16="http://schemas.microsoft.com/office/drawing/2014/main" id="{E077EF43-464D-4CA3-AFEF-39902E8A5799}"/>
                </a:ext>
              </a:extLst>
            </p:cNvPr>
            <p:cNvCxnSpPr>
              <a:cxnSpLocks/>
            </p:cNvCxnSpPr>
            <p:nvPr/>
          </p:nvCxnSpPr>
          <p:spPr>
            <a:xfrm flipH="1">
              <a:off x="2512469" y="1782801"/>
              <a:ext cx="1822536" cy="1000558"/>
            </a:xfrm>
            <a:prstGeom prst="straightConnector1">
              <a:avLst/>
            </a:prstGeom>
            <a:ln w="38100">
              <a:solidFill>
                <a:srgbClr val="002142"/>
              </a:solidFill>
              <a:tailEnd type="triangle"/>
            </a:ln>
          </p:spPr>
          <p:style>
            <a:lnRef idx="1">
              <a:schemeClr val="dk1"/>
            </a:lnRef>
            <a:fillRef idx="0">
              <a:schemeClr val="dk1"/>
            </a:fillRef>
            <a:effectRef idx="0">
              <a:schemeClr val="dk1"/>
            </a:effectRef>
            <a:fontRef idx="minor">
              <a:schemeClr val="tx1"/>
            </a:fontRef>
          </p:style>
        </p:cxnSp>
        <p:sp>
          <p:nvSpPr>
            <p:cNvPr id="8" name="ZoneTexte 27">
              <a:extLst>
                <a:ext uri="{FF2B5EF4-FFF2-40B4-BE49-F238E27FC236}">
                  <a16:creationId xmlns:a16="http://schemas.microsoft.com/office/drawing/2014/main" id="{7B9CB1EF-F2EA-4BB4-A394-473A0C2E85D9}"/>
                </a:ext>
              </a:extLst>
            </p:cNvPr>
            <p:cNvSpPr txBox="1"/>
            <p:nvPr/>
          </p:nvSpPr>
          <p:spPr>
            <a:xfrm>
              <a:off x="682570" y="3070444"/>
              <a:ext cx="3224198" cy="461665"/>
            </a:xfrm>
            <a:prstGeom prst="rect">
              <a:avLst/>
            </a:prstGeom>
            <a:solidFill>
              <a:srgbClr val="00809E"/>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sz="2400" b="1" dirty="0">
                  <a:solidFill>
                    <a:schemeClr val="bg1"/>
                  </a:solidFill>
                  <a:latin typeface="Nirmala UI" panose="020B0502040204020203" pitchFamily="34" charset="0"/>
                  <a:cs typeface="Nirmala UI" panose="020B0502040204020203" pitchFamily="34" charset="0"/>
                </a:rPr>
                <a:t>1. Recommandation</a:t>
              </a:r>
            </a:p>
          </p:txBody>
        </p:sp>
        <p:pic>
          <p:nvPicPr>
            <p:cNvPr id="11" name="Image 4">
              <a:extLst>
                <a:ext uri="{FF2B5EF4-FFF2-40B4-BE49-F238E27FC236}">
                  <a16:creationId xmlns:a16="http://schemas.microsoft.com/office/drawing/2014/main" id="{18F1594D-24C7-4BE1-AD93-99A13BC9949F}"/>
                </a:ext>
              </a:extLst>
            </p:cNvPr>
            <p:cNvPicPr>
              <a:picLocks noChangeAspect="1"/>
            </p:cNvPicPr>
            <p:nvPr/>
          </p:nvPicPr>
          <p:blipFill>
            <a:blip r:embed="rId3"/>
            <a:stretch>
              <a:fillRect/>
            </a:stretch>
          </p:blipFill>
          <p:spPr>
            <a:xfrm>
              <a:off x="-123401" y="3918203"/>
              <a:ext cx="3948138" cy="2538095"/>
            </a:xfrm>
            <a:prstGeom prst="rect">
              <a:avLst/>
            </a:prstGeom>
            <a:ln w="3175">
              <a:noFill/>
            </a:ln>
          </p:spPr>
        </p:pic>
      </p:grpSp>
      <p:grpSp>
        <p:nvGrpSpPr>
          <p:cNvPr id="29" name="Group 28">
            <a:extLst>
              <a:ext uri="{FF2B5EF4-FFF2-40B4-BE49-F238E27FC236}">
                <a16:creationId xmlns:a16="http://schemas.microsoft.com/office/drawing/2014/main" id="{9ACB50C1-6F5D-48E1-9AC9-8C8CC8EE6BED}"/>
              </a:ext>
            </a:extLst>
          </p:cNvPr>
          <p:cNvGrpSpPr/>
          <p:nvPr/>
        </p:nvGrpSpPr>
        <p:grpSpPr>
          <a:xfrm>
            <a:off x="4207260" y="1817971"/>
            <a:ext cx="4160005" cy="4920101"/>
            <a:chOff x="4207260" y="1817971"/>
            <a:chExt cx="4160005" cy="4920101"/>
          </a:xfrm>
        </p:grpSpPr>
        <p:cxnSp>
          <p:nvCxnSpPr>
            <p:cNvPr id="7" name="Connecteur droit avec flèche 58">
              <a:extLst>
                <a:ext uri="{FF2B5EF4-FFF2-40B4-BE49-F238E27FC236}">
                  <a16:creationId xmlns:a16="http://schemas.microsoft.com/office/drawing/2014/main" id="{B47F58DA-218B-4D7E-814A-F69018578A4E}"/>
                </a:ext>
              </a:extLst>
            </p:cNvPr>
            <p:cNvCxnSpPr>
              <a:cxnSpLocks/>
            </p:cNvCxnSpPr>
            <p:nvPr/>
          </p:nvCxnSpPr>
          <p:spPr>
            <a:xfrm>
              <a:off x="6272819" y="1817971"/>
              <a:ext cx="0" cy="1055296"/>
            </a:xfrm>
            <a:prstGeom prst="straightConnector1">
              <a:avLst/>
            </a:prstGeom>
            <a:ln w="38100">
              <a:solidFill>
                <a:srgbClr val="002142"/>
              </a:solidFill>
              <a:tailEnd type="triangle"/>
            </a:ln>
          </p:spPr>
          <p:style>
            <a:lnRef idx="1">
              <a:schemeClr val="dk1"/>
            </a:lnRef>
            <a:fillRef idx="0">
              <a:schemeClr val="dk1"/>
            </a:fillRef>
            <a:effectRef idx="0">
              <a:schemeClr val="dk1"/>
            </a:effectRef>
            <a:fontRef idx="minor">
              <a:schemeClr val="tx1"/>
            </a:fontRef>
          </p:style>
        </p:cxnSp>
        <p:sp>
          <p:nvSpPr>
            <p:cNvPr id="9" name="ZoneTexte 28">
              <a:extLst>
                <a:ext uri="{FF2B5EF4-FFF2-40B4-BE49-F238E27FC236}">
                  <a16:creationId xmlns:a16="http://schemas.microsoft.com/office/drawing/2014/main" id="{D38831D4-F72B-4C95-999C-8A927DDB8A31}"/>
                </a:ext>
              </a:extLst>
            </p:cNvPr>
            <p:cNvSpPr txBox="1"/>
            <p:nvPr/>
          </p:nvSpPr>
          <p:spPr>
            <a:xfrm>
              <a:off x="4977306" y="3065084"/>
              <a:ext cx="2546582" cy="461665"/>
            </a:xfrm>
            <a:prstGeom prst="rect">
              <a:avLst/>
            </a:prstGeom>
            <a:solidFill>
              <a:srgbClr val="00809E"/>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sz="2400" b="1" dirty="0">
                  <a:solidFill>
                    <a:schemeClr val="bg1"/>
                  </a:solidFill>
                  <a:latin typeface="Nirmala UI" panose="020B0502040204020203" pitchFamily="34" charset="0"/>
                  <a:cs typeface="Nirmala UI" panose="020B0502040204020203" pitchFamily="34" charset="0"/>
                </a:rPr>
                <a:t>2. Classification</a:t>
              </a:r>
            </a:p>
          </p:txBody>
        </p:sp>
        <p:pic>
          <p:nvPicPr>
            <p:cNvPr id="13" name="Image 2">
              <a:extLst>
                <a:ext uri="{FF2B5EF4-FFF2-40B4-BE49-F238E27FC236}">
                  <a16:creationId xmlns:a16="http://schemas.microsoft.com/office/drawing/2014/main" id="{7277A87E-B04B-4E52-A2F2-B43CF05BC882}"/>
                </a:ext>
              </a:extLst>
            </p:cNvPr>
            <p:cNvPicPr>
              <a:picLocks noChangeAspect="1"/>
            </p:cNvPicPr>
            <p:nvPr/>
          </p:nvPicPr>
          <p:blipFill>
            <a:blip r:embed="rId4"/>
            <a:stretch>
              <a:fillRect/>
            </a:stretch>
          </p:blipFill>
          <p:spPr>
            <a:xfrm>
              <a:off x="4207260" y="3966469"/>
              <a:ext cx="4160005" cy="2771603"/>
            </a:xfrm>
            <a:prstGeom prst="rect">
              <a:avLst/>
            </a:prstGeom>
            <a:ln w="3175">
              <a:noFill/>
            </a:ln>
          </p:spPr>
        </p:pic>
      </p:grpSp>
      <p:grpSp>
        <p:nvGrpSpPr>
          <p:cNvPr id="30" name="Group 29">
            <a:extLst>
              <a:ext uri="{FF2B5EF4-FFF2-40B4-BE49-F238E27FC236}">
                <a16:creationId xmlns:a16="http://schemas.microsoft.com/office/drawing/2014/main" id="{F0480790-3047-459A-AC71-89C1832868FA}"/>
              </a:ext>
            </a:extLst>
          </p:cNvPr>
          <p:cNvGrpSpPr/>
          <p:nvPr/>
        </p:nvGrpSpPr>
        <p:grpSpPr>
          <a:xfrm>
            <a:off x="8016702" y="1793160"/>
            <a:ext cx="4504097" cy="5323701"/>
            <a:chOff x="8016702" y="1793160"/>
            <a:chExt cx="4504097" cy="5323701"/>
          </a:xfrm>
        </p:grpSpPr>
        <p:cxnSp>
          <p:nvCxnSpPr>
            <p:cNvPr id="6" name="Connecteur droit avec flèche 56">
              <a:extLst>
                <a:ext uri="{FF2B5EF4-FFF2-40B4-BE49-F238E27FC236}">
                  <a16:creationId xmlns:a16="http://schemas.microsoft.com/office/drawing/2014/main" id="{0B49118C-CB03-4A95-B77E-F7386185E927}"/>
                </a:ext>
              </a:extLst>
            </p:cNvPr>
            <p:cNvCxnSpPr>
              <a:cxnSpLocks/>
            </p:cNvCxnSpPr>
            <p:nvPr/>
          </p:nvCxnSpPr>
          <p:spPr>
            <a:xfrm>
              <a:off x="8336303" y="1793160"/>
              <a:ext cx="1525982" cy="1051407"/>
            </a:xfrm>
            <a:prstGeom prst="straightConnector1">
              <a:avLst/>
            </a:prstGeom>
            <a:ln w="38100">
              <a:solidFill>
                <a:srgbClr val="002142"/>
              </a:solidFill>
              <a:tailEnd type="triangle"/>
            </a:ln>
          </p:spPr>
          <p:style>
            <a:lnRef idx="1">
              <a:schemeClr val="dk1"/>
            </a:lnRef>
            <a:fillRef idx="0">
              <a:schemeClr val="dk1"/>
            </a:fillRef>
            <a:effectRef idx="0">
              <a:schemeClr val="dk1"/>
            </a:effectRef>
            <a:fontRef idx="minor">
              <a:schemeClr val="tx1"/>
            </a:fontRef>
          </p:style>
        </p:cxnSp>
        <p:sp>
          <p:nvSpPr>
            <p:cNvPr id="10" name="ZoneTexte 29">
              <a:extLst>
                <a:ext uri="{FF2B5EF4-FFF2-40B4-BE49-F238E27FC236}">
                  <a16:creationId xmlns:a16="http://schemas.microsoft.com/office/drawing/2014/main" id="{9A80546A-8010-4D22-BA2D-C64C281AD1C6}"/>
                </a:ext>
              </a:extLst>
            </p:cNvPr>
            <p:cNvSpPr txBox="1"/>
            <p:nvPr/>
          </p:nvSpPr>
          <p:spPr>
            <a:xfrm>
              <a:off x="8901439" y="3065084"/>
              <a:ext cx="2546583" cy="461665"/>
            </a:xfrm>
            <a:prstGeom prst="rect">
              <a:avLst/>
            </a:prstGeom>
            <a:solidFill>
              <a:srgbClr val="00809E"/>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sz="2400" b="1" dirty="0">
                  <a:solidFill>
                    <a:schemeClr val="bg1"/>
                  </a:solidFill>
                  <a:latin typeface="Nirmala UI" panose="020B0502040204020203" pitchFamily="34" charset="0"/>
                  <a:cs typeface="Nirmala UI" panose="020B0502040204020203" pitchFamily="34" charset="0"/>
                </a:rPr>
                <a:t>3. Optimisation</a:t>
              </a:r>
            </a:p>
          </p:txBody>
        </p:sp>
        <p:pic>
          <p:nvPicPr>
            <p:cNvPr id="25" name="Picture 24">
              <a:extLst>
                <a:ext uri="{FF2B5EF4-FFF2-40B4-BE49-F238E27FC236}">
                  <a16:creationId xmlns:a16="http://schemas.microsoft.com/office/drawing/2014/main" id="{5D9683BB-5A58-4F05-AF8D-6238374808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702" y="3289098"/>
              <a:ext cx="4504097" cy="3827763"/>
            </a:xfrm>
            <a:prstGeom prst="rect">
              <a:avLst/>
            </a:prstGeom>
          </p:spPr>
        </p:pic>
      </p:grpSp>
      <p:grpSp>
        <p:nvGrpSpPr>
          <p:cNvPr id="32" name="Group 31">
            <a:extLst>
              <a:ext uri="{FF2B5EF4-FFF2-40B4-BE49-F238E27FC236}">
                <a16:creationId xmlns:a16="http://schemas.microsoft.com/office/drawing/2014/main" id="{0119D968-012A-4AC5-97B1-2036C287B626}"/>
              </a:ext>
            </a:extLst>
          </p:cNvPr>
          <p:cNvGrpSpPr/>
          <p:nvPr/>
        </p:nvGrpSpPr>
        <p:grpSpPr>
          <a:xfrm>
            <a:off x="-12879" y="84193"/>
            <a:ext cx="12217758" cy="793617"/>
            <a:chOff x="-12879" y="242458"/>
            <a:chExt cx="12217758" cy="793617"/>
          </a:xfrm>
        </p:grpSpPr>
        <p:grpSp>
          <p:nvGrpSpPr>
            <p:cNvPr id="15" name="Group 14">
              <a:extLst>
                <a:ext uri="{FF2B5EF4-FFF2-40B4-BE49-F238E27FC236}">
                  <a16:creationId xmlns:a16="http://schemas.microsoft.com/office/drawing/2014/main" id="{069B2108-56E4-4FD4-AB87-3EC120FA8E70}"/>
                </a:ext>
              </a:extLst>
            </p:cNvPr>
            <p:cNvGrpSpPr/>
            <p:nvPr/>
          </p:nvGrpSpPr>
          <p:grpSpPr>
            <a:xfrm>
              <a:off x="-12879" y="242458"/>
              <a:ext cx="12217758" cy="793617"/>
              <a:chOff x="-12879" y="95497"/>
              <a:chExt cx="12217758" cy="793617"/>
            </a:xfrm>
          </p:grpSpPr>
          <p:grpSp>
            <p:nvGrpSpPr>
              <p:cNvPr id="17" name="Groupe 10">
                <a:extLst>
                  <a:ext uri="{FF2B5EF4-FFF2-40B4-BE49-F238E27FC236}">
                    <a16:creationId xmlns:a16="http://schemas.microsoft.com/office/drawing/2014/main" id="{2A83A759-F8E5-458B-B9B2-9B4E9A3687BF}"/>
                  </a:ext>
                </a:extLst>
              </p:cNvPr>
              <p:cNvGrpSpPr/>
              <p:nvPr/>
            </p:nvGrpSpPr>
            <p:grpSpPr>
              <a:xfrm>
                <a:off x="-12879" y="287164"/>
                <a:ext cx="12217758" cy="509136"/>
                <a:chOff x="-25758" y="3593204"/>
                <a:chExt cx="12505386" cy="509136"/>
              </a:xfrm>
            </p:grpSpPr>
            <p:grpSp>
              <p:nvGrpSpPr>
                <p:cNvPr id="19" name="Groupe 7">
                  <a:extLst>
                    <a:ext uri="{FF2B5EF4-FFF2-40B4-BE49-F238E27FC236}">
                      <a16:creationId xmlns:a16="http://schemas.microsoft.com/office/drawing/2014/main" id="{23B5A6F3-9B1D-4C0F-9BF6-3686C25DBD5A}"/>
                    </a:ext>
                  </a:extLst>
                </p:cNvPr>
                <p:cNvGrpSpPr/>
                <p:nvPr/>
              </p:nvGrpSpPr>
              <p:grpSpPr>
                <a:xfrm>
                  <a:off x="-25758" y="3863662"/>
                  <a:ext cx="12505386" cy="0"/>
                  <a:chOff x="-25758" y="3863662"/>
                  <a:chExt cx="12505386" cy="0"/>
                </a:xfrm>
              </p:grpSpPr>
              <p:cxnSp>
                <p:nvCxnSpPr>
                  <p:cNvPr id="21" name="Connecteur droit 4">
                    <a:extLst>
                      <a:ext uri="{FF2B5EF4-FFF2-40B4-BE49-F238E27FC236}">
                        <a16:creationId xmlns:a16="http://schemas.microsoft.com/office/drawing/2014/main" id="{C437C8C9-0B42-42EC-AC8A-739912A0D24B}"/>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2" name="Connecteur droit 5">
                    <a:extLst>
                      <a:ext uri="{FF2B5EF4-FFF2-40B4-BE49-F238E27FC236}">
                        <a16:creationId xmlns:a16="http://schemas.microsoft.com/office/drawing/2014/main" id="{581E0C32-7EEE-4C45-A12E-7529D65DC6B8}"/>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0" name="Ellipse 8">
                  <a:extLst>
                    <a:ext uri="{FF2B5EF4-FFF2-40B4-BE49-F238E27FC236}">
                      <a16:creationId xmlns:a16="http://schemas.microsoft.com/office/drawing/2014/main" id="{CB47CA92-1C2D-42AA-B14F-4ADCA569F784}"/>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8" name="Shape 61">
                <a:extLst>
                  <a:ext uri="{FF2B5EF4-FFF2-40B4-BE49-F238E27FC236}">
                    <a16:creationId xmlns:a16="http://schemas.microsoft.com/office/drawing/2014/main" id="{C63AC967-DD6C-4C44-BFE8-3930AB029C37}"/>
                  </a:ext>
                </a:extLst>
              </p:cNvPr>
              <p:cNvSpPr txBox="1">
                <a:spLocks/>
              </p:cNvSpPr>
              <p:nvPr/>
            </p:nvSpPr>
            <p:spPr>
              <a:xfrm>
                <a:off x="1352481" y="95497"/>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Etat de l’art</a:t>
                </a:r>
              </a:p>
            </p:txBody>
          </p:sp>
        </p:grpSp>
        <p:pic>
          <p:nvPicPr>
            <p:cNvPr id="31" name="Picture 30">
              <a:extLst>
                <a:ext uri="{FF2B5EF4-FFF2-40B4-BE49-F238E27FC236}">
                  <a16:creationId xmlns:a16="http://schemas.microsoft.com/office/drawing/2014/main" id="{FF484B01-92B2-4BA1-AACD-86128022E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670" y="411248"/>
              <a:ext cx="541055" cy="545759"/>
            </a:xfrm>
            <a:prstGeom prst="rect">
              <a:avLst/>
            </a:prstGeom>
          </p:spPr>
        </p:pic>
      </p:grpSp>
      <p:sp>
        <p:nvSpPr>
          <p:cNvPr id="33" name="Ellipse 8">
            <a:extLst>
              <a:ext uri="{FF2B5EF4-FFF2-40B4-BE49-F238E27FC236}">
                <a16:creationId xmlns:a16="http://schemas.microsoft.com/office/drawing/2014/main" id="{D3914ECA-2B8D-4C44-83B2-9A9196A2E349}"/>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6</a:t>
            </a:r>
          </a:p>
        </p:txBody>
      </p:sp>
    </p:spTree>
    <p:extLst>
      <p:ext uri="{BB962C8B-B14F-4D97-AF65-F5344CB8AC3E}">
        <p14:creationId xmlns:p14="http://schemas.microsoft.com/office/powerpoint/2010/main" val="241300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up)">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B5594215-915A-42D4-893B-F4DF91262EE3}"/>
              </a:ext>
            </a:extLst>
          </p:cNvPr>
          <p:cNvSpPr/>
          <p:nvPr/>
        </p:nvSpPr>
        <p:spPr>
          <a:xfrm>
            <a:off x="-12879" y="0"/>
            <a:ext cx="12192000" cy="3497263"/>
          </a:xfrm>
          <a:prstGeom prst="rect">
            <a:avLst/>
          </a:prstGeom>
          <a:solidFill>
            <a:schemeClr val="tx1">
              <a:lumMod val="75000"/>
              <a:lumOff val="2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a:p>
        </p:txBody>
      </p:sp>
      <p:grpSp>
        <p:nvGrpSpPr>
          <p:cNvPr id="32" name="Group 31">
            <a:extLst>
              <a:ext uri="{FF2B5EF4-FFF2-40B4-BE49-F238E27FC236}">
                <a16:creationId xmlns:a16="http://schemas.microsoft.com/office/drawing/2014/main" id="{0119D968-012A-4AC5-97B1-2036C287B626}"/>
              </a:ext>
            </a:extLst>
          </p:cNvPr>
          <p:cNvGrpSpPr/>
          <p:nvPr/>
        </p:nvGrpSpPr>
        <p:grpSpPr>
          <a:xfrm>
            <a:off x="-12879" y="49023"/>
            <a:ext cx="12217758" cy="793617"/>
            <a:chOff x="-12879" y="242458"/>
            <a:chExt cx="12217758" cy="793617"/>
          </a:xfrm>
        </p:grpSpPr>
        <p:grpSp>
          <p:nvGrpSpPr>
            <p:cNvPr id="15" name="Group 14">
              <a:extLst>
                <a:ext uri="{FF2B5EF4-FFF2-40B4-BE49-F238E27FC236}">
                  <a16:creationId xmlns:a16="http://schemas.microsoft.com/office/drawing/2014/main" id="{069B2108-56E4-4FD4-AB87-3EC120FA8E70}"/>
                </a:ext>
              </a:extLst>
            </p:cNvPr>
            <p:cNvGrpSpPr/>
            <p:nvPr/>
          </p:nvGrpSpPr>
          <p:grpSpPr>
            <a:xfrm>
              <a:off x="-12879" y="242458"/>
              <a:ext cx="12217758" cy="793617"/>
              <a:chOff x="-12879" y="95497"/>
              <a:chExt cx="12217758" cy="793617"/>
            </a:xfrm>
          </p:grpSpPr>
          <p:grpSp>
            <p:nvGrpSpPr>
              <p:cNvPr id="17" name="Groupe 10">
                <a:extLst>
                  <a:ext uri="{FF2B5EF4-FFF2-40B4-BE49-F238E27FC236}">
                    <a16:creationId xmlns:a16="http://schemas.microsoft.com/office/drawing/2014/main" id="{2A83A759-F8E5-458B-B9B2-9B4E9A3687BF}"/>
                  </a:ext>
                </a:extLst>
              </p:cNvPr>
              <p:cNvGrpSpPr/>
              <p:nvPr/>
            </p:nvGrpSpPr>
            <p:grpSpPr>
              <a:xfrm>
                <a:off x="-12879" y="287164"/>
                <a:ext cx="12217758" cy="509136"/>
                <a:chOff x="-25758" y="3593204"/>
                <a:chExt cx="12505386" cy="509136"/>
              </a:xfrm>
            </p:grpSpPr>
            <p:grpSp>
              <p:nvGrpSpPr>
                <p:cNvPr id="19" name="Groupe 7">
                  <a:extLst>
                    <a:ext uri="{FF2B5EF4-FFF2-40B4-BE49-F238E27FC236}">
                      <a16:creationId xmlns:a16="http://schemas.microsoft.com/office/drawing/2014/main" id="{23B5A6F3-9B1D-4C0F-9BF6-3686C25DBD5A}"/>
                    </a:ext>
                  </a:extLst>
                </p:cNvPr>
                <p:cNvGrpSpPr/>
                <p:nvPr/>
              </p:nvGrpSpPr>
              <p:grpSpPr>
                <a:xfrm>
                  <a:off x="-25758" y="3863662"/>
                  <a:ext cx="12505386" cy="0"/>
                  <a:chOff x="-25758" y="3863662"/>
                  <a:chExt cx="12505386" cy="0"/>
                </a:xfrm>
              </p:grpSpPr>
              <p:cxnSp>
                <p:nvCxnSpPr>
                  <p:cNvPr id="22" name="Connecteur droit 5">
                    <a:extLst>
                      <a:ext uri="{FF2B5EF4-FFF2-40B4-BE49-F238E27FC236}">
                        <a16:creationId xmlns:a16="http://schemas.microsoft.com/office/drawing/2014/main" id="{581E0C32-7EEE-4C45-A12E-7529D65DC6B8}"/>
                      </a:ext>
                    </a:extLst>
                  </p:cNvPr>
                  <p:cNvCxnSpPr>
                    <a:cxnSpLocks/>
                  </p:cNvCxnSpPr>
                  <p:nvPr/>
                </p:nvCxnSpPr>
                <p:spPr>
                  <a:xfrm>
                    <a:off x="3767232" y="3863662"/>
                    <a:ext cx="8712396"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cxnSp>
                <p:nvCxnSpPr>
                  <p:cNvPr id="21" name="Connecteur droit 4">
                    <a:extLst>
                      <a:ext uri="{FF2B5EF4-FFF2-40B4-BE49-F238E27FC236}">
                        <a16:creationId xmlns:a16="http://schemas.microsoft.com/office/drawing/2014/main" id="{C437C8C9-0B42-42EC-AC8A-739912A0D24B}"/>
                      </a:ext>
                    </a:extLst>
                  </p:cNvPr>
                  <p:cNvCxnSpPr/>
                  <p:nvPr/>
                </p:nvCxnSpPr>
                <p:spPr>
                  <a:xfrm>
                    <a:off x="-25758" y="3863662"/>
                    <a:ext cx="1481070" cy="0"/>
                  </a:xfrm>
                  <a:prstGeom prst="line">
                    <a:avLst/>
                  </a:prstGeom>
                  <a:ln w="28575">
                    <a:solidFill>
                      <a:srgbClr val="002142"/>
                    </a:solidFill>
                  </a:ln>
                </p:spPr>
                <p:style>
                  <a:lnRef idx="3">
                    <a:schemeClr val="accent2"/>
                  </a:lnRef>
                  <a:fillRef idx="0">
                    <a:schemeClr val="accent2"/>
                  </a:fillRef>
                  <a:effectRef idx="2">
                    <a:schemeClr val="accent2"/>
                  </a:effectRef>
                  <a:fontRef idx="minor">
                    <a:schemeClr val="tx1"/>
                  </a:fontRef>
                </p:style>
              </p:cxnSp>
            </p:grpSp>
            <p:sp>
              <p:nvSpPr>
                <p:cNvPr id="20" name="Ellipse 8">
                  <a:extLst>
                    <a:ext uri="{FF2B5EF4-FFF2-40B4-BE49-F238E27FC236}">
                      <a16:creationId xmlns:a16="http://schemas.microsoft.com/office/drawing/2014/main" id="{CB47CA92-1C2D-42AA-B14F-4ADCA569F784}"/>
                    </a:ext>
                  </a:extLst>
                </p:cNvPr>
                <p:cNvSpPr/>
                <p:nvPr/>
              </p:nvSpPr>
              <p:spPr>
                <a:xfrm>
                  <a:off x="605306" y="3593204"/>
                  <a:ext cx="553792" cy="509136"/>
                </a:xfrm>
                <a:prstGeom prst="ellipse">
                  <a:avLst/>
                </a:prstGeom>
                <a:solidFill>
                  <a:srgbClr val="00809E"/>
                </a:solidFill>
                <a:ln>
                  <a:solidFill>
                    <a:srgbClr val="00809E"/>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grpSp>
          <p:sp>
            <p:nvSpPr>
              <p:cNvPr id="18" name="Shape 61">
                <a:extLst>
                  <a:ext uri="{FF2B5EF4-FFF2-40B4-BE49-F238E27FC236}">
                    <a16:creationId xmlns:a16="http://schemas.microsoft.com/office/drawing/2014/main" id="{C63AC967-DD6C-4C44-BFE8-3930AB029C37}"/>
                  </a:ext>
                </a:extLst>
              </p:cNvPr>
              <p:cNvSpPr txBox="1">
                <a:spLocks/>
              </p:cNvSpPr>
              <p:nvPr/>
            </p:nvSpPr>
            <p:spPr>
              <a:xfrm>
                <a:off x="1352481" y="95497"/>
                <a:ext cx="5538176" cy="793617"/>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solidFill>
                      <a:srgbClr val="002142"/>
                    </a:solidFill>
                  </a:rPr>
                  <a:t>Etat de l’art</a:t>
                </a:r>
              </a:p>
            </p:txBody>
          </p:sp>
        </p:grpSp>
        <p:pic>
          <p:nvPicPr>
            <p:cNvPr id="31" name="Picture 30">
              <a:extLst>
                <a:ext uri="{FF2B5EF4-FFF2-40B4-BE49-F238E27FC236}">
                  <a16:creationId xmlns:a16="http://schemas.microsoft.com/office/drawing/2014/main" id="{FF484B01-92B2-4BA1-AACD-86128022E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70" y="411248"/>
              <a:ext cx="541055" cy="545759"/>
            </a:xfrm>
            <a:prstGeom prst="rect">
              <a:avLst/>
            </a:prstGeom>
          </p:spPr>
        </p:pic>
      </p:grpSp>
      <p:sp>
        <p:nvSpPr>
          <p:cNvPr id="33" name="Ellipse 8">
            <a:extLst>
              <a:ext uri="{FF2B5EF4-FFF2-40B4-BE49-F238E27FC236}">
                <a16:creationId xmlns:a16="http://schemas.microsoft.com/office/drawing/2014/main" id="{D3914ECA-2B8D-4C44-83B2-9A9196A2E349}"/>
              </a:ext>
            </a:extLst>
          </p:cNvPr>
          <p:cNvSpPr/>
          <p:nvPr/>
        </p:nvSpPr>
        <p:spPr>
          <a:xfrm>
            <a:off x="11424545" y="6096373"/>
            <a:ext cx="720000" cy="720000"/>
          </a:xfrm>
          <a:prstGeom prst="ellipse">
            <a:avLst/>
          </a:prstGeom>
          <a:solidFill>
            <a:schemeClr val="bg1">
              <a:lumMod val="8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solidFill>
                  <a:srgbClr val="00091A"/>
                </a:solidFill>
              </a:rPr>
              <a:t>7</a:t>
            </a:r>
          </a:p>
        </p:txBody>
      </p:sp>
      <p:sp>
        <p:nvSpPr>
          <p:cNvPr id="26" name="ZoneTexte 15">
            <a:extLst>
              <a:ext uri="{FF2B5EF4-FFF2-40B4-BE49-F238E27FC236}">
                <a16:creationId xmlns:a16="http://schemas.microsoft.com/office/drawing/2014/main" id="{B77C13F7-F6CE-4B07-B30C-9469375BC605}"/>
              </a:ext>
            </a:extLst>
          </p:cNvPr>
          <p:cNvSpPr txBox="1"/>
          <p:nvPr/>
        </p:nvSpPr>
        <p:spPr>
          <a:xfrm>
            <a:off x="8509519" y="942850"/>
            <a:ext cx="3582433" cy="523220"/>
          </a:xfrm>
          <a:prstGeom prst="rect">
            <a:avLst/>
          </a:prstGeom>
          <a:solidFill>
            <a:srgbClr val="00809E"/>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fr-FR" sz="2800" b="1" dirty="0">
                <a:solidFill>
                  <a:schemeClr val="bg1"/>
                </a:solidFill>
                <a:latin typeface="Nirmala UI" panose="020B0502040204020203" pitchFamily="34" charset="0"/>
                <a:cs typeface="Nirmala UI" panose="020B0502040204020203" pitchFamily="34" charset="0"/>
              </a:rPr>
              <a:t>1. Recommandation</a:t>
            </a:r>
          </a:p>
        </p:txBody>
      </p:sp>
      <p:sp>
        <p:nvSpPr>
          <p:cNvPr id="48" name="Rectangle: Rounded Corners 47">
            <a:extLst>
              <a:ext uri="{FF2B5EF4-FFF2-40B4-BE49-F238E27FC236}">
                <a16:creationId xmlns:a16="http://schemas.microsoft.com/office/drawing/2014/main" id="{0269AAB6-D6A5-40F8-90D2-B0EC0306D022}"/>
              </a:ext>
            </a:extLst>
          </p:cNvPr>
          <p:cNvSpPr/>
          <p:nvPr/>
        </p:nvSpPr>
        <p:spPr>
          <a:xfrm>
            <a:off x="5648447" y="2869215"/>
            <a:ext cx="1599998" cy="1581150"/>
          </a:xfrm>
          <a:prstGeom prst="roundRect">
            <a:avLst>
              <a:gd name="adj" fmla="val 1766"/>
            </a:avLst>
          </a:prstGeom>
          <a:solidFill>
            <a:schemeClr val="bg1"/>
          </a:solidFill>
          <a:ln>
            <a:noFill/>
          </a:ln>
          <a:effectLst>
            <a:outerShdw blurRad="381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p>
        </p:txBody>
      </p:sp>
      <p:sp>
        <p:nvSpPr>
          <p:cNvPr id="53" name="Rectangle: Rounded Corners 52">
            <a:extLst>
              <a:ext uri="{FF2B5EF4-FFF2-40B4-BE49-F238E27FC236}">
                <a16:creationId xmlns:a16="http://schemas.microsoft.com/office/drawing/2014/main" id="{61C3D45F-C8A0-44D8-8397-B594B86311F9}"/>
              </a:ext>
            </a:extLst>
          </p:cNvPr>
          <p:cNvSpPr/>
          <p:nvPr/>
        </p:nvSpPr>
        <p:spPr>
          <a:xfrm>
            <a:off x="9338341" y="2845526"/>
            <a:ext cx="1599998" cy="1581150"/>
          </a:xfrm>
          <a:prstGeom prst="roundRect">
            <a:avLst>
              <a:gd name="adj" fmla="val 1766"/>
            </a:avLst>
          </a:prstGeom>
          <a:solidFill>
            <a:schemeClr val="bg1"/>
          </a:solidFill>
          <a:ln>
            <a:noFill/>
          </a:ln>
          <a:effectLst>
            <a:outerShdw blurRad="381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p>
        </p:txBody>
      </p:sp>
      <p:sp>
        <p:nvSpPr>
          <p:cNvPr id="60" name="Rectangle 59">
            <a:extLst>
              <a:ext uri="{FF2B5EF4-FFF2-40B4-BE49-F238E27FC236}">
                <a16:creationId xmlns:a16="http://schemas.microsoft.com/office/drawing/2014/main" id="{99BE635F-E04A-49FD-91CF-47DAFB5BC6BD}"/>
              </a:ext>
            </a:extLst>
          </p:cNvPr>
          <p:cNvSpPr/>
          <p:nvPr/>
        </p:nvSpPr>
        <p:spPr>
          <a:xfrm>
            <a:off x="5188907" y="2479631"/>
            <a:ext cx="2519077" cy="2360317"/>
          </a:xfrm>
          <a:prstGeom prst="rect">
            <a:avLst/>
          </a:prstGeom>
          <a:gradFill>
            <a:gsLst>
              <a:gs pos="0">
                <a:schemeClr val="bg1">
                  <a:lumMod val="95000"/>
                </a:schemeClr>
              </a:gs>
              <a:gs pos="100000">
                <a:schemeClr val="bg1">
                  <a:lumMod val="65000"/>
                </a:schemeClr>
              </a:gs>
            </a:gsLst>
            <a:lin ang="3000000" scaled="0"/>
          </a:gradFill>
          <a:ln>
            <a:noFill/>
          </a:ln>
          <a:effectLst>
            <a:outerShdw blurRad="50800" dist="38100" dir="2700000" sx="101000" sy="101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3200" b="1" dirty="0">
                <a:solidFill>
                  <a:srgbClr val="002142"/>
                </a:solidFill>
              </a:rPr>
              <a:t>Filtrage Cognitif</a:t>
            </a:r>
            <a:endParaRPr lang="id-ID" sz="3200" b="1" dirty="0">
              <a:solidFill>
                <a:srgbClr val="002142"/>
              </a:solidFill>
            </a:endParaRPr>
          </a:p>
        </p:txBody>
      </p:sp>
      <p:sp>
        <p:nvSpPr>
          <p:cNvPr id="61" name="Rectangle 60">
            <a:extLst>
              <a:ext uri="{FF2B5EF4-FFF2-40B4-BE49-F238E27FC236}">
                <a16:creationId xmlns:a16="http://schemas.microsoft.com/office/drawing/2014/main" id="{FFBCEBB0-A448-4042-A6E3-BA4512937344}"/>
              </a:ext>
            </a:extLst>
          </p:cNvPr>
          <p:cNvSpPr/>
          <p:nvPr/>
        </p:nvSpPr>
        <p:spPr>
          <a:xfrm>
            <a:off x="8878801" y="2470449"/>
            <a:ext cx="2519077" cy="2360317"/>
          </a:xfrm>
          <a:prstGeom prst="rect">
            <a:avLst/>
          </a:prstGeom>
          <a:gradFill>
            <a:gsLst>
              <a:gs pos="0">
                <a:schemeClr val="bg1">
                  <a:lumMod val="95000"/>
                </a:schemeClr>
              </a:gs>
              <a:gs pos="100000">
                <a:schemeClr val="bg1">
                  <a:lumMod val="65000"/>
                </a:schemeClr>
              </a:gs>
            </a:gsLst>
            <a:lin ang="3000000" scaled="0"/>
          </a:gradFill>
          <a:ln>
            <a:noFill/>
          </a:ln>
          <a:effectLst>
            <a:outerShdw blurRad="50800" dist="38100" dir="2700000" sx="101000" sy="101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3200" b="1" dirty="0">
                <a:solidFill>
                  <a:srgbClr val="002142"/>
                </a:solidFill>
              </a:rPr>
              <a:t>Filtrage hybride</a:t>
            </a:r>
            <a:endParaRPr lang="id-ID" sz="3200" b="1" dirty="0">
              <a:solidFill>
                <a:srgbClr val="002142"/>
              </a:solidFill>
            </a:endParaRPr>
          </a:p>
        </p:txBody>
      </p:sp>
      <p:sp>
        <p:nvSpPr>
          <p:cNvPr id="62" name="Rectangle: Rounded Corners 61">
            <a:extLst>
              <a:ext uri="{FF2B5EF4-FFF2-40B4-BE49-F238E27FC236}">
                <a16:creationId xmlns:a16="http://schemas.microsoft.com/office/drawing/2014/main" id="{B433EE3F-7765-400B-972A-6D3A5BE51A86}"/>
              </a:ext>
            </a:extLst>
          </p:cNvPr>
          <p:cNvSpPr/>
          <p:nvPr/>
        </p:nvSpPr>
        <p:spPr>
          <a:xfrm>
            <a:off x="1995832" y="2869215"/>
            <a:ext cx="1599998" cy="1581150"/>
          </a:xfrm>
          <a:prstGeom prst="roundRect">
            <a:avLst>
              <a:gd name="adj" fmla="val 1766"/>
            </a:avLst>
          </a:prstGeom>
          <a:solidFill>
            <a:schemeClr val="bg1"/>
          </a:solidFill>
          <a:ln>
            <a:noFill/>
          </a:ln>
          <a:effectLst>
            <a:outerShdw blurRad="381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p>
        </p:txBody>
      </p:sp>
      <p:sp>
        <p:nvSpPr>
          <p:cNvPr id="57" name="Rectangle 56">
            <a:extLst>
              <a:ext uri="{FF2B5EF4-FFF2-40B4-BE49-F238E27FC236}">
                <a16:creationId xmlns:a16="http://schemas.microsoft.com/office/drawing/2014/main" id="{AB793BDF-DEF9-4317-A852-D141DB4D87C7}"/>
              </a:ext>
            </a:extLst>
          </p:cNvPr>
          <p:cNvSpPr/>
          <p:nvPr/>
        </p:nvSpPr>
        <p:spPr>
          <a:xfrm>
            <a:off x="1551320" y="2479631"/>
            <a:ext cx="2519077" cy="2360317"/>
          </a:xfrm>
          <a:prstGeom prst="rect">
            <a:avLst/>
          </a:prstGeom>
          <a:gradFill>
            <a:gsLst>
              <a:gs pos="0">
                <a:schemeClr val="bg1">
                  <a:lumMod val="95000"/>
                </a:schemeClr>
              </a:gs>
              <a:gs pos="100000">
                <a:schemeClr val="bg1">
                  <a:lumMod val="65000"/>
                </a:schemeClr>
              </a:gs>
            </a:gsLst>
            <a:lin ang="3000000" scaled="0"/>
          </a:gradFill>
          <a:ln>
            <a:noFill/>
          </a:ln>
          <a:effectLst>
            <a:outerShdw blurRad="50800" dist="38100" dir="2700000" sx="101000" sy="101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3200" b="1" dirty="0">
                <a:solidFill>
                  <a:srgbClr val="002142"/>
                </a:solidFill>
              </a:rPr>
              <a:t>Filtrage Collaboratif</a:t>
            </a:r>
            <a:endParaRPr lang="id-ID" sz="3200" b="1" dirty="0">
              <a:solidFill>
                <a:srgbClr val="002142"/>
              </a:solidFill>
            </a:endParaRPr>
          </a:p>
        </p:txBody>
      </p:sp>
      <p:sp>
        <p:nvSpPr>
          <p:cNvPr id="63" name="ZoneTexte 3">
            <a:extLst>
              <a:ext uri="{FF2B5EF4-FFF2-40B4-BE49-F238E27FC236}">
                <a16:creationId xmlns:a16="http://schemas.microsoft.com/office/drawing/2014/main" id="{474A7708-D3BC-4F05-91AF-2A8E6A754BD4}"/>
              </a:ext>
            </a:extLst>
          </p:cNvPr>
          <p:cNvSpPr txBox="1"/>
          <p:nvPr/>
        </p:nvSpPr>
        <p:spPr>
          <a:xfrm>
            <a:off x="2081770" y="5462922"/>
            <a:ext cx="9135304" cy="707886"/>
          </a:xfrm>
          <a:prstGeom prst="rect">
            <a:avLst/>
          </a:prstGeom>
          <a:noFill/>
        </p:spPr>
        <p:txBody>
          <a:bodyPr wrap="square" rtlCol="0">
            <a:spAutoFit/>
          </a:bodyPr>
          <a:lstStyle/>
          <a:p>
            <a:pPr algn="ctr"/>
            <a:r>
              <a:rPr lang="fr-FR" sz="2000" b="1" dirty="0">
                <a:solidFill>
                  <a:schemeClr val="accent6">
                    <a:lumMod val="50000"/>
                  </a:schemeClr>
                </a:solidFill>
                <a:latin typeface="Nirmala UI" panose="020B0502040204020203" pitchFamily="34" charset="0"/>
                <a:cs typeface="Nirmala UI" panose="020B0502040204020203" pitchFamily="34" charset="0"/>
              </a:rPr>
              <a:t>Possibilité d’ajouter l’aspect sémantique à la recommandation </a:t>
            </a:r>
          </a:p>
          <a:p>
            <a:pPr algn="ctr"/>
            <a:r>
              <a:rPr lang="fr-FR" sz="2000" b="1" dirty="0">
                <a:solidFill>
                  <a:schemeClr val="accent6">
                    <a:lumMod val="50000"/>
                  </a:schemeClr>
                </a:solidFill>
                <a:latin typeface="Nirmala UI" panose="020B0502040204020203" pitchFamily="34" charset="0"/>
                <a:cs typeface="Nirmala UI" panose="020B0502040204020203" pitchFamily="34" charset="0"/>
              </a:rPr>
              <a:t>(Filtrage sémantique)</a:t>
            </a:r>
          </a:p>
        </p:txBody>
      </p:sp>
      <p:pic>
        <p:nvPicPr>
          <p:cNvPr id="6" name="Picture 5">
            <a:extLst>
              <a:ext uri="{FF2B5EF4-FFF2-40B4-BE49-F238E27FC236}">
                <a16:creationId xmlns:a16="http://schemas.microsoft.com/office/drawing/2014/main" id="{17023F91-080F-427F-A458-CA803E661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42" y="4607172"/>
            <a:ext cx="2150611" cy="2222560"/>
          </a:xfrm>
          <a:prstGeom prst="rect">
            <a:avLst/>
          </a:prstGeom>
        </p:spPr>
      </p:pic>
    </p:spTree>
    <p:extLst>
      <p:ext uri="{BB962C8B-B14F-4D97-AF65-F5344CB8AC3E}">
        <p14:creationId xmlns:p14="http://schemas.microsoft.com/office/powerpoint/2010/main" val="285110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grpId="0" nodeType="clickEffect">
                                  <p:stCondLst>
                                    <p:cond delay="0"/>
                                  </p:stCondLst>
                                  <p:childTnLst>
                                    <p:anim calcmode="lin" valueType="num">
                                      <p:cBhvr>
                                        <p:cTn id="11" dur="500"/>
                                        <p:tgtEl>
                                          <p:spTgt spid="62"/>
                                        </p:tgtEl>
                                        <p:attrNameLst>
                                          <p:attrName>ppt_w</p:attrName>
                                        </p:attrNameLst>
                                      </p:cBhvr>
                                      <p:tavLst>
                                        <p:tav tm="0">
                                          <p:val>
                                            <p:strVal val="ppt_w"/>
                                          </p:val>
                                        </p:tav>
                                        <p:tav tm="100000">
                                          <p:val>
                                            <p:fltVal val="0"/>
                                          </p:val>
                                        </p:tav>
                                      </p:tavLst>
                                    </p:anim>
                                    <p:anim calcmode="lin" valueType="num">
                                      <p:cBhvr>
                                        <p:cTn id="12" dur="500"/>
                                        <p:tgtEl>
                                          <p:spTgt spid="62"/>
                                        </p:tgtEl>
                                        <p:attrNameLst>
                                          <p:attrName>ppt_h</p:attrName>
                                        </p:attrNameLst>
                                      </p:cBhvr>
                                      <p:tavLst>
                                        <p:tav tm="0">
                                          <p:val>
                                            <p:strVal val="ppt_h"/>
                                          </p:val>
                                        </p:tav>
                                        <p:tav tm="100000">
                                          <p:val>
                                            <p:fltVal val="0"/>
                                          </p:val>
                                        </p:tav>
                                      </p:tavLst>
                                    </p:anim>
                                    <p:animEffect transition="out" filter="fade">
                                      <p:cBhvr>
                                        <p:cTn id="13" dur="500"/>
                                        <p:tgtEl>
                                          <p:spTgt spid="62"/>
                                        </p:tgtEl>
                                      </p:cBhvr>
                                    </p:animEffect>
                                    <p:set>
                                      <p:cBhvr>
                                        <p:cTn id="14" dur="1" fill="hold">
                                          <p:stCondLst>
                                            <p:cond delay="499"/>
                                          </p:stCondLst>
                                        </p:cTn>
                                        <p:tgtEl>
                                          <p:spTgt spid="62"/>
                                        </p:tgtEl>
                                        <p:attrNameLst>
                                          <p:attrName>style.visibility</p:attrName>
                                        </p:attrNameLst>
                                      </p:cBhvr>
                                      <p:to>
                                        <p:strVal val="hidden"/>
                                      </p:to>
                                    </p:set>
                                  </p:childTnLst>
                                </p:cTn>
                              </p:par>
                              <p:par>
                                <p:cTn id="15" presetID="53" presetClass="entr" presetSubtype="16"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grpId="0" nodeType="clickEffect">
                                  <p:stCondLst>
                                    <p:cond delay="0"/>
                                  </p:stCondLst>
                                  <p:childTnLst>
                                    <p:anim calcmode="lin" valueType="num">
                                      <p:cBhvr>
                                        <p:cTn id="23" dur="500"/>
                                        <p:tgtEl>
                                          <p:spTgt spid="48"/>
                                        </p:tgtEl>
                                        <p:attrNameLst>
                                          <p:attrName>ppt_w</p:attrName>
                                        </p:attrNameLst>
                                      </p:cBhvr>
                                      <p:tavLst>
                                        <p:tav tm="0">
                                          <p:val>
                                            <p:strVal val="ppt_w"/>
                                          </p:val>
                                        </p:tav>
                                        <p:tav tm="100000">
                                          <p:val>
                                            <p:fltVal val="0"/>
                                          </p:val>
                                        </p:tav>
                                      </p:tavLst>
                                    </p:anim>
                                    <p:anim calcmode="lin" valueType="num">
                                      <p:cBhvr>
                                        <p:cTn id="24" dur="500"/>
                                        <p:tgtEl>
                                          <p:spTgt spid="48"/>
                                        </p:tgtEl>
                                        <p:attrNameLst>
                                          <p:attrName>ppt_h</p:attrName>
                                        </p:attrNameLst>
                                      </p:cBhvr>
                                      <p:tavLst>
                                        <p:tav tm="0">
                                          <p:val>
                                            <p:strVal val="ppt_h"/>
                                          </p:val>
                                        </p:tav>
                                        <p:tav tm="100000">
                                          <p:val>
                                            <p:fltVal val="0"/>
                                          </p:val>
                                        </p:tav>
                                      </p:tavLst>
                                    </p:anim>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par>
                                <p:cTn id="27" presetID="53" presetClass="entr" presetSubtype="16"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xit" presetSubtype="32" fill="hold" grpId="0" nodeType="clickEffect">
                                  <p:stCondLst>
                                    <p:cond delay="0"/>
                                  </p:stCondLst>
                                  <p:childTnLst>
                                    <p:anim calcmode="lin" valueType="num">
                                      <p:cBhvr>
                                        <p:cTn id="35" dur="500"/>
                                        <p:tgtEl>
                                          <p:spTgt spid="53"/>
                                        </p:tgtEl>
                                        <p:attrNameLst>
                                          <p:attrName>ppt_w</p:attrName>
                                        </p:attrNameLst>
                                      </p:cBhvr>
                                      <p:tavLst>
                                        <p:tav tm="0">
                                          <p:val>
                                            <p:strVal val="ppt_w"/>
                                          </p:val>
                                        </p:tav>
                                        <p:tav tm="100000">
                                          <p:val>
                                            <p:fltVal val="0"/>
                                          </p:val>
                                        </p:tav>
                                      </p:tavLst>
                                    </p:anim>
                                    <p:anim calcmode="lin" valueType="num">
                                      <p:cBhvr>
                                        <p:cTn id="36" dur="500"/>
                                        <p:tgtEl>
                                          <p:spTgt spid="53"/>
                                        </p:tgtEl>
                                        <p:attrNameLst>
                                          <p:attrName>ppt_h</p:attrName>
                                        </p:attrNameLst>
                                      </p:cBhvr>
                                      <p:tavLst>
                                        <p:tav tm="0">
                                          <p:val>
                                            <p:strVal val="ppt_h"/>
                                          </p:val>
                                        </p:tav>
                                        <p:tav tm="100000">
                                          <p:val>
                                            <p:fltVal val="0"/>
                                          </p:val>
                                        </p:tav>
                                      </p:tavLst>
                                    </p:anim>
                                    <p:animEffect transition="out" filter="fade">
                                      <p:cBhvr>
                                        <p:cTn id="37" dur="500"/>
                                        <p:tgtEl>
                                          <p:spTgt spid="53"/>
                                        </p:tgtEl>
                                      </p:cBhvr>
                                    </p:animEffect>
                                    <p:set>
                                      <p:cBhvr>
                                        <p:cTn id="38" dur="1" fill="hold">
                                          <p:stCondLst>
                                            <p:cond delay="499"/>
                                          </p:stCondLst>
                                        </p:cTn>
                                        <p:tgtEl>
                                          <p:spTgt spid="53"/>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53" grpId="0" animBg="1"/>
      <p:bldP spid="60" grpId="0" animBg="1"/>
      <p:bldP spid="61" grpId="0" animBg="1"/>
      <p:bldP spid="62" grpId="0" animBg="1"/>
      <p:bldP spid="57" grpId="0" animBg="1"/>
      <p:bldP spid="63" grpId="0"/>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3648</TotalTime>
  <Words>4110</Words>
  <Application>Microsoft Office PowerPoint</Application>
  <PresentationFormat>Grand écran</PresentationFormat>
  <Paragraphs>796</Paragraphs>
  <Slides>41</Slides>
  <Notes>41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41</vt:i4>
      </vt:variant>
    </vt:vector>
  </HeadingPairs>
  <TitlesOfParts>
    <vt:vector size="53" baseType="lpstr">
      <vt:lpstr>Arial</vt:lpstr>
      <vt:lpstr>Calibri</vt:lpstr>
      <vt:lpstr>Calibri Light</vt:lpstr>
      <vt:lpstr>Cambria Math</vt:lpstr>
      <vt:lpstr>Comfortaa</vt:lpstr>
      <vt:lpstr>Gill Sans</vt:lpstr>
      <vt:lpstr>Nirmala UI</vt:lpstr>
      <vt:lpstr>Segoe UI Light</vt:lpstr>
      <vt:lpstr>Times New Roman</vt:lpstr>
      <vt:lpstr>Watchword Regular Demo</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Meriem Bezgali</cp:lastModifiedBy>
  <cp:revision>424</cp:revision>
  <dcterms:created xsi:type="dcterms:W3CDTF">2019-06-28T15:38:24Z</dcterms:created>
  <dcterms:modified xsi:type="dcterms:W3CDTF">2019-07-13T12:42:39Z</dcterms:modified>
</cp:coreProperties>
</file>